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Arimo" panose="020B0604020202020204" charset="0"/>
      <p:regular r:id="rId10"/>
    </p:embeddedFont>
    <p:embeddedFont>
      <p:font typeface="Arimo Bold" panose="020B0604020202020204" charset="0"/>
      <p:regular r:id="rId11"/>
    </p:embeddedFont>
    <p:embeddedFont>
      <p:font typeface="Calibri" panose="020F0502020204030204" pitchFamily="34" charset="0"/>
      <p:regular r:id="rId12"/>
      <p:bold r:id="rId13"/>
      <p:italic r:id="rId14"/>
      <p:boldItalic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9" d="100"/>
          <a:sy n="69" d="100"/>
        </p:scale>
        <p:origin x="834"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jithakdev/Jobsearch-App.git" TargetMode="External"/><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hyperlink" Target="https://github.com/subha-03/Jobsearch-App"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
        <p:nvSpPr>
          <p:cNvPr id="4" name="TextBox 4"/>
          <p:cNvSpPr txBox="1"/>
          <p:nvPr/>
        </p:nvSpPr>
        <p:spPr>
          <a:xfrm>
            <a:off x="1028700" y="4692938"/>
            <a:ext cx="5696531" cy="4311447"/>
          </a:xfrm>
          <a:prstGeom prst="rect">
            <a:avLst/>
          </a:prstGeom>
        </p:spPr>
        <p:txBody>
          <a:bodyPr lIns="0" tIns="0" rIns="0" bIns="0" rtlCol="0" anchor="t">
            <a:spAutoFit/>
          </a:bodyPr>
          <a:lstStyle/>
          <a:p>
            <a:pPr algn="l">
              <a:lnSpc>
                <a:spcPts val="5635"/>
              </a:lnSpc>
            </a:pPr>
            <a:r>
              <a:rPr lang="en-US" sz="4800">
                <a:solidFill>
                  <a:srgbClr val="223669"/>
                </a:solidFill>
                <a:latin typeface="Arimo Bold"/>
              </a:rPr>
              <a:t>“JOB SEARCH APPLICATION”</a:t>
            </a:r>
          </a:p>
          <a:p>
            <a:pPr algn="l">
              <a:lnSpc>
                <a:spcPts val="5635"/>
              </a:lnSpc>
            </a:pPr>
            <a:endParaRPr lang="en-US" sz="4800">
              <a:solidFill>
                <a:srgbClr val="223669"/>
              </a:solidFill>
              <a:latin typeface="Arimo Bold"/>
            </a:endParaRPr>
          </a:p>
          <a:p>
            <a:pPr algn="l">
              <a:lnSpc>
                <a:spcPts val="5635"/>
              </a:lnSpc>
            </a:pPr>
            <a:r>
              <a:rPr lang="en-US" sz="4800">
                <a:solidFill>
                  <a:srgbClr val="223669"/>
                </a:solidFill>
                <a:latin typeface="Arimo Bold"/>
              </a:rPr>
              <a:t> Task - 2</a:t>
            </a:r>
          </a:p>
          <a:p>
            <a:pPr algn="l">
              <a:lnSpc>
                <a:spcPts val="5638"/>
              </a:lnSpc>
            </a:pPr>
            <a:endParaRPr lang="en-US" sz="4800">
              <a:solidFill>
                <a:srgbClr val="223669"/>
              </a:solidFill>
              <a:latin typeface="Arimo Bold"/>
            </a:endParaRPr>
          </a:p>
          <a:p>
            <a:pPr algn="l">
              <a:lnSpc>
                <a:spcPts val="5638"/>
              </a:lnSpc>
            </a:pPr>
            <a:endParaRPr lang="en-US" sz="4800">
              <a:solidFill>
                <a:srgbClr val="223669"/>
              </a:solidFill>
              <a:latin typeface="Arimo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B5394"/>
        </a:solidFill>
        <a:effectLst/>
      </p:bgPr>
    </p:bg>
    <p:spTree>
      <p:nvGrpSpPr>
        <p:cNvPr id="1" name=""/>
        <p:cNvGrpSpPr/>
        <p:nvPr/>
      </p:nvGrpSpPr>
      <p:grpSpPr>
        <a:xfrm>
          <a:off x="0" y="0"/>
          <a:ext cx="0" cy="0"/>
          <a:chOff x="0" y="0"/>
          <a:chExt cx="0" cy="0"/>
        </a:xfrm>
      </p:grpSpPr>
      <p:sp>
        <p:nvSpPr>
          <p:cNvPr id="2" name="Freeform 2"/>
          <p:cNvSpPr/>
          <p:nvPr/>
        </p:nvSpPr>
        <p:spPr>
          <a:xfrm>
            <a:off x="9064732" y="-2780"/>
            <a:ext cx="9223268" cy="10287000"/>
          </a:xfrm>
          <a:custGeom>
            <a:avLst/>
            <a:gdLst/>
            <a:ahLst/>
            <a:cxnLst/>
            <a:rect l="l" t="t" r="r" b="b"/>
            <a:pathLst>
              <a:path w="9223268" h="10287000">
                <a:moveTo>
                  <a:pt x="0" y="0"/>
                </a:moveTo>
                <a:lnTo>
                  <a:pt x="9223268" y="0"/>
                </a:lnTo>
                <a:lnTo>
                  <a:pt x="9223268" y="10287000"/>
                </a:lnTo>
                <a:lnTo>
                  <a:pt x="0" y="10287000"/>
                </a:lnTo>
                <a:lnTo>
                  <a:pt x="0" y="0"/>
                </a:lnTo>
                <a:close/>
              </a:path>
            </a:pathLst>
          </a:custGeom>
          <a:blipFill>
            <a:blip r:embed="rId2"/>
            <a:stretch>
              <a:fillRect l="-3252" t="-2135" r="-7569" b="-2135"/>
            </a:stretch>
          </a:blipFill>
        </p:spPr>
      </p:sp>
      <p:graphicFrame>
        <p:nvGraphicFramePr>
          <p:cNvPr id="3" name="Table 3"/>
          <p:cNvGraphicFramePr>
            <a:graphicFrameLocks noGrp="1"/>
          </p:cNvGraphicFramePr>
          <p:nvPr/>
        </p:nvGraphicFramePr>
        <p:xfrm>
          <a:off x="154515" y="4671525"/>
          <a:ext cx="8257713" cy="3886030"/>
        </p:xfrm>
        <a:graphic>
          <a:graphicData uri="http://schemas.openxmlformats.org/drawingml/2006/table">
            <a:tbl>
              <a:tblPr/>
              <a:tblGrid>
                <a:gridCol w="3777578">
                  <a:extLst>
                    <a:ext uri="{9D8B030D-6E8A-4147-A177-3AD203B41FA5}">
                      <a16:colId xmlns:a16="http://schemas.microsoft.com/office/drawing/2014/main" val="20000"/>
                    </a:ext>
                  </a:extLst>
                </a:gridCol>
                <a:gridCol w="2862692">
                  <a:extLst>
                    <a:ext uri="{9D8B030D-6E8A-4147-A177-3AD203B41FA5}">
                      <a16:colId xmlns:a16="http://schemas.microsoft.com/office/drawing/2014/main" val="20001"/>
                    </a:ext>
                  </a:extLst>
                </a:gridCol>
                <a:gridCol w="1617443">
                  <a:extLst>
                    <a:ext uri="{9D8B030D-6E8A-4147-A177-3AD203B41FA5}">
                      <a16:colId xmlns:a16="http://schemas.microsoft.com/office/drawing/2014/main" val="20002"/>
                    </a:ext>
                  </a:extLst>
                </a:gridCol>
              </a:tblGrid>
              <a:tr h="836880">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957051">
                <a:tc>
                  <a:txBody>
                    <a:bodyPr/>
                    <a:lstStyle/>
                    <a:p>
                      <a:pPr algn="ctr">
                        <a:lnSpc>
                          <a:spcPts val="2800"/>
                        </a:lnSpc>
                        <a:defRPr/>
                      </a:pPr>
                      <a:r>
                        <a:rPr lang="en-US" sz="2000">
                          <a:solidFill>
                            <a:srgbClr val="FFFFFF"/>
                          </a:solidFill>
                          <a:latin typeface="Arimo"/>
                        </a:rPr>
                        <a:t>au910020104003</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r>
                        <a:rPr lang="en-US" sz="2000">
                          <a:solidFill>
                            <a:srgbClr val="FFFFFF"/>
                          </a:solidFill>
                          <a:latin typeface="Arimo"/>
                        </a:rPr>
                        <a:t>CC2</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1029266">
                <a:tc>
                  <a:txBody>
                    <a:bodyPr/>
                    <a:lstStyle/>
                    <a:p>
                      <a:pPr algn="ctr">
                        <a:lnSpc>
                          <a:spcPts val="2800"/>
                        </a:lnSpc>
                        <a:defRPr/>
                      </a:pPr>
                      <a:r>
                        <a:rPr lang="en-US" sz="2000">
                          <a:solidFill>
                            <a:srgbClr val="FFFFFF"/>
                          </a:solidFill>
                          <a:latin typeface="Arimo"/>
                        </a:rPr>
                        <a:t>au910020104044</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r>
                        <a:rPr lang="en-US" sz="2000">
                          <a:solidFill>
                            <a:srgbClr val="FFFFFF"/>
                          </a:solidFill>
                          <a:latin typeface="Arimo"/>
                        </a:rPr>
                        <a:t>CC2</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1062833">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800"/>
                        </a:lnSpc>
                        <a:defRPr/>
                      </a:pPr>
                      <a:r>
                        <a:rPr lang="en-US" sz="2000">
                          <a:solidFill>
                            <a:srgbClr val="FFFFFF"/>
                          </a:solidFill>
                          <a:latin typeface="Arimo"/>
                        </a:rPr>
                        <a:t>CC2</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 name="TextBox 4"/>
          <p:cNvSpPr txBox="1"/>
          <p:nvPr/>
        </p:nvSpPr>
        <p:spPr>
          <a:xfrm>
            <a:off x="306082" y="701739"/>
            <a:ext cx="6628682" cy="668497"/>
          </a:xfrm>
          <a:prstGeom prst="rect">
            <a:avLst/>
          </a:prstGeom>
        </p:spPr>
        <p:txBody>
          <a:bodyPr lIns="0" tIns="0" rIns="0" bIns="0" rtlCol="0" anchor="t">
            <a:spAutoFit/>
          </a:bodyPr>
          <a:lstStyle/>
          <a:p>
            <a:pPr algn="l">
              <a:lnSpc>
                <a:spcPts val="5281"/>
              </a:lnSpc>
            </a:pPr>
            <a:r>
              <a:rPr lang="en-US" sz="4099" spc="-22">
                <a:solidFill>
                  <a:srgbClr val="C88C32"/>
                </a:solidFill>
                <a:latin typeface="Arimo Bold"/>
              </a:rPr>
              <a:t>Job Search Application</a:t>
            </a:r>
          </a:p>
        </p:txBody>
      </p:sp>
      <p:sp>
        <p:nvSpPr>
          <p:cNvPr id="5" name="TextBox 5"/>
          <p:cNvSpPr txBox="1"/>
          <p:nvPr/>
        </p:nvSpPr>
        <p:spPr>
          <a:xfrm>
            <a:off x="380542" y="1766128"/>
            <a:ext cx="8369556" cy="2105297"/>
          </a:xfrm>
          <a:prstGeom prst="rect">
            <a:avLst/>
          </a:prstGeom>
        </p:spPr>
        <p:txBody>
          <a:bodyPr lIns="0" tIns="0" rIns="0" bIns="0" rtlCol="0" anchor="t">
            <a:spAutoFit/>
          </a:bodyPr>
          <a:lstStyle/>
          <a:p>
            <a:pPr algn="just">
              <a:lnSpc>
                <a:spcPts val="3342"/>
              </a:lnSpc>
            </a:pPr>
            <a:r>
              <a:rPr lang="en-US" sz="2600">
                <a:solidFill>
                  <a:srgbClr val="FFFFFF"/>
                </a:solidFill>
                <a:latin typeface="Arimo"/>
              </a:rPr>
              <a:t>A Job Portal application is a place where users can search and apply for job openings. In the same application, the recruiters can post job details and seek applicants. The app is quite beneficial for both applicants and recruiters.</a:t>
            </a:r>
          </a:p>
        </p:txBody>
      </p:sp>
      <p:sp>
        <p:nvSpPr>
          <p:cNvPr id="6" name="TextBox 6"/>
          <p:cNvSpPr txBox="1"/>
          <p:nvPr/>
        </p:nvSpPr>
        <p:spPr>
          <a:xfrm>
            <a:off x="1024400" y="4906765"/>
            <a:ext cx="2573147" cy="419989"/>
          </a:xfrm>
          <a:prstGeom prst="rect">
            <a:avLst/>
          </a:prstGeom>
        </p:spPr>
        <p:txBody>
          <a:bodyPr lIns="0" tIns="0" rIns="0" bIns="0" rtlCol="0" anchor="t">
            <a:spAutoFit/>
          </a:bodyPr>
          <a:lstStyle/>
          <a:p>
            <a:pPr algn="l">
              <a:lnSpc>
                <a:spcPts val="3127"/>
              </a:lnSpc>
            </a:pPr>
            <a:r>
              <a:rPr lang="en-US" sz="2799">
                <a:solidFill>
                  <a:srgbClr val="FFFFFF"/>
                </a:solidFill>
                <a:latin typeface="Arimo Bold"/>
              </a:rPr>
              <a:t>LMS Username</a:t>
            </a:r>
          </a:p>
        </p:txBody>
      </p:sp>
      <p:sp>
        <p:nvSpPr>
          <p:cNvPr id="7" name="TextBox 7"/>
          <p:cNvSpPr txBox="1"/>
          <p:nvPr/>
        </p:nvSpPr>
        <p:spPr>
          <a:xfrm>
            <a:off x="4820611" y="4906765"/>
            <a:ext cx="1007420" cy="419989"/>
          </a:xfrm>
          <a:prstGeom prst="rect">
            <a:avLst/>
          </a:prstGeom>
        </p:spPr>
        <p:txBody>
          <a:bodyPr lIns="0" tIns="0" rIns="0" bIns="0" rtlCol="0" anchor="t">
            <a:spAutoFit/>
          </a:bodyPr>
          <a:lstStyle/>
          <a:p>
            <a:pPr algn="l">
              <a:lnSpc>
                <a:spcPts val="3127"/>
              </a:lnSpc>
            </a:pPr>
            <a:r>
              <a:rPr lang="en-US" sz="2799">
                <a:solidFill>
                  <a:srgbClr val="FFFFFF"/>
                </a:solidFill>
                <a:latin typeface="Arimo Bold"/>
              </a:rPr>
              <a:t>Name</a:t>
            </a:r>
          </a:p>
        </p:txBody>
      </p:sp>
      <p:sp>
        <p:nvSpPr>
          <p:cNvPr id="8" name="TextBox 8"/>
          <p:cNvSpPr txBox="1"/>
          <p:nvPr/>
        </p:nvSpPr>
        <p:spPr>
          <a:xfrm>
            <a:off x="6934764" y="4906765"/>
            <a:ext cx="1093344" cy="419989"/>
          </a:xfrm>
          <a:prstGeom prst="rect">
            <a:avLst/>
          </a:prstGeom>
        </p:spPr>
        <p:txBody>
          <a:bodyPr lIns="0" tIns="0" rIns="0" bIns="0" rtlCol="0" anchor="t">
            <a:spAutoFit/>
          </a:bodyPr>
          <a:lstStyle/>
          <a:p>
            <a:pPr algn="l">
              <a:lnSpc>
                <a:spcPts val="3127"/>
              </a:lnSpc>
            </a:pPr>
            <a:r>
              <a:rPr lang="en-US" sz="2799">
                <a:solidFill>
                  <a:srgbClr val="FFFFFF"/>
                </a:solidFill>
                <a:latin typeface="Arimo Bold"/>
              </a:rPr>
              <a:t>Batch</a:t>
            </a:r>
          </a:p>
        </p:txBody>
      </p:sp>
      <p:sp>
        <p:nvSpPr>
          <p:cNvPr id="9" name="TextBox 9"/>
          <p:cNvSpPr txBox="1"/>
          <p:nvPr/>
        </p:nvSpPr>
        <p:spPr>
          <a:xfrm>
            <a:off x="1024400" y="7842370"/>
            <a:ext cx="1977330" cy="314833"/>
          </a:xfrm>
          <a:prstGeom prst="rect">
            <a:avLst/>
          </a:prstGeom>
        </p:spPr>
        <p:txBody>
          <a:bodyPr lIns="0" tIns="0" rIns="0" bIns="0" rtlCol="0" anchor="t">
            <a:spAutoFit/>
          </a:bodyPr>
          <a:lstStyle/>
          <a:p>
            <a:pPr algn="ctr">
              <a:lnSpc>
                <a:spcPts val="2546"/>
              </a:lnSpc>
              <a:spcBef>
                <a:spcPct val="0"/>
              </a:spcBef>
            </a:pPr>
            <a:r>
              <a:rPr lang="en-US" sz="2000">
                <a:solidFill>
                  <a:srgbClr val="FFFFFF"/>
                </a:solidFill>
                <a:latin typeface="Arimo"/>
              </a:rPr>
              <a:t>au910020104304</a:t>
            </a:r>
          </a:p>
        </p:txBody>
      </p:sp>
      <p:sp>
        <p:nvSpPr>
          <p:cNvPr id="10" name="TextBox 10"/>
          <p:cNvSpPr txBox="1"/>
          <p:nvPr/>
        </p:nvSpPr>
        <p:spPr>
          <a:xfrm>
            <a:off x="4357831" y="5807513"/>
            <a:ext cx="2158975" cy="298864"/>
          </a:xfrm>
          <a:prstGeom prst="rect">
            <a:avLst/>
          </a:prstGeom>
        </p:spPr>
        <p:txBody>
          <a:bodyPr wrap="square" lIns="0" tIns="0" rIns="0" bIns="0" rtlCol="0" anchor="t">
            <a:spAutoFit/>
          </a:bodyPr>
          <a:lstStyle/>
          <a:p>
            <a:pPr algn="ctr">
              <a:lnSpc>
                <a:spcPts val="2546"/>
              </a:lnSpc>
              <a:spcBef>
                <a:spcPct val="0"/>
              </a:spcBef>
            </a:pPr>
            <a:r>
              <a:rPr lang="en-US" sz="2000" dirty="0">
                <a:solidFill>
                  <a:srgbClr val="FFFFFF"/>
                </a:solidFill>
                <a:latin typeface="Arimo"/>
              </a:rPr>
              <a:t>AJITH KUMAR K</a:t>
            </a:r>
          </a:p>
        </p:txBody>
      </p:sp>
      <p:sp>
        <p:nvSpPr>
          <p:cNvPr id="11" name="TextBox 11"/>
          <p:cNvSpPr txBox="1"/>
          <p:nvPr/>
        </p:nvSpPr>
        <p:spPr>
          <a:xfrm>
            <a:off x="4534118" y="6898887"/>
            <a:ext cx="1714281" cy="298864"/>
          </a:xfrm>
          <a:prstGeom prst="rect">
            <a:avLst/>
          </a:prstGeom>
        </p:spPr>
        <p:txBody>
          <a:bodyPr wrap="square" lIns="0" tIns="0" rIns="0" bIns="0" rtlCol="0" anchor="t">
            <a:spAutoFit/>
          </a:bodyPr>
          <a:lstStyle/>
          <a:p>
            <a:pPr algn="ctr">
              <a:lnSpc>
                <a:spcPts val="2546"/>
              </a:lnSpc>
              <a:spcBef>
                <a:spcPct val="0"/>
              </a:spcBef>
            </a:pPr>
            <a:r>
              <a:rPr lang="en-US" sz="2000" dirty="0">
                <a:solidFill>
                  <a:srgbClr val="FFFFFF"/>
                </a:solidFill>
                <a:latin typeface="Arimo"/>
              </a:rPr>
              <a:t>SUBHASRI M</a:t>
            </a:r>
          </a:p>
        </p:txBody>
      </p:sp>
      <p:sp>
        <p:nvSpPr>
          <p:cNvPr id="12" name="TextBox 12"/>
          <p:cNvSpPr txBox="1"/>
          <p:nvPr/>
        </p:nvSpPr>
        <p:spPr>
          <a:xfrm>
            <a:off x="4131836" y="7842370"/>
            <a:ext cx="2573764" cy="298864"/>
          </a:xfrm>
          <a:prstGeom prst="rect">
            <a:avLst/>
          </a:prstGeom>
        </p:spPr>
        <p:txBody>
          <a:bodyPr wrap="square" lIns="0" tIns="0" rIns="0" bIns="0" rtlCol="0" anchor="t">
            <a:spAutoFit/>
          </a:bodyPr>
          <a:lstStyle/>
          <a:p>
            <a:pPr algn="ctr">
              <a:lnSpc>
                <a:spcPts val="2546"/>
              </a:lnSpc>
              <a:spcBef>
                <a:spcPct val="0"/>
              </a:spcBef>
            </a:pPr>
            <a:r>
              <a:rPr lang="en-US" sz="2000" dirty="0">
                <a:solidFill>
                  <a:srgbClr val="FFFFFF"/>
                </a:solidFill>
                <a:latin typeface="Arimo"/>
              </a:rPr>
              <a:t>GANESH </a:t>
            </a:r>
            <a:r>
              <a:rPr lang="en-US" sz="2000" dirty="0">
                <a:solidFill>
                  <a:srgbClr val="000000"/>
                </a:solidFill>
                <a:latin typeface="Arimo"/>
              </a:rPr>
              <a:t> </a:t>
            </a:r>
            <a:r>
              <a:rPr lang="en-US" sz="2000" dirty="0">
                <a:solidFill>
                  <a:srgbClr val="FFFFFF"/>
                </a:solidFill>
                <a:latin typeface="Arimo"/>
              </a:rPr>
              <a:t>KUMAR 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
        <p:nvSpPr>
          <p:cNvPr id="4" name="TextBox 4"/>
          <p:cNvSpPr txBox="1"/>
          <p:nvPr/>
        </p:nvSpPr>
        <p:spPr>
          <a:xfrm>
            <a:off x="1074408" y="472362"/>
            <a:ext cx="2288785" cy="600710"/>
          </a:xfrm>
          <a:prstGeom prst="rect">
            <a:avLst/>
          </a:prstGeom>
        </p:spPr>
        <p:txBody>
          <a:bodyPr lIns="0" tIns="0" rIns="0" bIns="0" rtlCol="0" anchor="t">
            <a:spAutoFit/>
          </a:bodyPr>
          <a:lstStyle/>
          <a:p>
            <a:pPr algn="l">
              <a:lnSpc>
                <a:spcPts val="4689"/>
              </a:lnSpc>
            </a:pPr>
            <a:r>
              <a:rPr lang="en-US" sz="3600">
                <a:solidFill>
                  <a:srgbClr val="223669"/>
                </a:solidFill>
                <a:latin typeface="Arimo Bold"/>
              </a:rPr>
              <a:t>Task-2</a:t>
            </a:r>
          </a:p>
        </p:txBody>
      </p:sp>
      <p:sp>
        <p:nvSpPr>
          <p:cNvPr id="5" name="TextBox 5"/>
          <p:cNvSpPr txBox="1"/>
          <p:nvPr/>
        </p:nvSpPr>
        <p:spPr>
          <a:xfrm>
            <a:off x="1074408" y="1372835"/>
            <a:ext cx="3735420" cy="539369"/>
          </a:xfrm>
          <a:prstGeom prst="rect">
            <a:avLst/>
          </a:prstGeom>
        </p:spPr>
        <p:txBody>
          <a:bodyPr lIns="0" tIns="0" rIns="0" bIns="0" rtlCol="0" anchor="t">
            <a:spAutoFit/>
          </a:bodyPr>
          <a:lstStyle/>
          <a:p>
            <a:pPr algn="l">
              <a:lnSpc>
                <a:spcPts val="4168"/>
              </a:lnSpc>
            </a:pPr>
            <a:r>
              <a:rPr lang="en-US" sz="3200">
                <a:solidFill>
                  <a:srgbClr val="0B5394"/>
                </a:solidFill>
                <a:latin typeface="Arimo Bold"/>
              </a:rPr>
              <a:t>Evaluation Metric:</a:t>
            </a:r>
          </a:p>
        </p:txBody>
      </p:sp>
      <p:sp>
        <p:nvSpPr>
          <p:cNvPr id="6" name="TextBox 6"/>
          <p:cNvSpPr txBox="1"/>
          <p:nvPr/>
        </p:nvSpPr>
        <p:spPr>
          <a:xfrm>
            <a:off x="1339500" y="2231016"/>
            <a:ext cx="16072686" cy="7352975"/>
          </a:xfrm>
          <a:prstGeom prst="rect">
            <a:avLst/>
          </a:prstGeom>
        </p:spPr>
        <p:txBody>
          <a:bodyPr lIns="0" tIns="0" rIns="0" bIns="0" rtlCol="0" anchor="t">
            <a:spAutoFit/>
          </a:bodyPr>
          <a:lstStyle/>
          <a:p>
            <a:pPr>
              <a:lnSpc>
                <a:spcPts val="3585"/>
              </a:lnSpc>
            </a:pPr>
            <a:r>
              <a:rPr lang="en-US" sz="2801" b="1" spc="95" dirty="0">
                <a:solidFill>
                  <a:srgbClr val="000000"/>
                </a:solidFill>
                <a:latin typeface="Arimo Semi-Bold"/>
              </a:rPr>
              <a:t>Component Efficiency:</a:t>
            </a:r>
          </a:p>
          <a:p>
            <a:pPr>
              <a:lnSpc>
                <a:spcPts val="3585"/>
              </a:lnSpc>
            </a:pPr>
            <a:r>
              <a:rPr lang="en-US" sz="2801" spc="95" dirty="0">
                <a:solidFill>
                  <a:srgbClr val="000000"/>
                </a:solidFill>
                <a:latin typeface="Arimo"/>
              </a:rPr>
              <a:t>Evaluate the organization of UI components for easy modification without affecting others.</a:t>
            </a:r>
          </a:p>
          <a:p>
            <a:pPr>
              <a:lnSpc>
                <a:spcPts val="3585"/>
              </a:lnSpc>
            </a:pPr>
            <a:r>
              <a:rPr lang="en-US" sz="2801" b="1" spc="95" dirty="0">
                <a:solidFill>
                  <a:srgbClr val="000000"/>
                </a:solidFill>
                <a:latin typeface="Arimo Semi-Bold"/>
              </a:rPr>
              <a:t>API Integration Quality:</a:t>
            </a:r>
          </a:p>
          <a:p>
            <a:pPr>
              <a:lnSpc>
                <a:spcPts val="3585"/>
              </a:lnSpc>
            </a:pPr>
            <a:r>
              <a:rPr lang="en-US" sz="2801" spc="95" dirty="0">
                <a:solidFill>
                  <a:srgbClr val="000000"/>
                </a:solidFill>
                <a:latin typeface="Arimo"/>
              </a:rPr>
              <a:t>Confirm correct API configuration, assess API call efficiency, and ensure robust error handling.</a:t>
            </a:r>
          </a:p>
          <a:p>
            <a:pPr>
              <a:lnSpc>
                <a:spcPts val="3585"/>
              </a:lnSpc>
            </a:pPr>
            <a:r>
              <a:rPr lang="en-US" sz="2801" b="1" spc="95" dirty="0">
                <a:solidFill>
                  <a:srgbClr val="000000"/>
                </a:solidFill>
                <a:latin typeface="Arimo Semi-Bold"/>
              </a:rPr>
              <a:t>Data Rendering:</a:t>
            </a:r>
          </a:p>
          <a:p>
            <a:pPr>
              <a:lnSpc>
                <a:spcPts val="3585"/>
              </a:lnSpc>
            </a:pPr>
            <a:r>
              <a:rPr lang="en-US" sz="2801" spc="95" dirty="0">
                <a:solidFill>
                  <a:srgbClr val="000000"/>
                </a:solidFill>
                <a:latin typeface="Arimo"/>
              </a:rPr>
              <a:t>Ensure accurate and consistent rendering of API responses across different components.</a:t>
            </a:r>
          </a:p>
          <a:p>
            <a:pPr>
              <a:lnSpc>
                <a:spcPts val="3585"/>
              </a:lnSpc>
            </a:pPr>
            <a:r>
              <a:rPr lang="en-US" sz="2801" b="1" spc="95" dirty="0">
                <a:solidFill>
                  <a:srgbClr val="000000"/>
                </a:solidFill>
                <a:latin typeface="Arimo Semi-Bold"/>
              </a:rPr>
              <a:t>User Engagement:</a:t>
            </a:r>
          </a:p>
          <a:p>
            <a:pPr>
              <a:lnSpc>
                <a:spcPts val="3585"/>
              </a:lnSpc>
            </a:pPr>
            <a:r>
              <a:rPr lang="en-US" sz="2801" spc="95" dirty="0">
                <a:solidFill>
                  <a:srgbClr val="000000"/>
                </a:solidFill>
                <a:latin typeface="Arimo"/>
              </a:rPr>
              <a:t>Monitor user registrations, logins, and overall activity to gauge and enhance user engagement.</a:t>
            </a:r>
          </a:p>
          <a:p>
            <a:pPr>
              <a:lnSpc>
                <a:spcPts val="3585"/>
              </a:lnSpc>
            </a:pPr>
            <a:r>
              <a:rPr lang="en-US" sz="2801" b="1" spc="95" dirty="0">
                <a:solidFill>
                  <a:srgbClr val="000000"/>
                </a:solidFill>
                <a:latin typeface="Arimo Semi-Bold"/>
              </a:rPr>
              <a:t>Performance and Responsiveness:</a:t>
            </a:r>
          </a:p>
          <a:p>
            <a:pPr>
              <a:lnSpc>
                <a:spcPts val="3585"/>
              </a:lnSpc>
            </a:pPr>
            <a:r>
              <a:rPr lang="en-US" sz="2801" spc="95" dirty="0">
                <a:solidFill>
                  <a:srgbClr val="000000"/>
                </a:solidFill>
                <a:latin typeface="Arimo"/>
              </a:rPr>
              <a:t>Evaluate page load times and mobile responsiveness for a smooth and responsive </a:t>
            </a:r>
            <a:r>
              <a:rPr lang="en-US" sz="2801" spc="95" dirty="0" err="1">
                <a:solidFill>
                  <a:srgbClr val="000000"/>
                </a:solidFill>
                <a:latin typeface="Arimo"/>
              </a:rPr>
              <a:t>userexperience</a:t>
            </a:r>
            <a:r>
              <a:rPr lang="en-US" sz="2801" spc="95" dirty="0">
                <a:solidFill>
                  <a:srgbClr val="000000"/>
                </a:solidFill>
                <a:latin typeface="Arimo"/>
              </a:rPr>
              <a:t>.</a:t>
            </a:r>
          </a:p>
          <a:p>
            <a:pPr>
              <a:lnSpc>
                <a:spcPts val="3585"/>
              </a:lnSpc>
            </a:pPr>
            <a:r>
              <a:rPr lang="en-US" sz="2801" b="1" spc="95" dirty="0">
                <a:solidFill>
                  <a:srgbClr val="000000"/>
                </a:solidFill>
                <a:latin typeface="Arimo Semi-Bold"/>
              </a:rPr>
              <a:t>Feedback, Security, and Compliance:</a:t>
            </a:r>
          </a:p>
          <a:p>
            <a:pPr>
              <a:lnSpc>
                <a:spcPts val="3585"/>
              </a:lnSpc>
            </a:pPr>
            <a:r>
              <a:rPr lang="en-US" sz="2801" spc="95" dirty="0">
                <a:solidFill>
                  <a:srgbClr val="000000"/>
                </a:solidFill>
                <a:latin typeface="Arimo"/>
              </a:rPr>
              <a:t>Collect user feedback, conduct security assessments, and verify compliance with regulations.</a:t>
            </a:r>
          </a:p>
          <a:p>
            <a:pPr>
              <a:lnSpc>
                <a:spcPts val="3585"/>
              </a:lnSpc>
            </a:pPr>
            <a:endParaRPr lang="en-US" sz="2801" spc="95" dirty="0">
              <a:solidFill>
                <a:srgbClr val="000000"/>
              </a:solidFill>
              <a:latin typeface="Arimo"/>
            </a:endParaRPr>
          </a:p>
          <a:p>
            <a:pPr>
              <a:lnSpc>
                <a:spcPts val="3585"/>
              </a:lnSpc>
            </a:pPr>
            <a:endParaRPr lang="en-US" sz="2801" spc="95" dirty="0">
              <a:solidFill>
                <a:srgbClr val="000000"/>
              </a:solidFill>
              <a:latin typeface="Arimo"/>
            </a:endParaRPr>
          </a:p>
          <a:p>
            <a:pPr>
              <a:lnSpc>
                <a:spcPts val="3585"/>
              </a:lnSpc>
            </a:pPr>
            <a:endParaRPr lang="en-US" sz="2801" spc="95" dirty="0">
              <a:solidFill>
                <a:srgbClr val="000000"/>
              </a:solidFill>
              <a:latin typeface="Arim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855" y="-17318"/>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
        <p:nvSpPr>
          <p:cNvPr id="4" name="TextBox 4"/>
          <p:cNvSpPr txBox="1"/>
          <p:nvPr/>
        </p:nvSpPr>
        <p:spPr>
          <a:xfrm>
            <a:off x="1294202" y="427990"/>
            <a:ext cx="5112346" cy="600710"/>
          </a:xfrm>
          <a:prstGeom prst="rect">
            <a:avLst/>
          </a:prstGeom>
        </p:spPr>
        <p:txBody>
          <a:bodyPr lIns="0" tIns="0" rIns="0" bIns="0" rtlCol="0" anchor="t">
            <a:spAutoFit/>
          </a:bodyPr>
          <a:lstStyle/>
          <a:p>
            <a:pPr algn="l">
              <a:lnSpc>
                <a:spcPts val="4689"/>
              </a:lnSpc>
            </a:pPr>
            <a:r>
              <a:rPr lang="en-US" sz="3600">
                <a:solidFill>
                  <a:srgbClr val="223669"/>
                </a:solidFill>
                <a:latin typeface="Arimo Bold"/>
              </a:rPr>
              <a:t>Step-Wise Description</a:t>
            </a:r>
          </a:p>
        </p:txBody>
      </p:sp>
      <p:sp>
        <p:nvSpPr>
          <p:cNvPr id="5" name="TextBox 5"/>
          <p:cNvSpPr txBox="1"/>
          <p:nvPr/>
        </p:nvSpPr>
        <p:spPr>
          <a:xfrm>
            <a:off x="1294202" y="1211923"/>
            <a:ext cx="16165039" cy="8755089"/>
          </a:xfrm>
          <a:prstGeom prst="rect">
            <a:avLst/>
          </a:prstGeom>
        </p:spPr>
        <p:txBody>
          <a:bodyPr lIns="0" tIns="0" rIns="0" bIns="0" rtlCol="0" anchor="t">
            <a:spAutoFit/>
          </a:bodyPr>
          <a:lstStyle/>
          <a:p>
            <a:pPr>
              <a:lnSpc>
                <a:spcPts val="4339"/>
              </a:lnSpc>
            </a:pPr>
            <a:r>
              <a:rPr lang="en-US" sz="2400" dirty="0">
                <a:solidFill>
                  <a:srgbClr val="000000"/>
                </a:solidFill>
                <a:latin typeface="Arimo Bold"/>
              </a:rPr>
              <a:t>Project Setup:</a:t>
            </a:r>
          </a:p>
          <a:p>
            <a:pPr>
              <a:lnSpc>
                <a:spcPts val="4339"/>
              </a:lnSpc>
            </a:pPr>
            <a:r>
              <a:rPr lang="en-US" sz="2400" dirty="0">
                <a:solidFill>
                  <a:srgbClr val="000000"/>
                </a:solidFill>
                <a:latin typeface="Arimo Bold"/>
              </a:rPr>
              <a:t>      </a:t>
            </a:r>
            <a:r>
              <a:rPr lang="en-US" sz="2400" dirty="0">
                <a:solidFill>
                  <a:srgbClr val="000000"/>
                </a:solidFill>
                <a:latin typeface="Arimo"/>
              </a:rPr>
              <a:t>Install Java Development Kit (JDK),Install an Integrated Development Environment (IDE),Create a  Database Schema</a:t>
            </a:r>
          </a:p>
          <a:p>
            <a:pPr>
              <a:lnSpc>
                <a:spcPts val="4339"/>
              </a:lnSpc>
            </a:pPr>
            <a:r>
              <a:rPr lang="en-US" sz="2400" dirty="0">
                <a:solidFill>
                  <a:srgbClr val="000000"/>
                </a:solidFill>
                <a:latin typeface="Arimo Bold"/>
              </a:rPr>
              <a:t>Frontend Development</a:t>
            </a:r>
          </a:p>
          <a:p>
            <a:pPr>
              <a:lnSpc>
                <a:spcPts val="4339"/>
              </a:lnSpc>
            </a:pPr>
            <a:r>
              <a:rPr lang="en-US" sz="2400" dirty="0">
                <a:solidFill>
                  <a:srgbClr val="000000"/>
                </a:solidFill>
                <a:latin typeface="Arimo Bold"/>
              </a:rPr>
              <a:t>Design HTML Pages:</a:t>
            </a:r>
          </a:p>
          <a:p>
            <a:pPr>
              <a:lnSpc>
                <a:spcPts val="4339"/>
              </a:lnSpc>
            </a:pPr>
            <a:r>
              <a:rPr lang="en-US" sz="2400" dirty="0">
                <a:solidFill>
                  <a:srgbClr val="000000"/>
                </a:solidFill>
                <a:latin typeface="Arimo"/>
              </a:rPr>
              <a:t>Design HTML pages for the user interface using HTML and CSS.</a:t>
            </a:r>
          </a:p>
          <a:p>
            <a:pPr>
              <a:lnSpc>
                <a:spcPts val="4339"/>
              </a:lnSpc>
            </a:pPr>
            <a:r>
              <a:rPr lang="en-US" sz="2400" dirty="0">
                <a:solidFill>
                  <a:srgbClr val="000000"/>
                </a:solidFill>
                <a:latin typeface="Arimo"/>
              </a:rPr>
              <a:t>Create pages for user registration, login, job listing, etc.</a:t>
            </a:r>
          </a:p>
          <a:p>
            <a:pPr>
              <a:lnSpc>
                <a:spcPts val="4339"/>
              </a:lnSpc>
            </a:pPr>
            <a:r>
              <a:rPr lang="en-US" sz="2400" dirty="0">
                <a:solidFill>
                  <a:srgbClr val="000000"/>
                </a:solidFill>
                <a:latin typeface="Arimo Bold"/>
              </a:rPr>
              <a:t>Implement JSP Pages:</a:t>
            </a:r>
          </a:p>
          <a:p>
            <a:pPr>
              <a:lnSpc>
                <a:spcPts val="4339"/>
              </a:lnSpc>
            </a:pPr>
            <a:r>
              <a:rPr lang="en-US" sz="2400" dirty="0">
                <a:solidFill>
                  <a:srgbClr val="000000"/>
                </a:solidFill>
                <a:latin typeface="Arimo"/>
              </a:rPr>
              <a:t>       Use JSP for dynamic content rendering.</a:t>
            </a:r>
          </a:p>
          <a:p>
            <a:pPr>
              <a:lnSpc>
                <a:spcPts val="4339"/>
              </a:lnSpc>
            </a:pPr>
            <a:r>
              <a:rPr lang="en-US" sz="2400" dirty="0">
                <a:solidFill>
                  <a:srgbClr val="000000"/>
                </a:solidFill>
                <a:latin typeface="Arimo"/>
              </a:rPr>
              <a:t>       Embed Java code in JSP pages to interact with the backend.</a:t>
            </a:r>
          </a:p>
          <a:p>
            <a:pPr>
              <a:lnSpc>
                <a:spcPts val="4339"/>
              </a:lnSpc>
            </a:pPr>
            <a:r>
              <a:rPr lang="en-US" sz="2400" dirty="0">
                <a:solidFill>
                  <a:srgbClr val="000000"/>
                </a:solidFill>
                <a:latin typeface="Arimo Bold"/>
              </a:rPr>
              <a:t>Component Structure:</a:t>
            </a:r>
          </a:p>
          <a:p>
            <a:pPr>
              <a:lnSpc>
                <a:spcPts val="4339"/>
              </a:lnSpc>
            </a:pPr>
            <a:r>
              <a:rPr lang="en-US" sz="2400" dirty="0">
                <a:solidFill>
                  <a:srgbClr val="000000"/>
                </a:solidFill>
                <a:latin typeface="Arimo"/>
              </a:rPr>
              <a:t>Organize components in a folder </a:t>
            </a:r>
            <a:r>
              <a:rPr lang="en-US" sz="2400" dirty="0" err="1">
                <a:solidFill>
                  <a:srgbClr val="000000"/>
                </a:solidFill>
                <a:latin typeface="Arimo"/>
              </a:rPr>
              <a:t>structure.Create</a:t>
            </a:r>
            <a:r>
              <a:rPr lang="en-US" sz="2400" dirty="0">
                <a:solidFill>
                  <a:srgbClr val="000000"/>
                </a:solidFill>
                <a:latin typeface="Arimo"/>
              </a:rPr>
              <a:t> components such as </a:t>
            </a:r>
            <a:r>
              <a:rPr lang="en-US" sz="2400" dirty="0" err="1">
                <a:solidFill>
                  <a:srgbClr val="000000"/>
                </a:solidFill>
                <a:latin typeface="Arimo"/>
              </a:rPr>
              <a:t>JobList</a:t>
            </a:r>
            <a:r>
              <a:rPr lang="en-US" sz="2400" dirty="0">
                <a:solidFill>
                  <a:srgbClr val="000000"/>
                </a:solidFill>
                <a:latin typeface="Arimo"/>
              </a:rPr>
              <a:t>, </a:t>
            </a:r>
            <a:r>
              <a:rPr lang="en-US" sz="2400" dirty="0" err="1">
                <a:solidFill>
                  <a:srgbClr val="000000"/>
                </a:solidFill>
                <a:latin typeface="Arimo"/>
              </a:rPr>
              <a:t>JobItem</a:t>
            </a:r>
            <a:r>
              <a:rPr lang="en-US" sz="2400" dirty="0">
                <a:solidFill>
                  <a:srgbClr val="000000"/>
                </a:solidFill>
                <a:latin typeface="Arimo"/>
              </a:rPr>
              <a:t>, and </a:t>
            </a:r>
            <a:r>
              <a:rPr lang="en-US" sz="2400" dirty="0" err="1">
                <a:solidFill>
                  <a:srgbClr val="000000"/>
                </a:solidFill>
                <a:latin typeface="Arimo"/>
              </a:rPr>
              <a:t>ErrorHandler</a:t>
            </a:r>
            <a:r>
              <a:rPr lang="en-US" sz="2400" dirty="0">
                <a:solidFill>
                  <a:srgbClr val="000000"/>
                </a:solidFill>
                <a:latin typeface="Arimo"/>
              </a:rPr>
              <a:t>.</a:t>
            </a:r>
          </a:p>
          <a:p>
            <a:pPr>
              <a:lnSpc>
                <a:spcPts val="4339"/>
              </a:lnSpc>
            </a:pPr>
            <a:r>
              <a:rPr lang="en-US" sz="2400" dirty="0">
                <a:solidFill>
                  <a:srgbClr val="000000"/>
                </a:solidFill>
                <a:latin typeface="Arimo Bold"/>
              </a:rPr>
              <a:t>API Integration:</a:t>
            </a:r>
          </a:p>
          <a:p>
            <a:pPr>
              <a:lnSpc>
                <a:spcPts val="4339"/>
              </a:lnSpc>
            </a:pPr>
            <a:r>
              <a:rPr lang="en-US" sz="2400" dirty="0">
                <a:solidFill>
                  <a:srgbClr val="000000"/>
                </a:solidFill>
                <a:latin typeface="Arimo"/>
              </a:rPr>
              <a:t>Set up an api.js file for API calls with a defined base </a:t>
            </a:r>
            <a:r>
              <a:rPr lang="en-US" sz="2400" dirty="0" err="1">
                <a:solidFill>
                  <a:srgbClr val="000000"/>
                </a:solidFill>
                <a:latin typeface="Arimo"/>
              </a:rPr>
              <a:t>URL.Implement</a:t>
            </a:r>
            <a:r>
              <a:rPr lang="en-US" sz="2400" dirty="0">
                <a:solidFill>
                  <a:srgbClr val="000000"/>
                </a:solidFill>
                <a:latin typeface="Arimo"/>
              </a:rPr>
              <a:t> </a:t>
            </a:r>
            <a:r>
              <a:rPr lang="en-US" sz="2400" dirty="0" err="1">
                <a:solidFill>
                  <a:srgbClr val="000000"/>
                </a:solidFill>
                <a:latin typeface="Arimo"/>
              </a:rPr>
              <a:t>fetchJobs</a:t>
            </a:r>
            <a:r>
              <a:rPr lang="en-US" sz="2400" dirty="0">
                <a:solidFill>
                  <a:srgbClr val="000000"/>
                </a:solidFill>
                <a:latin typeface="Arimo"/>
              </a:rPr>
              <a:t> to retrieve job data from the API.</a:t>
            </a:r>
          </a:p>
          <a:p>
            <a:pPr algn="just">
              <a:lnSpc>
                <a:spcPts val="4339"/>
              </a:lnSpc>
            </a:pPr>
            <a:endParaRPr lang="en-US" sz="2400" dirty="0">
              <a:solidFill>
                <a:srgbClr val="000000"/>
              </a:solidFill>
              <a:latin typeface="Arimo"/>
            </a:endParaRPr>
          </a:p>
          <a:p>
            <a:pPr algn="just">
              <a:lnSpc>
                <a:spcPts val="4339"/>
              </a:lnSpc>
            </a:pPr>
            <a:endParaRPr lang="en-US" sz="2400" dirty="0">
              <a:solidFill>
                <a:srgbClr val="000000"/>
              </a:solidFill>
              <a:latin typeface="Arim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
        <p:nvSpPr>
          <p:cNvPr id="4" name="TextBox 4"/>
          <p:cNvSpPr txBox="1"/>
          <p:nvPr/>
        </p:nvSpPr>
        <p:spPr>
          <a:xfrm>
            <a:off x="1490771" y="981075"/>
            <a:ext cx="5112346" cy="468277"/>
          </a:xfrm>
          <a:prstGeom prst="rect">
            <a:avLst/>
          </a:prstGeom>
        </p:spPr>
        <p:txBody>
          <a:bodyPr lIns="0" tIns="0" rIns="0" bIns="0" rtlCol="0" anchor="t">
            <a:spAutoFit/>
          </a:bodyPr>
          <a:lstStyle/>
          <a:p>
            <a:pPr algn="l">
              <a:lnSpc>
                <a:spcPts val="3647"/>
              </a:lnSpc>
            </a:pPr>
            <a:r>
              <a:rPr lang="en-US" sz="2799">
                <a:solidFill>
                  <a:srgbClr val="C88C32"/>
                </a:solidFill>
                <a:latin typeface="Arimo Bold"/>
              </a:rPr>
              <a:t>TASK SUMMARY</a:t>
            </a:r>
          </a:p>
        </p:txBody>
      </p:sp>
      <p:sp>
        <p:nvSpPr>
          <p:cNvPr id="5" name="TextBox 5"/>
          <p:cNvSpPr txBox="1"/>
          <p:nvPr/>
        </p:nvSpPr>
        <p:spPr>
          <a:xfrm>
            <a:off x="1294202" y="2210435"/>
            <a:ext cx="15965098" cy="5962015"/>
          </a:xfrm>
          <a:prstGeom prst="rect">
            <a:avLst/>
          </a:prstGeom>
        </p:spPr>
        <p:txBody>
          <a:bodyPr lIns="0" tIns="0" rIns="0" bIns="0" rtlCol="0" anchor="t">
            <a:spAutoFit/>
          </a:bodyPr>
          <a:lstStyle/>
          <a:p>
            <a:pPr algn="just">
              <a:lnSpc>
                <a:spcPts val="4339"/>
              </a:lnSpc>
            </a:pPr>
            <a:r>
              <a:rPr lang="en-US" sz="2799">
                <a:solidFill>
                  <a:srgbClr val="000000"/>
                </a:solidFill>
                <a:latin typeface="Arimo"/>
              </a:rPr>
              <a:t>For the frontend development our job search application, several frameworks and tools can enhance the user interface and streamline the development process.JavaScript, coupled with jsp and servlet, facilitates dynamic content and simplifies DOM manipulation and event handling. </a:t>
            </a:r>
          </a:p>
          <a:p>
            <a:pPr algn="just">
              <a:lnSpc>
                <a:spcPts val="4339"/>
              </a:lnSpc>
            </a:pPr>
            <a:r>
              <a:rPr lang="en-US" sz="2799">
                <a:solidFill>
                  <a:srgbClr val="000000"/>
                </a:solidFill>
                <a:latin typeface="Arimo"/>
              </a:rPr>
              <a:t>In summary, these frameworks and tools collectively contribute to creating a responsive, visually appealing, and user-friendly frontend for your job search application, enhancing both the development process and the end-user experience.</a:t>
            </a:r>
          </a:p>
          <a:p>
            <a:pPr algn="just">
              <a:lnSpc>
                <a:spcPts val="4339"/>
              </a:lnSpc>
            </a:pPr>
            <a:r>
              <a:rPr lang="en-US" sz="2799">
                <a:solidFill>
                  <a:srgbClr val="000000"/>
                </a:solidFill>
                <a:latin typeface="Arimo"/>
              </a:rPr>
              <a:t>Integration of these components takes place in the main App.js file to facilitate their display within the application. Ensuring the security of API calls is a key focus, incorporating measures such as HTTPS implementation, authentication mechanisms, encryption for sensitive data, and a commitment to regular updates to address potential vulnerabilities.</a:t>
            </a:r>
          </a:p>
          <a:p>
            <a:pPr algn="just">
              <a:lnSpc>
                <a:spcPts val="4339"/>
              </a:lnSpc>
            </a:pPr>
            <a:endParaRPr lang="en-US" sz="2799">
              <a:solidFill>
                <a:srgbClr val="000000"/>
              </a:solidFill>
              <a:latin typeface="Arim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
        <p:nvSpPr>
          <p:cNvPr id="4" name="Freeform 4"/>
          <p:cNvSpPr/>
          <p:nvPr/>
        </p:nvSpPr>
        <p:spPr>
          <a:xfrm>
            <a:off x="3401327" y="1913246"/>
            <a:ext cx="12471284" cy="7015097"/>
          </a:xfrm>
          <a:custGeom>
            <a:avLst/>
            <a:gdLst/>
            <a:ahLst/>
            <a:cxnLst/>
            <a:rect l="l" t="t" r="r" b="b"/>
            <a:pathLst>
              <a:path w="12471284" h="7015097">
                <a:moveTo>
                  <a:pt x="0" y="0"/>
                </a:moveTo>
                <a:lnTo>
                  <a:pt x="12471284" y="0"/>
                </a:lnTo>
                <a:lnTo>
                  <a:pt x="12471284" y="7015098"/>
                </a:lnTo>
                <a:lnTo>
                  <a:pt x="0" y="7015098"/>
                </a:lnTo>
                <a:lnTo>
                  <a:pt x="0" y="0"/>
                </a:lnTo>
                <a:close/>
              </a:path>
            </a:pathLst>
          </a:custGeom>
          <a:blipFill>
            <a:blip r:embed="rId3"/>
            <a:stretch>
              <a:fillRect/>
            </a:stretch>
          </a:blipFill>
        </p:spPr>
      </p:sp>
      <p:sp>
        <p:nvSpPr>
          <p:cNvPr id="5" name="TextBox 5"/>
          <p:cNvSpPr txBox="1"/>
          <p:nvPr/>
        </p:nvSpPr>
        <p:spPr>
          <a:xfrm>
            <a:off x="1490771" y="981075"/>
            <a:ext cx="5112346" cy="468277"/>
          </a:xfrm>
          <a:prstGeom prst="rect">
            <a:avLst/>
          </a:prstGeom>
        </p:spPr>
        <p:txBody>
          <a:bodyPr lIns="0" tIns="0" rIns="0" bIns="0" rtlCol="0" anchor="t">
            <a:spAutoFit/>
          </a:bodyPr>
          <a:lstStyle/>
          <a:p>
            <a:pPr algn="l">
              <a:lnSpc>
                <a:spcPts val="3647"/>
              </a:lnSpc>
            </a:pPr>
            <a:r>
              <a:rPr lang="en-US" sz="2799">
                <a:solidFill>
                  <a:srgbClr val="C88C32"/>
                </a:solidFill>
                <a:latin typeface="Arimo Bold"/>
              </a:rPr>
              <a:t>USER INTERFACE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
        <p:nvSpPr>
          <p:cNvPr id="4" name="TextBox 4"/>
          <p:cNvSpPr txBox="1"/>
          <p:nvPr/>
        </p:nvSpPr>
        <p:spPr>
          <a:xfrm>
            <a:off x="7258890" y="1769762"/>
            <a:ext cx="4367020" cy="632460"/>
          </a:xfrm>
          <a:prstGeom prst="rect">
            <a:avLst/>
          </a:prstGeom>
        </p:spPr>
        <p:txBody>
          <a:bodyPr lIns="0" tIns="0" rIns="0" bIns="0" rtlCol="0" anchor="t">
            <a:spAutoFit/>
          </a:bodyPr>
          <a:lstStyle/>
          <a:p>
            <a:pPr algn="l">
              <a:lnSpc>
                <a:spcPts val="4230"/>
              </a:lnSpc>
            </a:pPr>
            <a:r>
              <a:rPr lang="en-US" sz="3600">
                <a:solidFill>
                  <a:srgbClr val="FFFFFF"/>
                </a:solidFill>
                <a:latin typeface="Arimo Bold"/>
              </a:rPr>
              <a:t>Submission Github</a:t>
            </a:r>
          </a:p>
        </p:txBody>
      </p:sp>
      <p:sp>
        <p:nvSpPr>
          <p:cNvPr id="5" name="TextBox 5"/>
          <p:cNvSpPr txBox="1"/>
          <p:nvPr/>
        </p:nvSpPr>
        <p:spPr>
          <a:xfrm>
            <a:off x="8382000" y="4305300"/>
            <a:ext cx="4921977" cy="1035989"/>
          </a:xfrm>
          <a:prstGeom prst="rect">
            <a:avLst/>
          </a:prstGeom>
        </p:spPr>
        <p:txBody>
          <a:bodyPr wrap="square" lIns="0" tIns="0" rIns="0" bIns="0" rtlCol="0" anchor="t">
            <a:spAutoFit/>
          </a:bodyPr>
          <a:lstStyle/>
          <a:p>
            <a:pPr algn="ctr">
              <a:lnSpc>
                <a:spcPts val="4232"/>
              </a:lnSpc>
              <a:spcBef>
                <a:spcPct val="0"/>
              </a:spcBef>
            </a:pPr>
            <a:r>
              <a:rPr lang="en-US" sz="2800" u="sng" dirty="0">
                <a:solidFill>
                  <a:srgbClr val="0B5394"/>
                </a:solidFill>
                <a:latin typeface="Arimo Bold"/>
                <a:hlinkClick r:id="rId3"/>
              </a:rPr>
              <a:t>https://github.com/ajithakdev/Jobsearch-App.git</a:t>
            </a:r>
            <a:endParaRPr lang="en-US" sz="2800" u="sng" dirty="0">
              <a:solidFill>
                <a:srgbClr val="0B5394"/>
              </a:solidFill>
              <a:latin typeface="Arimo Bold"/>
              <a:hlinkClick r:id="rId4" tooltip="https://github.com/subha-03/Jobsearch-Ap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blipFill>
              <a:blip r:embed="rId2"/>
              <a:stretch>
                <a:fillRect/>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471</Words>
  <Application>Microsoft Office PowerPoint</Application>
  <PresentationFormat>Custom</PresentationFormat>
  <Paragraphs>53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Arimo Semi-Bold</vt:lpstr>
      <vt:lpstr>Arimo Bold</vt:lpstr>
      <vt:lpstr>Arimo</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NM2.0_TASK2</dc:title>
  <cp:lastModifiedBy>Ajith Kumar</cp:lastModifiedBy>
  <cp:revision>3</cp:revision>
  <dcterms:created xsi:type="dcterms:W3CDTF">2006-08-16T00:00:00Z</dcterms:created>
  <dcterms:modified xsi:type="dcterms:W3CDTF">2023-11-23T18:44:37Z</dcterms:modified>
  <dc:identifier>DAF0upm_0N4</dc:identifier>
</cp:coreProperties>
</file>