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307306"/>
            <a:ext cx="7477601" cy="2499598"/>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Introduction to Type Checking and Semantic Analysis</a:t>
            </a:r>
            <a:endParaRPr lang="en-US" sz="5249" dirty="0"/>
          </a:p>
        </p:txBody>
      </p:sp>
      <p:sp>
        <p:nvSpPr>
          <p:cNvPr id="6" name="Text 3"/>
          <p:cNvSpPr/>
          <p:nvPr/>
        </p:nvSpPr>
        <p:spPr>
          <a:xfrm>
            <a:off x="833199" y="4140160"/>
            <a:ext cx="7477601" cy="2132409"/>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Type checking and semantic analysis are essential processes in compiler design, ensuring the validity and meaning of programming language constructs. Type checking verifies the types of expressions to prevent runtime errors, while semantic analysis focuses on interpreting the meaning of the code. These stages play a crucial role in ensuring program correctness and robustness.</a:t>
            </a:r>
            <a:endParaRPr lang="en-US" sz="1750" dirty="0"/>
          </a:p>
        </p:txBody>
      </p:sp>
      <p:sp>
        <p:nvSpPr>
          <p:cNvPr id="7" name="Shape 4"/>
          <p:cNvSpPr/>
          <p:nvPr/>
        </p:nvSpPr>
        <p:spPr>
          <a:xfrm>
            <a:off x="833199" y="6522482"/>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530102"/>
            <a:ext cx="340162" cy="340162"/>
          </a:xfrm>
          <a:prstGeom prst="rect">
            <a:avLst/>
          </a:prstGeom>
        </p:spPr>
      </p:pic>
      <p:sp>
        <p:nvSpPr>
          <p:cNvPr id="9" name="Text 5"/>
          <p:cNvSpPr/>
          <p:nvPr/>
        </p:nvSpPr>
        <p:spPr>
          <a:xfrm>
            <a:off x="1299686" y="6527959"/>
            <a:ext cx="2482810" cy="388858"/>
          </a:xfrm>
          <a:prstGeom prst="rect">
            <a:avLst/>
          </a:prstGeom>
          <a:noFill/>
          <a:ln/>
        </p:spPr>
        <p:txBody>
          <a:bodyPr wrap="none" rtlCol="0" anchor="t"/>
          <a:lstStyle/>
          <a:p>
            <a:pPr algn="l" indent="0" marL="0">
              <a:lnSpc>
                <a:spcPts val="3062"/>
              </a:lnSpc>
              <a:buNone/>
            </a:pPr>
            <a:r>
              <a:rPr lang="en-US" sz="2187" b="1" spc="-35" kern="0" dirty="0">
                <a:solidFill>
                  <a:srgbClr val="E5E0DF"/>
                </a:solidFill>
                <a:latin typeface="Inter" pitchFamily="34" charset="0"/>
                <a:ea typeface="Inter" pitchFamily="34" charset="-122"/>
                <a:cs typeface="Inter" pitchFamily="34" charset="-120"/>
              </a:rPr>
              <a:t>by Mani Shankar. K</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737366" y="531495"/>
            <a:ext cx="9155668" cy="1806654"/>
          </a:xfrm>
          <a:prstGeom prst="rect">
            <a:avLst/>
          </a:prstGeom>
          <a:noFill/>
          <a:ln/>
        </p:spPr>
        <p:txBody>
          <a:bodyPr wrap="square" rtlCol="0" anchor="t"/>
          <a:lstStyle/>
          <a:p>
            <a:pPr indent="0" marL="0">
              <a:lnSpc>
                <a:spcPts val="4743"/>
              </a:lnSpc>
              <a:buNone/>
            </a:pPr>
            <a:r>
              <a:rPr lang="en-US" sz="3794" b="1" spc="-114" kern="0" dirty="0">
                <a:solidFill>
                  <a:srgbClr val="FFFFFF"/>
                </a:solidFill>
                <a:latin typeface="Inter" pitchFamily="34" charset="0"/>
                <a:ea typeface="Inter" pitchFamily="34" charset="-122"/>
                <a:cs typeface="Inter" pitchFamily="34" charset="-120"/>
              </a:rPr>
              <a:t>Integration of type checking and semantic analysis in the compiler workflow</a:t>
            </a:r>
            <a:endParaRPr lang="en-US" sz="3794" dirty="0"/>
          </a:p>
        </p:txBody>
      </p:sp>
      <p:sp>
        <p:nvSpPr>
          <p:cNvPr id="5" name="Shape 3"/>
          <p:cNvSpPr/>
          <p:nvPr/>
        </p:nvSpPr>
        <p:spPr>
          <a:xfrm>
            <a:off x="2737366" y="2723555"/>
            <a:ext cx="1525905" cy="1110496"/>
          </a:xfrm>
          <a:prstGeom prst="roundRect">
            <a:avLst>
              <a:gd name="adj" fmla="val 7811"/>
            </a:avLst>
          </a:prstGeom>
          <a:solidFill>
            <a:srgbClr val="110080"/>
          </a:solidFill>
          <a:ln w="7620">
            <a:solidFill>
              <a:srgbClr val="2A1999"/>
            </a:solidFill>
            <a:prstDash val="solid"/>
          </a:ln>
        </p:spPr>
      </p:sp>
      <p:sp>
        <p:nvSpPr>
          <p:cNvPr id="6" name="Text 4"/>
          <p:cNvSpPr/>
          <p:nvPr/>
        </p:nvSpPr>
        <p:spPr>
          <a:xfrm>
            <a:off x="2937629" y="3061930"/>
            <a:ext cx="110728" cy="433745"/>
          </a:xfrm>
          <a:prstGeom prst="rect">
            <a:avLst/>
          </a:prstGeom>
          <a:noFill/>
          <a:ln/>
        </p:spPr>
        <p:txBody>
          <a:bodyPr wrap="none" rtlCol="0" anchor="t"/>
          <a:lstStyle/>
          <a:p>
            <a:pPr algn="ctr" indent="0" marL="0">
              <a:lnSpc>
                <a:spcPts val="3415"/>
              </a:lnSpc>
              <a:buNone/>
            </a:pPr>
            <a:r>
              <a:rPr lang="en-US" sz="1897" b="1" spc="-57" kern="0" dirty="0">
                <a:solidFill>
                  <a:srgbClr val="E5E0DF"/>
                </a:solidFill>
                <a:latin typeface="Inter" pitchFamily="34" charset="0"/>
                <a:ea typeface="Inter" pitchFamily="34" charset="-122"/>
                <a:cs typeface="Inter" pitchFamily="34" charset="-120"/>
              </a:rPr>
              <a:t>1</a:t>
            </a:r>
            <a:endParaRPr lang="en-US" sz="1897" dirty="0"/>
          </a:p>
        </p:txBody>
      </p:sp>
      <p:sp>
        <p:nvSpPr>
          <p:cNvPr id="7" name="Text 5"/>
          <p:cNvSpPr/>
          <p:nvPr/>
        </p:nvSpPr>
        <p:spPr>
          <a:xfrm>
            <a:off x="4455914" y="2916198"/>
            <a:ext cx="2409349" cy="301228"/>
          </a:xfrm>
          <a:prstGeom prst="rect">
            <a:avLst/>
          </a:prstGeom>
          <a:noFill/>
          <a:ln/>
        </p:spPr>
        <p:txBody>
          <a:bodyPr wrap="none" rtlCol="0" anchor="t"/>
          <a:lstStyle/>
          <a:p>
            <a:pPr algn="l" indent="0" marL="0">
              <a:lnSpc>
                <a:spcPts val="2371"/>
              </a:lnSpc>
              <a:buNone/>
            </a:pPr>
            <a:r>
              <a:rPr lang="en-US" sz="1897" b="1" spc="-57" kern="0" dirty="0">
                <a:solidFill>
                  <a:srgbClr val="E5E0DF"/>
                </a:solidFill>
                <a:latin typeface="Inter" pitchFamily="34" charset="0"/>
                <a:ea typeface="Inter" pitchFamily="34" charset="-122"/>
                <a:cs typeface="Inter" pitchFamily="34" charset="-120"/>
              </a:rPr>
              <a:t>Type Checking</a:t>
            </a:r>
            <a:endParaRPr lang="en-US" sz="1897" dirty="0"/>
          </a:p>
        </p:txBody>
      </p:sp>
      <p:sp>
        <p:nvSpPr>
          <p:cNvPr id="8" name="Text 6"/>
          <p:cNvSpPr/>
          <p:nvPr/>
        </p:nvSpPr>
        <p:spPr>
          <a:xfrm>
            <a:off x="4455914" y="3333036"/>
            <a:ext cx="3687128" cy="308372"/>
          </a:xfrm>
          <a:prstGeom prst="rect">
            <a:avLst/>
          </a:prstGeom>
          <a:noFill/>
          <a:ln/>
        </p:spPr>
        <p:txBody>
          <a:bodyPr wrap="none" rtlCol="0" anchor="t"/>
          <a:lstStyle/>
          <a:p>
            <a:pPr algn="l" indent="0" marL="0">
              <a:lnSpc>
                <a:spcPts val="2428"/>
              </a:lnSpc>
              <a:buNone/>
            </a:pPr>
            <a:r>
              <a:rPr lang="en-US" sz="1518" spc="-30" kern="0" dirty="0">
                <a:solidFill>
                  <a:srgbClr val="E5E0DF"/>
                </a:solidFill>
                <a:latin typeface="Inter" pitchFamily="34" charset="0"/>
                <a:ea typeface="Inter" pitchFamily="34" charset="-122"/>
                <a:cs typeface="Inter" pitchFamily="34" charset="-120"/>
              </a:rPr>
              <a:t>Ensures data types are used appropriately</a:t>
            </a:r>
            <a:endParaRPr lang="en-US" sz="1518" dirty="0"/>
          </a:p>
        </p:txBody>
      </p:sp>
      <p:sp>
        <p:nvSpPr>
          <p:cNvPr id="9" name="Shape 7"/>
          <p:cNvSpPr/>
          <p:nvPr/>
        </p:nvSpPr>
        <p:spPr>
          <a:xfrm>
            <a:off x="4359593" y="3812828"/>
            <a:ext cx="7437120" cy="19229"/>
          </a:xfrm>
          <a:prstGeom prst="roundRect">
            <a:avLst>
              <a:gd name="adj" fmla="val 451079"/>
            </a:avLst>
          </a:prstGeom>
          <a:solidFill>
            <a:srgbClr val="2A1999"/>
          </a:solidFill>
          <a:ln/>
        </p:spPr>
      </p:sp>
      <p:sp>
        <p:nvSpPr>
          <p:cNvPr id="10" name="Shape 8"/>
          <p:cNvSpPr/>
          <p:nvPr/>
        </p:nvSpPr>
        <p:spPr>
          <a:xfrm>
            <a:off x="2737366" y="3930372"/>
            <a:ext cx="3051810" cy="1110496"/>
          </a:xfrm>
          <a:prstGeom prst="roundRect">
            <a:avLst>
              <a:gd name="adj" fmla="val 7811"/>
            </a:avLst>
          </a:prstGeom>
          <a:solidFill>
            <a:srgbClr val="110080"/>
          </a:solidFill>
          <a:ln w="7620">
            <a:solidFill>
              <a:srgbClr val="2A1999"/>
            </a:solidFill>
            <a:prstDash val="solid"/>
          </a:ln>
        </p:spPr>
      </p:sp>
      <p:sp>
        <p:nvSpPr>
          <p:cNvPr id="11" name="Text 9"/>
          <p:cNvSpPr/>
          <p:nvPr/>
        </p:nvSpPr>
        <p:spPr>
          <a:xfrm>
            <a:off x="2937629" y="4268748"/>
            <a:ext cx="144542" cy="433745"/>
          </a:xfrm>
          <a:prstGeom prst="rect">
            <a:avLst/>
          </a:prstGeom>
          <a:noFill/>
          <a:ln/>
        </p:spPr>
        <p:txBody>
          <a:bodyPr wrap="none" rtlCol="0" anchor="t"/>
          <a:lstStyle/>
          <a:p>
            <a:pPr algn="ctr" indent="0" marL="0">
              <a:lnSpc>
                <a:spcPts val="3415"/>
              </a:lnSpc>
              <a:buNone/>
            </a:pPr>
            <a:r>
              <a:rPr lang="en-US" sz="1897" b="1" spc="-57" kern="0" dirty="0">
                <a:solidFill>
                  <a:srgbClr val="E5E0DF"/>
                </a:solidFill>
                <a:latin typeface="Inter" pitchFamily="34" charset="0"/>
                <a:ea typeface="Inter" pitchFamily="34" charset="-122"/>
                <a:cs typeface="Inter" pitchFamily="34" charset="-120"/>
              </a:rPr>
              <a:t>2</a:t>
            </a:r>
            <a:endParaRPr lang="en-US" sz="1897" dirty="0"/>
          </a:p>
        </p:txBody>
      </p:sp>
      <p:sp>
        <p:nvSpPr>
          <p:cNvPr id="12" name="Text 10"/>
          <p:cNvSpPr/>
          <p:nvPr/>
        </p:nvSpPr>
        <p:spPr>
          <a:xfrm>
            <a:off x="5981819" y="4123015"/>
            <a:ext cx="2409349" cy="301228"/>
          </a:xfrm>
          <a:prstGeom prst="rect">
            <a:avLst/>
          </a:prstGeom>
          <a:noFill/>
          <a:ln/>
        </p:spPr>
        <p:txBody>
          <a:bodyPr wrap="none" rtlCol="0" anchor="t"/>
          <a:lstStyle/>
          <a:p>
            <a:pPr algn="l" indent="0" marL="0">
              <a:lnSpc>
                <a:spcPts val="2371"/>
              </a:lnSpc>
              <a:buNone/>
            </a:pPr>
            <a:r>
              <a:rPr lang="en-US" sz="1897" b="1" spc="-57" kern="0" dirty="0">
                <a:solidFill>
                  <a:srgbClr val="E5E0DF"/>
                </a:solidFill>
                <a:latin typeface="Inter" pitchFamily="34" charset="0"/>
                <a:ea typeface="Inter" pitchFamily="34" charset="-122"/>
                <a:cs typeface="Inter" pitchFamily="34" charset="-120"/>
              </a:rPr>
              <a:t>Semantic Analysis</a:t>
            </a:r>
            <a:endParaRPr lang="en-US" sz="1897" dirty="0"/>
          </a:p>
        </p:txBody>
      </p:sp>
      <p:sp>
        <p:nvSpPr>
          <p:cNvPr id="13" name="Text 11"/>
          <p:cNvSpPr/>
          <p:nvPr/>
        </p:nvSpPr>
        <p:spPr>
          <a:xfrm>
            <a:off x="5981819" y="4539853"/>
            <a:ext cx="3890724" cy="308372"/>
          </a:xfrm>
          <a:prstGeom prst="rect">
            <a:avLst/>
          </a:prstGeom>
          <a:noFill/>
          <a:ln/>
        </p:spPr>
        <p:txBody>
          <a:bodyPr wrap="none" rtlCol="0" anchor="t"/>
          <a:lstStyle/>
          <a:p>
            <a:pPr algn="l" indent="0" marL="0">
              <a:lnSpc>
                <a:spcPts val="2428"/>
              </a:lnSpc>
              <a:buNone/>
            </a:pPr>
            <a:r>
              <a:rPr lang="en-US" sz="1518" spc="-30" kern="0" dirty="0">
                <a:solidFill>
                  <a:srgbClr val="E5E0DF"/>
                </a:solidFill>
                <a:latin typeface="Inter" pitchFamily="34" charset="0"/>
                <a:ea typeface="Inter" pitchFamily="34" charset="-122"/>
                <a:cs typeface="Inter" pitchFamily="34" charset="-120"/>
              </a:rPr>
              <a:t>Checks for meaning and context of the code</a:t>
            </a:r>
            <a:endParaRPr lang="en-US" sz="1518" dirty="0"/>
          </a:p>
        </p:txBody>
      </p:sp>
      <p:sp>
        <p:nvSpPr>
          <p:cNvPr id="14" name="Shape 12"/>
          <p:cNvSpPr/>
          <p:nvPr/>
        </p:nvSpPr>
        <p:spPr>
          <a:xfrm>
            <a:off x="5885498" y="5019645"/>
            <a:ext cx="5911215" cy="19229"/>
          </a:xfrm>
          <a:prstGeom prst="roundRect">
            <a:avLst>
              <a:gd name="adj" fmla="val 451079"/>
            </a:avLst>
          </a:prstGeom>
          <a:solidFill>
            <a:srgbClr val="2A1999"/>
          </a:solidFill>
          <a:ln/>
        </p:spPr>
      </p:sp>
      <p:sp>
        <p:nvSpPr>
          <p:cNvPr id="15" name="Shape 13"/>
          <p:cNvSpPr/>
          <p:nvPr/>
        </p:nvSpPr>
        <p:spPr>
          <a:xfrm>
            <a:off x="2737366" y="5137190"/>
            <a:ext cx="4577834" cy="1418868"/>
          </a:xfrm>
          <a:prstGeom prst="roundRect">
            <a:avLst>
              <a:gd name="adj" fmla="val 6113"/>
            </a:avLst>
          </a:prstGeom>
          <a:solidFill>
            <a:srgbClr val="110080"/>
          </a:solidFill>
          <a:ln w="7620">
            <a:solidFill>
              <a:srgbClr val="2A1999"/>
            </a:solidFill>
            <a:prstDash val="solid"/>
          </a:ln>
        </p:spPr>
      </p:sp>
      <p:sp>
        <p:nvSpPr>
          <p:cNvPr id="16" name="Text 14"/>
          <p:cNvSpPr/>
          <p:nvPr/>
        </p:nvSpPr>
        <p:spPr>
          <a:xfrm>
            <a:off x="2937629" y="5629751"/>
            <a:ext cx="151686" cy="433745"/>
          </a:xfrm>
          <a:prstGeom prst="rect">
            <a:avLst/>
          </a:prstGeom>
          <a:noFill/>
          <a:ln/>
        </p:spPr>
        <p:txBody>
          <a:bodyPr wrap="none" rtlCol="0" anchor="t"/>
          <a:lstStyle/>
          <a:p>
            <a:pPr algn="ctr" indent="0" marL="0">
              <a:lnSpc>
                <a:spcPts val="3415"/>
              </a:lnSpc>
              <a:buNone/>
            </a:pPr>
            <a:r>
              <a:rPr lang="en-US" sz="1897" b="1" spc="-57" kern="0" dirty="0">
                <a:solidFill>
                  <a:srgbClr val="E5E0DF"/>
                </a:solidFill>
                <a:latin typeface="Inter" pitchFamily="34" charset="0"/>
                <a:ea typeface="Inter" pitchFamily="34" charset="-122"/>
                <a:cs typeface="Inter" pitchFamily="34" charset="-120"/>
              </a:rPr>
              <a:t>3</a:t>
            </a:r>
            <a:endParaRPr lang="en-US" sz="1897" dirty="0"/>
          </a:p>
        </p:txBody>
      </p:sp>
      <p:sp>
        <p:nvSpPr>
          <p:cNvPr id="17" name="Text 15"/>
          <p:cNvSpPr/>
          <p:nvPr/>
        </p:nvSpPr>
        <p:spPr>
          <a:xfrm>
            <a:off x="7507843" y="5329833"/>
            <a:ext cx="2409349" cy="301228"/>
          </a:xfrm>
          <a:prstGeom prst="rect">
            <a:avLst/>
          </a:prstGeom>
          <a:noFill/>
          <a:ln/>
        </p:spPr>
        <p:txBody>
          <a:bodyPr wrap="none" rtlCol="0" anchor="t"/>
          <a:lstStyle/>
          <a:p>
            <a:pPr algn="l" indent="0" marL="0">
              <a:lnSpc>
                <a:spcPts val="2371"/>
              </a:lnSpc>
              <a:buNone/>
            </a:pPr>
            <a:r>
              <a:rPr lang="en-US" sz="1897" b="1" spc="-57" kern="0" dirty="0">
                <a:solidFill>
                  <a:srgbClr val="E5E0DF"/>
                </a:solidFill>
                <a:latin typeface="Inter" pitchFamily="34" charset="0"/>
                <a:ea typeface="Inter" pitchFamily="34" charset="-122"/>
                <a:cs typeface="Inter" pitchFamily="34" charset="-120"/>
              </a:rPr>
              <a:t>Error Detection</a:t>
            </a:r>
            <a:endParaRPr lang="en-US" sz="1897" dirty="0"/>
          </a:p>
        </p:txBody>
      </p:sp>
      <p:sp>
        <p:nvSpPr>
          <p:cNvPr id="18" name="Text 16"/>
          <p:cNvSpPr/>
          <p:nvPr/>
        </p:nvSpPr>
        <p:spPr>
          <a:xfrm>
            <a:off x="7507843" y="5746671"/>
            <a:ext cx="4192548" cy="616744"/>
          </a:xfrm>
          <a:prstGeom prst="rect">
            <a:avLst/>
          </a:prstGeom>
          <a:noFill/>
          <a:ln/>
        </p:spPr>
        <p:txBody>
          <a:bodyPr wrap="square" rtlCol="0" anchor="t"/>
          <a:lstStyle/>
          <a:p>
            <a:pPr algn="l" indent="0" marL="0">
              <a:lnSpc>
                <a:spcPts val="2428"/>
              </a:lnSpc>
              <a:buNone/>
            </a:pPr>
            <a:r>
              <a:rPr lang="en-US" sz="1518" spc="-30" kern="0" dirty="0">
                <a:solidFill>
                  <a:srgbClr val="E5E0DF"/>
                </a:solidFill>
                <a:latin typeface="Inter" pitchFamily="34" charset="0"/>
                <a:ea typeface="Inter" pitchFamily="34" charset="-122"/>
                <a:cs typeface="Inter" pitchFamily="34" charset="-120"/>
              </a:rPr>
              <a:t>Identifying and reporting type and semantic errors</a:t>
            </a:r>
            <a:endParaRPr lang="en-US" sz="1518" dirty="0"/>
          </a:p>
        </p:txBody>
      </p:sp>
      <p:sp>
        <p:nvSpPr>
          <p:cNvPr id="19" name="Text 17"/>
          <p:cNvSpPr/>
          <p:nvPr/>
        </p:nvSpPr>
        <p:spPr>
          <a:xfrm>
            <a:off x="2737366" y="6772870"/>
            <a:ext cx="9155668" cy="925116"/>
          </a:xfrm>
          <a:prstGeom prst="rect">
            <a:avLst/>
          </a:prstGeom>
          <a:noFill/>
          <a:ln/>
        </p:spPr>
        <p:txBody>
          <a:bodyPr wrap="square" rtlCol="0" anchor="t"/>
          <a:lstStyle/>
          <a:p>
            <a:pPr indent="0" marL="0">
              <a:lnSpc>
                <a:spcPts val="2428"/>
              </a:lnSpc>
              <a:buNone/>
            </a:pPr>
            <a:r>
              <a:rPr lang="en-US" sz="1518" spc="-30" kern="0" dirty="0">
                <a:solidFill>
                  <a:srgbClr val="E5E0DF"/>
                </a:solidFill>
                <a:latin typeface="Inter" pitchFamily="34" charset="0"/>
                <a:ea typeface="Inter" pitchFamily="34" charset="-122"/>
                <a:cs typeface="Inter" pitchFamily="34" charset="-120"/>
              </a:rPr>
              <a:t>Integrating type checking and semantic analysis within the compiler workflow is crucial for ensuring the accuracy and reliability of the compiled code. By implementing these steps, the compiler can verify the correctness and coherence of the program, leading to more robust and efficient software development.</a:t>
            </a:r>
            <a:endParaRPr lang="en-US" sz="1518" dirty="0"/>
          </a:p>
        </p:txBody>
      </p:sp>
      <p:pic>
        <p:nvPicPr>
          <p:cNvPr id="2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Purpose and Importance of Type Checking in Compiler Design</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Type checking in compiler design is crucial for ensuring the reliability and correctness of programs. It helps to catch errors and inconsistencies in data types, leading to more robust and efficient code generation. Additionally, type checking facilitates better program optimization and enhances the overall security of software systems.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372201"/>
            <a:ext cx="8550950"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Static vs Dynamic Type Checking</a:t>
            </a:r>
            <a:endParaRPr lang="en-US" sz="4374" dirty="0"/>
          </a:p>
        </p:txBody>
      </p:sp>
      <p:sp>
        <p:nvSpPr>
          <p:cNvPr id="5" name="Text 3"/>
          <p:cNvSpPr/>
          <p:nvPr/>
        </p:nvSpPr>
        <p:spPr>
          <a:xfrm>
            <a:off x="2037993" y="3622000"/>
            <a:ext cx="2777490"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Static Type Checking</a:t>
            </a:r>
            <a:endParaRPr lang="en-US" sz="2187" dirty="0"/>
          </a:p>
        </p:txBody>
      </p:sp>
      <p:sp>
        <p:nvSpPr>
          <p:cNvPr id="6" name="Text 4"/>
          <p:cNvSpPr/>
          <p:nvPr/>
        </p:nvSpPr>
        <p:spPr>
          <a:xfrm>
            <a:off x="2037993" y="4191357"/>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Performed at compile time</a:t>
            </a:r>
            <a:endParaRPr lang="en-US" sz="1750" dirty="0"/>
          </a:p>
        </p:txBody>
      </p:sp>
      <p:sp>
        <p:nvSpPr>
          <p:cNvPr id="7" name="Text 5"/>
          <p:cNvSpPr/>
          <p:nvPr/>
        </p:nvSpPr>
        <p:spPr>
          <a:xfrm>
            <a:off x="2037993" y="4746665"/>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Detects type errors before the program runs</a:t>
            </a:r>
            <a:endParaRPr lang="en-US" sz="1750" dirty="0"/>
          </a:p>
        </p:txBody>
      </p:sp>
      <p:sp>
        <p:nvSpPr>
          <p:cNvPr id="8" name="Text 6"/>
          <p:cNvSpPr/>
          <p:nvPr/>
        </p:nvSpPr>
        <p:spPr>
          <a:xfrm>
            <a:off x="2037993" y="5301972"/>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Requires explicit type declarations</a:t>
            </a:r>
            <a:endParaRPr lang="en-US" sz="1750" dirty="0"/>
          </a:p>
        </p:txBody>
      </p:sp>
      <p:sp>
        <p:nvSpPr>
          <p:cNvPr id="9" name="Text 7"/>
          <p:cNvSpPr/>
          <p:nvPr/>
        </p:nvSpPr>
        <p:spPr>
          <a:xfrm>
            <a:off x="7593806" y="3622000"/>
            <a:ext cx="3113127"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Dynamic Type Checking</a:t>
            </a:r>
            <a:endParaRPr lang="en-US" sz="2187" dirty="0"/>
          </a:p>
        </p:txBody>
      </p:sp>
      <p:sp>
        <p:nvSpPr>
          <p:cNvPr id="10" name="Text 8"/>
          <p:cNvSpPr/>
          <p:nvPr/>
        </p:nvSpPr>
        <p:spPr>
          <a:xfrm>
            <a:off x="7593806" y="4191357"/>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Performed at runtime</a:t>
            </a:r>
            <a:endParaRPr lang="en-US" sz="1750" dirty="0"/>
          </a:p>
        </p:txBody>
      </p:sp>
      <p:sp>
        <p:nvSpPr>
          <p:cNvPr id="11" name="Text 9"/>
          <p:cNvSpPr/>
          <p:nvPr/>
        </p:nvSpPr>
        <p:spPr>
          <a:xfrm>
            <a:off x="7593806" y="4746665"/>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Requires type information at runtime</a:t>
            </a:r>
            <a:endParaRPr lang="en-US" sz="1750" dirty="0"/>
          </a:p>
        </p:txBody>
      </p:sp>
      <p:sp>
        <p:nvSpPr>
          <p:cNvPr id="12" name="Text 10"/>
          <p:cNvSpPr/>
          <p:nvPr/>
        </p:nvSpPr>
        <p:spPr>
          <a:xfrm>
            <a:off x="7593806" y="5301972"/>
            <a:ext cx="5006221" cy="355402"/>
          </a:xfrm>
          <a:prstGeom prst="rect">
            <a:avLst/>
          </a:prstGeom>
          <a:noFill/>
          <a:ln/>
        </p:spPr>
        <p:txBody>
          <a:bodyPr wrap="non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Allows for more flexibility</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365296"/>
            <a:ext cx="7477601"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Type Systems and Type Inference</a:t>
            </a:r>
            <a:endParaRPr lang="en-US" sz="4374" dirty="0"/>
          </a:p>
        </p:txBody>
      </p:sp>
      <p:sp>
        <p:nvSpPr>
          <p:cNvPr id="6" name="Text 3"/>
          <p:cNvSpPr/>
          <p:nvPr/>
        </p:nvSpPr>
        <p:spPr>
          <a:xfrm>
            <a:off x="1188601" y="4087297"/>
            <a:ext cx="7122200"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E5E0DF"/>
                </a:solidFill>
                <a:latin typeface="Inter" pitchFamily="34" charset="0"/>
                <a:ea typeface="Inter" pitchFamily="34" charset="-122"/>
                <a:cs typeface="Inter" pitchFamily="34" charset="-120"/>
              </a:rPr>
              <a:t>Static Type Systems:</a:t>
            </a:r>
            <a:pPr algn="l" indent="0" marL="0">
              <a:lnSpc>
                <a:spcPts val="3149"/>
              </a:lnSpc>
              <a:buNone/>
            </a:pPr>
            <a:r>
              <a:rPr lang="en-US" sz="1750" spc="-35" kern="0" dirty="0">
                <a:solidFill>
                  <a:srgbClr val="E5E0DF"/>
                </a:solidFill>
                <a:latin typeface="Inter" pitchFamily="34" charset="0"/>
                <a:ea typeface="Inter" pitchFamily="34" charset="-122"/>
                <a:cs typeface="Inter" pitchFamily="34" charset="-120"/>
              </a:rPr>
              <a:t> Enforce type constraints at compile time.</a:t>
            </a:r>
            <a:endParaRPr lang="en-US" sz="1750" dirty="0"/>
          </a:p>
        </p:txBody>
      </p:sp>
      <p:sp>
        <p:nvSpPr>
          <p:cNvPr id="7" name="Text 4"/>
          <p:cNvSpPr/>
          <p:nvPr/>
        </p:nvSpPr>
        <p:spPr>
          <a:xfrm>
            <a:off x="1188601" y="4575929"/>
            <a:ext cx="7122200" cy="799624"/>
          </a:xfrm>
          <a:prstGeom prst="rect">
            <a:avLst/>
          </a:prstGeom>
          <a:noFill/>
          <a:ln/>
        </p:spPr>
        <p:txBody>
          <a:bodyPr wrap="square" rtlCol="0" anchor="t"/>
          <a:lstStyle/>
          <a:p>
            <a:pPr algn="l" marL="342900" indent="-342900">
              <a:lnSpc>
                <a:spcPts val="3149"/>
              </a:lnSpc>
              <a:buSzPct val="100000"/>
              <a:buChar char="•"/>
            </a:pPr>
            <a:r>
              <a:rPr lang="en-US" sz="1750" b="1" spc="-35" kern="0" dirty="0">
                <a:solidFill>
                  <a:srgbClr val="E5E0DF"/>
                </a:solidFill>
                <a:latin typeface="Inter" pitchFamily="34" charset="0"/>
                <a:ea typeface="Inter" pitchFamily="34" charset="-122"/>
                <a:cs typeface="Inter" pitchFamily="34" charset="-120"/>
              </a:rPr>
              <a:t>Dynamic Type Inference:</a:t>
            </a:r>
            <a:pPr algn="l" indent="0" marL="0">
              <a:lnSpc>
                <a:spcPts val="3149"/>
              </a:lnSpc>
              <a:buNone/>
            </a:pPr>
            <a:r>
              <a:rPr lang="en-US" sz="1750" spc="-35" kern="0" dirty="0">
                <a:solidFill>
                  <a:srgbClr val="E5E0DF"/>
                </a:solidFill>
                <a:latin typeface="Inter" pitchFamily="34" charset="0"/>
                <a:ea typeface="Inter" pitchFamily="34" charset="-122"/>
                <a:cs typeface="Inter" pitchFamily="34" charset="-120"/>
              </a:rPr>
              <a:t> Automatically deduces types during runtime.</a:t>
            </a:r>
            <a:endParaRPr lang="en-US" sz="1750" dirty="0"/>
          </a:p>
        </p:txBody>
      </p:sp>
      <p:sp>
        <p:nvSpPr>
          <p:cNvPr id="8" name="Text 5"/>
          <p:cNvSpPr/>
          <p:nvPr/>
        </p:nvSpPr>
        <p:spPr>
          <a:xfrm>
            <a:off x="1188601" y="5464373"/>
            <a:ext cx="7122200" cy="399812"/>
          </a:xfrm>
          <a:prstGeom prst="rect">
            <a:avLst/>
          </a:prstGeom>
          <a:noFill/>
          <a:ln/>
        </p:spPr>
        <p:txBody>
          <a:bodyPr wrap="none" rtlCol="0" anchor="t"/>
          <a:lstStyle/>
          <a:p>
            <a:pPr algn="l" marL="342900" indent="-342900">
              <a:lnSpc>
                <a:spcPts val="3149"/>
              </a:lnSpc>
              <a:buSzPct val="100000"/>
              <a:buChar char="•"/>
            </a:pPr>
            <a:r>
              <a:rPr lang="en-US" sz="1750" b="1" spc="-35" kern="0" dirty="0">
                <a:solidFill>
                  <a:srgbClr val="E5E0DF"/>
                </a:solidFill>
                <a:latin typeface="Inter" pitchFamily="34" charset="0"/>
                <a:ea typeface="Inter" pitchFamily="34" charset="-122"/>
                <a:cs typeface="Inter" pitchFamily="34" charset="-120"/>
              </a:rPr>
              <a:t>Type Safety:</a:t>
            </a:r>
            <a:pPr algn="l" indent="0" marL="0">
              <a:lnSpc>
                <a:spcPts val="3149"/>
              </a:lnSpc>
              <a:buNone/>
            </a:pPr>
            <a:r>
              <a:rPr lang="en-US" sz="1750" spc="-35" kern="0" dirty="0">
                <a:solidFill>
                  <a:srgbClr val="E5E0DF"/>
                </a:solidFill>
                <a:latin typeface="Inter" pitchFamily="34" charset="0"/>
                <a:ea typeface="Inter" pitchFamily="34" charset="-122"/>
                <a:cs typeface="Inter" pitchFamily="34" charset="-120"/>
              </a:rPr>
              <a:t> Ensures type correctness to prevent runtime errors.</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81570" y="607576"/>
            <a:ext cx="10467142" cy="1377077"/>
          </a:xfrm>
          <a:prstGeom prst="rect">
            <a:avLst/>
          </a:prstGeom>
          <a:noFill/>
          <a:ln/>
        </p:spPr>
        <p:txBody>
          <a:bodyPr wrap="square" rtlCol="0" anchor="t"/>
          <a:lstStyle/>
          <a:p>
            <a:pPr indent="0" marL="0">
              <a:lnSpc>
                <a:spcPts val="5422"/>
              </a:lnSpc>
              <a:buNone/>
            </a:pPr>
            <a:r>
              <a:rPr lang="en-US" sz="4338" b="1" spc="-130" kern="0" dirty="0">
                <a:solidFill>
                  <a:srgbClr val="FFFFFF"/>
                </a:solidFill>
                <a:latin typeface="Inter" pitchFamily="34" charset="0"/>
                <a:ea typeface="Inter" pitchFamily="34" charset="-122"/>
                <a:cs typeface="Inter" pitchFamily="34" charset="-120"/>
              </a:rPr>
              <a:t>Type checking algorithms and techniques</a:t>
            </a:r>
            <a:endParaRPr lang="en-US" sz="4338" dirty="0"/>
          </a:p>
        </p:txBody>
      </p:sp>
      <p:sp>
        <p:nvSpPr>
          <p:cNvPr id="7" name="Shape 4"/>
          <p:cNvSpPr/>
          <p:nvPr/>
        </p:nvSpPr>
        <p:spPr>
          <a:xfrm>
            <a:off x="2390061" y="2315170"/>
            <a:ext cx="44053" cy="5306854"/>
          </a:xfrm>
          <a:prstGeom prst="roundRect">
            <a:avLst>
              <a:gd name="adj" fmla="val 225099"/>
            </a:avLst>
          </a:prstGeom>
          <a:solidFill>
            <a:srgbClr val="2A1999"/>
          </a:solidFill>
          <a:ln/>
        </p:spPr>
      </p:sp>
      <p:sp>
        <p:nvSpPr>
          <p:cNvPr id="8" name="Shape 5"/>
          <p:cNvSpPr/>
          <p:nvPr/>
        </p:nvSpPr>
        <p:spPr>
          <a:xfrm>
            <a:off x="2659975" y="2713077"/>
            <a:ext cx="771168" cy="44053"/>
          </a:xfrm>
          <a:prstGeom prst="roundRect">
            <a:avLst>
              <a:gd name="adj" fmla="val 225099"/>
            </a:avLst>
          </a:prstGeom>
          <a:solidFill>
            <a:srgbClr val="2A1999"/>
          </a:solidFill>
          <a:ln/>
        </p:spPr>
      </p:sp>
      <p:sp>
        <p:nvSpPr>
          <p:cNvPr id="9" name="Shape 6"/>
          <p:cNvSpPr/>
          <p:nvPr/>
        </p:nvSpPr>
        <p:spPr>
          <a:xfrm>
            <a:off x="2164199" y="2487335"/>
            <a:ext cx="495776" cy="495776"/>
          </a:xfrm>
          <a:prstGeom prst="roundRect">
            <a:avLst>
              <a:gd name="adj" fmla="val 20002"/>
            </a:avLst>
          </a:prstGeom>
          <a:solidFill>
            <a:srgbClr val="110080"/>
          </a:solidFill>
          <a:ln w="7620">
            <a:solidFill>
              <a:srgbClr val="2A1999"/>
            </a:solidFill>
            <a:prstDash val="solid"/>
          </a:ln>
        </p:spPr>
      </p:sp>
      <p:sp>
        <p:nvSpPr>
          <p:cNvPr id="10" name="Text 7"/>
          <p:cNvSpPr/>
          <p:nvPr/>
        </p:nvSpPr>
        <p:spPr>
          <a:xfrm>
            <a:off x="2336125" y="2528649"/>
            <a:ext cx="151805" cy="413147"/>
          </a:xfrm>
          <a:prstGeom prst="rect">
            <a:avLst/>
          </a:prstGeom>
          <a:noFill/>
          <a:ln/>
        </p:spPr>
        <p:txBody>
          <a:bodyPr wrap="none" rtlCol="0" anchor="t"/>
          <a:lstStyle/>
          <a:p>
            <a:pPr algn="ctr" indent="0" marL="0">
              <a:lnSpc>
                <a:spcPts val="3253"/>
              </a:lnSpc>
              <a:buNone/>
            </a:pPr>
            <a:r>
              <a:rPr lang="en-US" sz="2603" b="1" spc="-78" kern="0" dirty="0">
                <a:solidFill>
                  <a:srgbClr val="E5E0DF"/>
                </a:solidFill>
                <a:latin typeface="Inter" pitchFamily="34" charset="0"/>
                <a:ea typeface="Inter" pitchFamily="34" charset="-122"/>
                <a:cs typeface="Inter" pitchFamily="34" charset="-120"/>
              </a:rPr>
              <a:t>1</a:t>
            </a:r>
            <a:endParaRPr lang="en-US" sz="2603" dirty="0"/>
          </a:p>
        </p:txBody>
      </p:sp>
      <p:sp>
        <p:nvSpPr>
          <p:cNvPr id="11" name="Text 8"/>
          <p:cNvSpPr/>
          <p:nvPr/>
        </p:nvSpPr>
        <p:spPr>
          <a:xfrm>
            <a:off x="3624024" y="2535436"/>
            <a:ext cx="2754511" cy="344329"/>
          </a:xfrm>
          <a:prstGeom prst="rect">
            <a:avLst/>
          </a:prstGeom>
          <a:noFill/>
          <a:ln/>
        </p:spPr>
        <p:txBody>
          <a:bodyPr wrap="none" rtlCol="0" anchor="t"/>
          <a:lstStyle/>
          <a:p>
            <a:pPr algn="l" indent="0" marL="0">
              <a:lnSpc>
                <a:spcPts val="2711"/>
              </a:lnSpc>
              <a:buNone/>
            </a:pPr>
            <a:r>
              <a:rPr lang="en-US" sz="2169" b="1" spc="-65" kern="0" dirty="0">
                <a:solidFill>
                  <a:srgbClr val="E5E0DF"/>
                </a:solidFill>
                <a:latin typeface="Inter" pitchFamily="34" charset="0"/>
                <a:ea typeface="Inter" pitchFamily="34" charset="-122"/>
                <a:cs typeface="Inter" pitchFamily="34" charset="-120"/>
              </a:rPr>
              <a:t>Lexical Analysis</a:t>
            </a:r>
            <a:endParaRPr lang="en-US" sz="2169" dirty="0"/>
          </a:p>
        </p:txBody>
      </p:sp>
      <p:sp>
        <p:nvSpPr>
          <p:cNvPr id="12" name="Text 9"/>
          <p:cNvSpPr/>
          <p:nvPr/>
        </p:nvSpPr>
        <p:spPr>
          <a:xfrm>
            <a:off x="3624024" y="3011924"/>
            <a:ext cx="8924687" cy="705088"/>
          </a:xfrm>
          <a:prstGeom prst="rect">
            <a:avLst/>
          </a:prstGeom>
          <a:noFill/>
          <a:ln/>
        </p:spPr>
        <p:txBody>
          <a:bodyPr wrap="square" rtlCol="0" anchor="t"/>
          <a:lstStyle/>
          <a:p>
            <a:pPr algn="l" indent="0" marL="0">
              <a:lnSpc>
                <a:spcPts val="2776"/>
              </a:lnSpc>
              <a:buNone/>
            </a:pPr>
            <a:r>
              <a:rPr lang="en-US" sz="1735" spc="-35" kern="0" dirty="0">
                <a:solidFill>
                  <a:srgbClr val="E5E0DF"/>
                </a:solidFill>
                <a:latin typeface="Inter" pitchFamily="34" charset="0"/>
                <a:ea typeface="Inter" pitchFamily="34" charset="-122"/>
                <a:cs typeface="Inter" pitchFamily="34" charset="-120"/>
              </a:rPr>
              <a:t>The first step involves tokenizing the input source code to identify the lexical units such as keywords, identifiers, and literals.</a:t>
            </a:r>
            <a:endParaRPr lang="en-US" sz="1735" dirty="0"/>
          </a:p>
        </p:txBody>
      </p:sp>
      <p:sp>
        <p:nvSpPr>
          <p:cNvPr id="13" name="Shape 10"/>
          <p:cNvSpPr/>
          <p:nvPr/>
        </p:nvSpPr>
        <p:spPr>
          <a:xfrm>
            <a:off x="2659975" y="4555450"/>
            <a:ext cx="771168" cy="44053"/>
          </a:xfrm>
          <a:prstGeom prst="roundRect">
            <a:avLst>
              <a:gd name="adj" fmla="val 225099"/>
            </a:avLst>
          </a:prstGeom>
          <a:solidFill>
            <a:srgbClr val="2A1999"/>
          </a:solidFill>
          <a:ln/>
        </p:spPr>
      </p:sp>
      <p:sp>
        <p:nvSpPr>
          <p:cNvPr id="14" name="Shape 11"/>
          <p:cNvSpPr/>
          <p:nvPr/>
        </p:nvSpPr>
        <p:spPr>
          <a:xfrm>
            <a:off x="2164199" y="4329708"/>
            <a:ext cx="495776" cy="495776"/>
          </a:xfrm>
          <a:prstGeom prst="roundRect">
            <a:avLst>
              <a:gd name="adj" fmla="val 20002"/>
            </a:avLst>
          </a:prstGeom>
          <a:solidFill>
            <a:srgbClr val="110080"/>
          </a:solidFill>
          <a:ln w="7620">
            <a:solidFill>
              <a:srgbClr val="2A1999"/>
            </a:solidFill>
            <a:prstDash val="solid"/>
          </a:ln>
        </p:spPr>
      </p:sp>
      <p:sp>
        <p:nvSpPr>
          <p:cNvPr id="15" name="Text 12"/>
          <p:cNvSpPr/>
          <p:nvPr/>
        </p:nvSpPr>
        <p:spPr>
          <a:xfrm>
            <a:off x="2312908" y="4371023"/>
            <a:ext cx="198239" cy="413147"/>
          </a:xfrm>
          <a:prstGeom prst="rect">
            <a:avLst/>
          </a:prstGeom>
          <a:noFill/>
          <a:ln/>
        </p:spPr>
        <p:txBody>
          <a:bodyPr wrap="none" rtlCol="0" anchor="t"/>
          <a:lstStyle/>
          <a:p>
            <a:pPr algn="ctr" indent="0" marL="0">
              <a:lnSpc>
                <a:spcPts val="3253"/>
              </a:lnSpc>
              <a:buNone/>
            </a:pPr>
            <a:r>
              <a:rPr lang="en-US" sz="2603" b="1" spc="-78" kern="0" dirty="0">
                <a:solidFill>
                  <a:srgbClr val="E5E0DF"/>
                </a:solidFill>
                <a:latin typeface="Inter" pitchFamily="34" charset="0"/>
                <a:ea typeface="Inter" pitchFamily="34" charset="-122"/>
                <a:cs typeface="Inter" pitchFamily="34" charset="-120"/>
              </a:rPr>
              <a:t>2</a:t>
            </a:r>
            <a:endParaRPr lang="en-US" sz="2603" dirty="0"/>
          </a:p>
        </p:txBody>
      </p:sp>
      <p:sp>
        <p:nvSpPr>
          <p:cNvPr id="16" name="Text 13"/>
          <p:cNvSpPr/>
          <p:nvPr/>
        </p:nvSpPr>
        <p:spPr>
          <a:xfrm>
            <a:off x="3624024" y="4377809"/>
            <a:ext cx="2754511" cy="344329"/>
          </a:xfrm>
          <a:prstGeom prst="rect">
            <a:avLst/>
          </a:prstGeom>
          <a:noFill/>
          <a:ln/>
        </p:spPr>
        <p:txBody>
          <a:bodyPr wrap="none" rtlCol="0" anchor="t"/>
          <a:lstStyle/>
          <a:p>
            <a:pPr algn="l" indent="0" marL="0">
              <a:lnSpc>
                <a:spcPts val="2711"/>
              </a:lnSpc>
              <a:buNone/>
            </a:pPr>
            <a:r>
              <a:rPr lang="en-US" sz="2169" b="1" spc="-65" kern="0" dirty="0">
                <a:solidFill>
                  <a:srgbClr val="E5E0DF"/>
                </a:solidFill>
                <a:latin typeface="Inter" pitchFamily="34" charset="0"/>
                <a:ea typeface="Inter" pitchFamily="34" charset="-122"/>
                <a:cs typeface="Inter" pitchFamily="34" charset="-120"/>
              </a:rPr>
              <a:t>Syntax Analysis</a:t>
            </a:r>
            <a:endParaRPr lang="en-US" sz="2169" dirty="0"/>
          </a:p>
        </p:txBody>
      </p:sp>
      <p:sp>
        <p:nvSpPr>
          <p:cNvPr id="17" name="Text 14"/>
          <p:cNvSpPr/>
          <p:nvPr/>
        </p:nvSpPr>
        <p:spPr>
          <a:xfrm>
            <a:off x="3624024" y="4854297"/>
            <a:ext cx="8924687" cy="705088"/>
          </a:xfrm>
          <a:prstGeom prst="rect">
            <a:avLst/>
          </a:prstGeom>
          <a:noFill/>
          <a:ln/>
        </p:spPr>
        <p:txBody>
          <a:bodyPr wrap="square" rtlCol="0" anchor="t"/>
          <a:lstStyle/>
          <a:p>
            <a:pPr algn="l" indent="0" marL="0">
              <a:lnSpc>
                <a:spcPts val="2776"/>
              </a:lnSpc>
              <a:buNone/>
            </a:pPr>
            <a:r>
              <a:rPr lang="en-US" sz="1735" spc="-35" kern="0" dirty="0">
                <a:solidFill>
                  <a:srgbClr val="E5E0DF"/>
                </a:solidFill>
                <a:latin typeface="Inter" pitchFamily="34" charset="0"/>
                <a:ea typeface="Inter" pitchFamily="34" charset="-122"/>
                <a:cs typeface="Inter" pitchFamily="34" charset="-120"/>
              </a:rPr>
              <a:t>This step verifies the syntax of the code based on the defined grammar rules and constructs a parse tree to represent the code structure.</a:t>
            </a:r>
            <a:endParaRPr lang="en-US" sz="1735" dirty="0"/>
          </a:p>
        </p:txBody>
      </p:sp>
      <p:sp>
        <p:nvSpPr>
          <p:cNvPr id="18" name="Shape 15"/>
          <p:cNvSpPr/>
          <p:nvPr/>
        </p:nvSpPr>
        <p:spPr>
          <a:xfrm>
            <a:off x="2659975" y="6397823"/>
            <a:ext cx="771168" cy="44053"/>
          </a:xfrm>
          <a:prstGeom prst="roundRect">
            <a:avLst>
              <a:gd name="adj" fmla="val 225099"/>
            </a:avLst>
          </a:prstGeom>
          <a:solidFill>
            <a:srgbClr val="2A1999"/>
          </a:solidFill>
          <a:ln/>
        </p:spPr>
      </p:sp>
      <p:sp>
        <p:nvSpPr>
          <p:cNvPr id="19" name="Shape 16"/>
          <p:cNvSpPr/>
          <p:nvPr/>
        </p:nvSpPr>
        <p:spPr>
          <a:xfrm>
            <a:off x="2164199" y="6172081"/>
            <a:ext cx="495776" cy="495776"/>
          </a:xfrm>
          <a:prstGeom prst="roundRect">
            <a:avLst>
              <a:gd name="adj" fmla="val 20002"/>
            </a:avLst>
          </a:prstGeom>
          <a:solidFill>
            <a:srgbClr val="110080"/>
          </a:solidFill>
          <a:ln w="7620">
            <a:solidFill>
              <a:srgbClr val="2A1999"/>
            </a:solidFill>
            <a:prstDash val="solid"/>
          </a:ln>
        </p:spPr>
      </p:sp>
      <p:sp>
        <p:nvSpPr>
          <p:cNvPr id="20" name="Text 17"/>
          <p:cNvSpPr/>
          <p:nvPr/>
        </p:nvSpPr>
        <p:spPr>
          <a:xfrm>
            <a:off x="2308027" y="6213396"/>
            <a:ext cx="208002" cy="413147"/>
          </a:xfrm>
          <a:prstGeom prst="rect">
            <a:avLst/>
          </a:prstGeom>
          <a:noFill/>
          <a:ln/>
        </p:spPr>
        <p:txBody>
          <a:bodyPr wrap="none" rtlCol="0" anchor="t"/>
          <a:lstStyle/>
          <a:p>
            <a:pPr algn="ctr" indent="0" marL="0">
              <a:lnSpc>
                <a:spcPts val="3253"/>
              </a:lnSpc>
              <a:buNone/>
            </a:pPr>
            <a:r>
              <a:rPr lang="en-US" sz="2603" b="1" spc="-78" kern="0" dirty="0">
                <a:solidFill>
                  <a:srgbClr val="E5E0DF"/>
                </a:solidFill>
                <a:latin typeface="Inter" pitchFamily="34" charset="0"/>
                <a:ea typeface="Inter" pitchFamily="34" charset="-122"/>
                <a:cs typeface="Inter" pitchFamily="34" charset="-120"/>
              </a:rPr>
              <a:t>3</a:t>
            </a:r>
            <a:endParaRPr lang="en-US" sz="2603" dirty="0"/>
          </a:p>
        </p:txBody>
      </p:sp>
      <p:sp>
        <p:nvSpPr>
          <p:cNvPr id="21" name="Text 18"/>
          <p:cNvSpPr/>
          <p:nvPr/>
        </p:nvSpPr>
        <p:spPr>
          <a:xfrm>
            <a:off x="3624024" y="6220182"/>
            <a:ext cx="2754511" cy="344329"/>
          </a:xfrm>
          <a:prstGeom prst="rect">
            <a:avLst/>
          </a:prstGeom>
          <a:noFill/>
          <a:ln/>
        </p:spPr>
        <p:txBody>
          <a:bodyPr wrap="none" rtlCol="0" anchor="t"/>
          <a:lstStyle/>
          <a:p>
            <a:pPr algn="l" indent="0" marL="0">
              <a:lnSpc>
                <a:spcPts val="2711"/>
              </a:lnSpc>
              <a:buNone/>
            </a:pPr>
            <a:r>
              <a:rPr lang="en-US" sz="2169" b="1" spc="-65" kern="0" dirty="0">
                <a:solidFill>
                  <a:srgbClr val="E5E0DF"/>
                </a:solidFill>
                <a:latin typeface="Inter" pitchFamily="34" charset="0"/>
                <a:ea typeface="Inter" pitchFamily="34" charset="-122"/>
                <a:cs typeface="Inter" pitchFamily="34" charset="-120"/>
              </a:rPr>
              <a:t>Type Inference</a:t>
            </a:r>
            <a:endParaRPr lang="en-US" sz="2169" dirty="0"/>
          </a:p>
        </p:txBody>
      </p:sp>
      <p:sp>
        <p:nvSpPr>
          <p:cNvPr id="22" name="Text 19"/>
          <p:cNvSpPr/>
          <p:nvPr/>
        </p:nvSpPr>
        <p:spPr>
          <a:xfrm>
            <a:off x="3624024" y="6696670"/>
            <a:ext cx="8924687" cy="705088"/>
          </a:xfrm>
          <a:prstGeom prst="rect">
            <a:avLst/>
          </a:prstGeom>
          <a:noFill/>
          <a:ln/>
        </p:spPr>
        <p:txBody>
          <a:bodyPr wrap="square" rtlCol="0" anchor="t"/>
          <a:lstStyle/>
          <a:p>
            <a:pPr algn="l" indent="0" marL="0">
              <a:lnSpc>
                <a:spcPts val="2776"/>
              </a:lnSpc>
              <a:buNone/>
            </a:pPr>
            <a:r>
              <a:rPr lang="en-US" sz="1735" spc="-35" kern="0" dirty="0">
                <a:solidFill>
                  <a:srgbClr val="E5E0DF"/>
                </a:solidFill>
                <a:latin typeface="Inter" pitchFamily="34" charset="0"/>
                <a:ea typeface="Inter" pitchFamily="34" charset="-122"/>
                <a:cs typeface="Inter" pitchFamily="34" charset="-120"/>
              </a:rPr>
              <a:t>This technique infers the data types of expressions and variables within the program, enabling static type checking during compilation.</a:t>
            </a:r>
            <a:endParaRPr lang="en-US" sz="1735"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290638"/>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Common Type Errors and How to Detect Them</a:t>
            </a:r>
            <a:endParaRPr lang="en-US" sz="4374" dirty="0"/>
          </a:p>
        </p:txBody>
      </p:sp>
      <p:sp>
        <p:nvSpPr>
          <p:cNvPr id="5" name="Shape 3"/>
          <p:cNvSpPr/>
          <p:nvPr/>
        </p:nvSpPr>
        <p:spPr>
          <a:xfrm>
            <a:off x="2037993" y="3352919"/>
            <a:ext cx="388739" cy="388739"/>
          </a:xfrm>
          <a:prstGeom prst="roundRect">
            <a:avLst>
              <a:gd name="adj" fmla="val 25722"/>
            </a:avLst>
          </a:prstGeom>
          <a:solidFill>
            <a:srgbClr val="110080"/>
          </a:solidFill>
          <a:ln w="7620">
            <a:solidFill>
              <a:srgbClr val="2A1999"/>
            </a:solidFill>
            <a:prstDash val="solid"/>
          </a:ln>
        </p:spPr>
      </p:sp>
      <p:sp>
        <p:nvSpPr>
          <p:cNvPr id="6" name="Text 4"/>
          <p:cNvSpPr/>
          <p:nvPr/>
        </p:nvSpPr>
        <p:spPr>
          <a:xfrm>
            <a:off x="2648903" y="3373636"/>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Mismatched Types</a:t>
            </a:r>
            <a:endParaRPr lang="en-US" sz="2187" dirty="0"/>
          </a:p>
        </p:txBody>
      </p:sp>
      <p:sp>
        <p:nvSpPr>
          <p:cNvPr id="7" name="Text 5"/>
          <p:cNvSpPr/>
          <p:nvPr/>
        </p:nvSpPr>
        <p:spPr>
          <a:xfrm>
            <a:off x="2648903" y="3854053"/>
            <a:ext cx="4555212"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Detect when one data type is used where another is expected. For example, using a string in an arithmetic operation.</a:t>
            </a:r>
            <a:endParaRPr lang="en-US" sz="1750" dirty="0"/>
          </a:p>
        </p:txBody>
      </p:sp>
      <p:sp>
        <p:nvSpPr>
          <p:cNvPr id="8" name="Shape 6"/>
          <p:cNvSpPr/>
          <p:nvPr/>
        </p:nvSpPr>
        <p:spPr>
          <a:xfrm>
            <a:off x="7426285" y="3352919"/>
            <a:ext cx="388739" cy="388739"/>
          </a:xfrm>
          <a:prstGeom prst="roundRect">
            <a:avLst>
              <a:gd name="adj" fmla="val 25722"/>
            </a:avLst>
          </a:prstGeom>
          <a:solidFill>
            <a:srgbClr val="110080"/>
          </a:solidFill>
          <a:ln w="7620">
            <a:solidFill>
              <a:srgbClr val="2A1999"/>
            </a:solidFill>
            <a:prstDash val="solid"/>
          </a:ln>
        </p:spPr>
      </p:sp>
      <p:sp>
        <p:nvSpPr>
          <p:cNvPr id="9" name="Text 7"/>
          <p:cNvSpPr/>
          <p:nvPr/>
        </p:nvSpPr>
        <p:spPr>
          <a:xfrm>
            <a:off x="8037195" y="3373636"/>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Undefined Variables</a:t>
            </a:r>
            <a:endParaRPr lang="en-US" sz="2187" dirty="0"/>
          </a:p>
        </p:txBody>
      </p:sp>
      <p:sp>
        <p:nvSpPr>
          <p:cNvPr id="10" name="Text 8"/>
          <p:cNvSpPr/>
          <p:nvPr/>
        </p:nvSpPr>
        <p:spPr>
          <a:xfrm>
            <a:off x="8037195" y="3854053"/>
            <a:ext cx="4555212"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Identify when a variable is used before it has been declared or initialized, leading to unexpected behavior.</a:t>
            </a:r>
            <a:endParaRPr lang="en-US" sz="1750" dirty="0"/>
          </a:p>
        </p:txBody>
      </p:sp>
      <p:sp>
        <p:nvSpPr>
          <p:cNvPr id="11" name="Shape 9"/>
          <p:cNvSpPr/>
          <p:nvPr/>
        </p:nvSpPr>
        <p:spPr>
          <a:xfrm>
            <a:off x="2037993" y="5371624"/>
            <a:ext cx="388739" cy="388739"/>
          </a:xfrm>
          <a:prstGeom prst="roundRect">
            <a:avLst>
              <a:gd name="adj" fmla="val 25722"/>
            </a:avLst>
          </a:prstGeom>
          <a:solidFill>
            <a:srgbClr val="110080"/>
          </a:solidFill>
          <a:ln w="7620">
            <a:solidFill>
              <a:srgbClr val="2A1999"/>
            </a:solidFill>
            <a:prstDash val="solid"/>
          </a:ln>
        </p:spPr>
      </p:sp>
      <p:sp>
        <p:nvSpPr>
          <p:cNvPr id="12" name="Text 10"/>
          <p:cNvSpPr/>
          <p:nvPr/>
        </p:nvSpPr>
        <p:spPr>
          <a:xfrm>
            <a:off x="2648903" y="5392341"/>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Type Conversions</a:t>
            </a:r>
            <a:endParaRPr lang="en-US" sz="2187" dirty="0"/>
          </a:p>
        </p:txBody>
      </p:sp>
      <p:sp>
        <p:nvSpPr>
          <p:cNvPr id="13" name="Text 11"/>
          <p:cNvSpPr/>
          <p:nvPr/>
        </p:nvSpPr>
        <p:spPr>
          <a:xfrm>
            <a:off x="2648903" y="5872758"/>
            <a:ext cx="4555212"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Recognize issues caused when converting data from one type to another, such as loss of precision or unexpected behavior.</a:t>
            </a:r>
            <a:endParaRPr lang="en-US" sz="1750" dirty="0"/>
          </a:p>
        </p:txBody>
      </p:sp>
      <p:sp>
        <p:nvSpPr>
          <p:cNvPr id="14" name="Shape 12"/>
          <p:cNvSpPr/>
          <p:nvPr/>
        </p:nvSpPr>
        <p:spPr>
          <a:xfrm>
            <a:off x="7426285" y="5371624"/>
            <a:ext cx="388739" cy="388739"/>
          </a:xfrm>
          <a:prstGeom prst="roundRect">
            <a:avLst>
              <a:gd name="adj" fmla="val 25722"/>
            </a:avLst>
          </a:prstGeom>
          <a:solidFill>
            <a:srgbClr val="110080"/>
          </a:solidFill>
          <a:ln w="7620">
            <a:solidFill>
              <a:srgbClr val="2A1999"/>
            </a:solidFill>
            <a:prstDash val="solid"/>
          </a:ln>
        </p:spPr>
      </p:sp>
      <p:sp>
        <p:nvSpPr>
          <p:cNvPr id="15" name="Text 13"/>
          <p:cNvSpPr/>
          <p:nvPr/>
        </p:nvSpPr>
        <p:spPr>
          <a:xfrm>
            <a:off x="8037195" y="5392341"/>
            <a:ext cx="3361492"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Null Pointer Dereferencing</a:t>
            </a:r>
            <a:endParaRPr lang="en-US" sz="2187" dirty="0"/>
          </a:p>
        </p:txBody>
      </p:sp>
      <p:sp>
        <p:nvSpPr>
          <p:cNvPr id="16" name="Text 14"/>
          <p:cNvSpPr/>
          <p:nvPr/>
        </p:nvSpPr>
        <p:spPr>
          <a:xfrm>
            <a:off x="8037195" y="5872758"/>
            <a:ext cx="4555212"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Identify instances where a null pointer is dereferenced, leading to runtime errors and program crashes.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809869"/>
            <a:ext cx="7477601" cy="2499598"/>
          </a:xfrm>
          <a:prstGeom prst="rect">
            <a:avLst/>
          </a:prstGeom>
          <a:noFill/>
          <a:ln/>
        </p:spPr>
        <p:txBody>
          <a:bodyPr wrap="square" rtlCol="0" anchor="t"/>
          <a:lstStyle/>
          <a:p>
            <a:pPr indent="0" marL="0">
              <a:lnSpc>
                <a:spcPts val="6561"/>
              </a:lnSpc>
              <a:buNone/>
            </a:pPr>
            <a:r>
              <a:rPr lang="en-US" sz="5249" b="1" spc="-157" kern="0" dirty="0">
                <a:solidFill>
                  <a:srgbClr val="FFFFFF"/>
                </a:solidFill>
                <a:latin typeface="Inter" pitchFamily="34" charset="0"/>
                <a:ea typeface="Inter" pitchFamily="34" charset="-122"/>
                <a:cs typeface="Inter" pitchFamily="34" charset="-120"/>
              </a:rPr>
              <a:t>Semantic analysis and its role in compiler design</a:t>
            </a:r>
            <a:endParaRPr lang="en-US" sz="5249" dirty="0"/>
          </a:p>
        </p:txBody>
      </p:sp>
      <p:sp>
        <p:nvSpPr>
          <p:cNvPr id="6" name="Text 3"/>
          <p:cNvSpPr/>
          <p:nvPr/>
        </p:nvSpPr>
        <p:spPr>
          <a:xfrm>
            <a:off x="833199" y="4642723"/>
            <a:ext cx="7477601"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Semantic analysis is a crucial phase in compiler design, responsible for ensuring that the code has meaningful and logical meaning. It checks for semantic errors and enforces language-specific rules and constraints. Additionally, semantic analysis lays the foundation for generating optimized and efficient code.</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258610"/>
            <a:ext cx="10554414" cy="1388745"/>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Semantic Analysis Techniques and Algorithms</a:t>
            </a:r>
            <a:endParaRPr lang="en-US" sz="4374" dirty="0"/>
          </a:p>
        </p:txBody>
      </p:sp>
      <p:sp>
        <p:nvSpPr>
          <p:cNvPr id="5" name="Shape 3"/>
          <p:cNvSpPr/>
          <p:nvPr/>
        </p:nvSpPr>
        <p:spPr>
          <a:xfrm>
            <a:off x="2037993" y="3091696"/>
            <a:ext cx="5166122" cy="1650802"/>
          </a:xfrm>
          <a:prstGeom prst="roundRect">
            <a:avLst>
              <a:gd name="adj" fmla="val 6057"/>
            </a:avLst>
          </a:prstGeom>
          <a:solidFill>
            <a:srgbClr val="110080"/>
          </a:solidFill>
          <a:ln w="7620">
            <a:solidFill>
              <a:srgbClr val="2A1999"/>
            </a:solidFill>
            <a:prstDash val="solid"/>
          </a:ln>
        </p:spPr>
      </p:sp>
      <p:sp>
        <p:nvSpPr>
          <p:cNvPr id="6" name="Text 4"/>
          <p:cNvSpPr/>
          <p:nvPr/>
        </p:nvSpPr>
        <p:spPr>
          <a:xfrm>
            <a:off x="2267783" y="3321487"/>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Lexical Analysis</a:t>
            </a:r>
            <a:endParaRPr lang="en-US" sz="2187" dirty="0"/>
          </a:p>
        </p:txBody>
      </p:sp>
      <p:sp>
        <p:nvSpPr>
          <p:cNvPr id="7" name="Text 5"/>
          <p:cNvSpPr/>
          <p:nvPr/>
        </p:nvSpPr>
        <p:spPr>
          <a:xfrm>
            <a:off x="2267783" y="3801904"/>
            <a:ext cx="4706541" cy="71080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first phase of semantic analysis that involves tokenization of the source code.</a:t>
            </a:r>
            <a:endParaRPr lang="en-US" sz="1750" dirty="0"/>
          </a:p>
        </p:txBody>
      </p:sp>
      <p:sp>
        <p:nvSpPr>
          <p:cNvPr id="8" name="Shape 6"/>
          <p:cNvSpPr/>
          <p:nvPr/>
        </p:nvSpPr>
        <p:spPr>
          <a:xfrm>
            <a:off x="7426285" y="3091696"/>
            <a:ext cx="5166122" cy="1650802"/>
          </a:xfrm>
          <a:prstGeom prst="roundRect">
            <a:avLst>
              <a:gd name="adj" fmla="val 6057"/>
            </a:avLst>
          </a:prstGeom>
          <a:solidFill>
            <a:srgbClr val="110080"/>
          </a:solidFill>
          <a:ln w="7620">
            <a:solidFill>
              <a:srgbClr val="2A1999"/>
            </a:solidFill>
            <a:prstDash val="solid"/>
          </a:ln>
        </p:spPr>
      </p:sp>
      <p:sp>
        <p:nvSpPr>
          <p:cNvPr id="9" name="Text 7"/>
          <p:cNvSpPr/>
          <p:nvPr/>
        </p:nvSpPr>
        <p:spPr>
          <a:xfrm>
            <a:off x="7656076" y="3321487"/>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Syntax Analysis</a:t>
            </a:r>
            <a:endParaRPr lang="en-US" sz="2187" dirty="0"/>
          </a:p>
        </p:txBody>
      </p:sp>
      <p:sp>
        <p:nvSpPr>
          <p:cNvPr id="10" name="Text 8"/>
          <p:cNvSpPr/>
          <p:nvPr/>
        </p:nvSpPr>
        <p:spPr>
          <a:xfrm>
            <a:off x="7656076" y="3801904"/>
            <a:ext cx="4706541" cy="71080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Also known as parsing, it checks the syntax of the code and builds the parse tree.</a:t>
            </a:r>
            <a:endParaRPr lang="en-US" sz="1750" dirty="0"/>
          </a:p>
        </p:txBody>
      </p:sp>
      <p:sp>
        <p:nvSpPr>
          <p:cNvPr id="11" name="Shape 9"/>
          <p:cNvSpPr/>
          <p:nvPr/>
        </p:nvSpPr>
        <p:spPr>
          <a:xfrm>
            <a:off x="2037993" y="4964668"/>
            <a:ext cx="5166122" cy="2006203"/>
          </a:xfrm>
          <a:prstGeom prst="roundRect">
            <a:avLst>
              <a:gd name="adj" fmla="val 4984"/>
            </a:avLst>
          </a:prstGeom>
          <a:solidFill>
            <a:srgbClr val="110080"/>
          </a:solidFill>
          <a:ln w="7620">
            <a:solidFill>
              <a:srgbClr val="2A1999"/>
            </a:solidFill>
            <a:prstDash val="solid"/>
          </a:ln>
        </p:spPr>
      </p:sp>
      <p:sp>
        <p:nvSpPr>
          <p:cNvPr id="12" name="Text 10"/>
          <p:cNvSpPr/>
          <p:nvPr/>
        </p:nvSpPr>
        <p:spPr>
          <a:xfrm>
            <a:off x="2267783" y="5194459"/>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Semantic Parsing</a:t>
            </a:r>
            <a:endParaRPr lang="en-US" sz="2187" dirty="0"/>
          </a:p>
        </p:txBody>
      </p:sp>
      <p:sp>
        <p:nvSpPr>
          <p:cNvPr id="13" name="Text 11"/>
          <p:cNvSpPr/>
          <p:nvPr/>
        </p:nvSpPr>
        <p:spPr>
          <a:xfrm>
            <a:off x="2267783" y="5674876"/>
            <a:ext cx="4706541" cy="710803"/>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Analyzes the meaning of the code, checking for logical and contextual errors.</a:t>
            </a:r>
            <a:endParaRPr lang="en-US" sz="1750" dirty="0"/>
          </a:p>
        </p:txBody>
      </p:sp>
      <p:sp>
        <p:nvSpPr>
          <p:cNvPr id="14" name="Shape 12"/>
          <p:cNvSpPr/>
          <p:nvPr/>
        </p:nvSpPr>
        <p:spPr>
          <a:xfrm>
            <a:off x="7426285" y="4964668"/>
            <a:ext cx="5166122" cy="2006203"/>
          </a:xfrm>
          <a:prstGeom prst="roundRect">
            <a:avLst>
              <a:gd name="adj" fmla="val 4984"/>
            </a:avLst>
          </a:prstGeom>
          <a:solidFill>
            <a:srgbClr val="110080"/>
          </a:solidFill>
          <a:ln w="7620">
            <a:solidFill>
              <a:srgbClr val="2A1999"/>
            </a:solidFill>
            <a:prstDash val="solid"/>
          </a:ln>
        </p:spPr>
      </p:sp>
      <p:sp>
        <p:nvSpPr>
          <p:cNvPr id="15" name="Text 13"/>
          <p:cNvSpPr/>
          <p:nvPr/>
        </p:nvSpPr>
        <p:spPr>
          <a:xfrm>
            <a:off x="7656076" y="5194459"/>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Control Flow Analysis</a:t>
            </a:r>
            <a:endParaRPr lang="en-US" sz="2187" dirty="0"/>
          </a:p>
        </p:txBody>
      </p:sp>
      <p:sp>
        <p:nvSpPr>
          <p:cNvPr id="16" name="Text 14"/>
          <p:cNvSpPr/>
          <p:nvPr/>
        </p:nvSpPr>
        <p:spPr>
          <a:xfrm>
            <a:off x="7656076" y="5674876"/>
            <a:ext cx="4706541"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Examines the flow of control within the program to identify unreachable code and loops.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2037993" y="3185874"/>
            <a:ext cx="444341" cy="444341"/>
          </a:xfrm>
          <a:prstGeom prst="rect">
            <a:avLst/>
          </a:prstGeom>
        </p:spPr>
      </p:pic>
      <p:sp>
        <p:nvSpPr>
          <p:cNvPr id="5" name="Text 2"/>
          <p:cNvSpPr/>
          <p:nvPr/>
        </p:nvSpPr>
        <p:spPr>
          <a:xfrm>
            <a:off x="2037993" y="3852386"/>
            <a:ext cx="2777490"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Scope Management</a:t>
            </a:r>
            <a:endParaRPr lang="en-US" sz="2187" dirty="0"/>
          </a:p>
        </p:txBody>
      </p:sp>
      <p:sp>
        <p:nvSpPr>
          <p:cNvPr id="6" name="Text 3"/>
          <p:cNvSpPr/>
          <p:nvPr/>
        </p:nvSpPr>
        <p:spPr>
          <a:xfrm>
            <a:off x="2037993" y="4332803"/>
            <a:ext cx="5110520" cy="710803"/>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Handling scope is crucial for variable visibility and lifetime.</a:t>
            </a:r>
            <a:endParaRPr lang="en-US" sz="1750" dirty="0"/>
          </a:p>
        </p:txBody>
      </p:sp>
      <p:pic>
        <p:nvPicPr>
          <p:cNvPr id="7" name="Image 1" descr="preencoded.png">    </p:cNvPr>
          <p:cNvPicPr>
            <a:picLocks noChangeAspect="1"/>
          </p:cNvPicPr>
          <p:nvPr/>
        </p:nvPicPr>
        <p:blipFill>
          <a:blip r:embed="rId2"/>
          <a:stretch>
            <a:fillRect/>
          </a:stretch>
        </p:blipFill>
        <p:spPr>
          <a:xfrm>
            <a:off x="7481768" y="3185874"/>
            <a:ext cx="444341" cy="444341"/>
          </a:xfrm>
          <a:prstGeom prst="rect">
            <a:avLst/>
          </a:prstGeom>
        </p:spPr>
      </p:pic>
      <p:sp>
        <p:nvSpPr>
          <p:cNvPr id="8" name="Text 4"/>
          <p:cNvSpPr/>
          <p:nvPr/>
        </p:nvSpPr>
        <p:spPr>
          <a:xfrm>
            <a:off x="7481768" y="3852386"/>
            <a:ext cx="2777490" cy="347186"/>
          </a:xfrm>
          <a:prstGeom prst="rect">
            <a:avLst/>
          </a:prstGeom>
          <a:noFill/>
          <a:ln/>
        </p:spPr>
        <p:txBody>
          <a:bodyPr wrap="none" rtlCol="0" anchor="t"/>
          <a:lstStyle/>
          <a:p>
            <a:pPr algn="l"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Symbol Table</a:t>
            </a:r>
            <a:endParaRPr lang="en-US" sz="2187" dirty="0"/>
          </a:p>
        </p:txBody>
      </p:sp>
      <p:sp>
        <p:nvSpPr>
          <p:cNvPr id="9" name="Text 5"/>
          <p:cNvSpPr/>
          <p:nvPr/>
        </p:nvSpPr>
        <p:spPr>
          <a:xfrm>
            <a:off x="7481768" y="4332803"/>
            <a:ext cx="5110639" cy="710803"/>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Symbol table stores identifiers and relevant information for access.</a:t>
            </a:r>
            <a:endParaRPr lang="en-US" sz="1750"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2024-03-06T07:41:22Z</dcterms:created>
  <dcterms:modified xsi:type="dcterms:W3CDTF">2024-03-06T07:41:22Z</dcterms:modified>
</cp:coreProperties>
</file>