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32A1-7AFE-4E19-846F-DB5727605D9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2A-E6E4-4B1D-A226-4F4E80C9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2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32A1-7AFE-4E19-846F-DB5727605D9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2A-E6E4-4B1D-A226-4F4E80C9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2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32A1-7AFE-4E19-846F-DB5727605D9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2A-E6E4-4B1D-A226-4F4E80C9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lnSpc>
                <a:spcPct val="150000"/>
              </a:lnSpc>
              <a:defRPr sz="2800"/>
            </a:lvl1pPr>
            <a:lvl2pPr algn="just">
              <a:lnSpc>
                <a:spcPct val="150000"/>
              </a:lnSpc>
              <a:defRPr sz="2800"/>
            </a:lvl2pPr>
            <a:lvl3pPr algn="just">
              <a:lnSpc>
                <a:spcPct val="150000"/>
              </a:lnSpc>
              <a:defRPr sz="2800"/>
            </a:lvl3pPr>
            <a:lvl4pPr algn="just">
              <a:lnSpc>
                <a:spcPct val="150000"/>
              </a:lnSpc>
              <a:defRPr sz="2800"/>
            </a:lvl4pPr>
            <a:lvl5pPr algn="just">
              <a:lnSpc>
                <a:spcPct val="150000"/>
              </a:lnSpc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32A1-7AFE-4E19-846F-DB5727605D9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2A-E6E4-4B1D-A226-4F4E80C9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32A1-7AFE-4E19-846F-DB5727605D9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2A-E6E4-4B1D-A226-4F4E80C9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32A1-7AFE-4E19-846F-DB5727605D9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2A-E6E4-4B1D-A226-4F4E80C9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9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32A1-7AFE-4E19-846F-DB5727605D9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2A-E6E4-4B1D-A226-4F4E80C9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3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32A1-7AFE-4E19-846F-DB5727605D9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2A-E6E4-4B1D-A226-4F4E80C9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1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32A1-7AFE-4E19-846F-DB5727605D9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2A-E6E4-4B1D-A226-4F4E80C9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9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32A1-7AFE-4E19-846F-DB5727605D9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2A-E6E4-4B1D-A226-4F4E80C9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32A1-7AFE-4E19-846F-DB5727605D9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F2A-E6E4-4B1D-A226-4F4E80C9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32A1-7AFE-4E19-846F-DB5727605D9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6F2A-E6E4-4B1D-A226-4F4E80C9B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Interactive Data Visualization </a:t>
            </a:r>
            <a:br>
              <a:rPr lang="en-US" dirty="0" smtClean="0"/>
            </a:br>
            <a:r>
              <a:rPr lang="en-US" sz="3600" dirty="0" smtClean="0"/>
              <a:t>for the Web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26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Download latest version of D3</a:t>
            </a:r>
          </a:p>
          <a:p>
            <a:pPr lvl="1"/>
            <a:r>
              <a:rPr lang="en-US" dirty="0" smtClean="0">
                <a:hlinkClick r:id="rId2"/>
              </a:rPr>
              <a:t>https://d3js.org/</a:t>
            </a:r>
            <a:endParaRPr lang="en-US" dirty="0" smtClean="0"/>
          </a:p>
          <a:p>
            <a:pPr lvl="2"/>
            <a:r>
              <a:rPr lang="en-US" dirty="0" smtClean="0"/>
              <a:t>README</a:t>
            </a:r>
          </a:p>
          <a:p>
            <a:pPr lvl="2"/>
            <a:r>
              <a:rPr lang="en-US" dirty="0" smtClean="0"/>
              <a:t>LICENSE</a:t>
            </a:r>
          </a:p>
          <a:p>
            <a:pPr lvl="2"/>
            <a:r>
              <a:rPr lang="en-US" dirty="0" smtClean="0"/>
              <a:t>d3.min.js</a:t>
            </a:r>
          </a:p>
          <a:p>
            <a:pPr lvl="2"/>
            <a:r>
              <a:rPr lang="en-US" dirty="0" smtClean="0"/>
              <a:t>d3.js</a:t>
            </a:r>
          </a:p>
          <a:p>
            <a:pPr lvl="2"/>
            <a:r>
              <a:rPr lang="en-US" dirty="0" smtClean="0"/>
              <a:t>Changes</a:t>
            </a:r>
          </a:p>
          <a:p>
            <a:pPr lvl="2"/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…/Projects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	d3/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d3.min.js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d3.js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index.html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868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&lt;!-- index.html --&gt;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&lt;!DOCTYPE html&gt;</a:t>
            </a:r>
          </a:p>
          <a:p>
            <a:r>
              <a:rPr lang="en-US" sz="2000" dirty="0" smtClean="0"/>
              <a:t>&lt;html&gt;</a:t>
            </a:r>
          </a:p>
          <a:p>
            <a:r>
              <a:rPr lang="en-US" sz="2000" dirty="0" smtClean="0"/>
              <a:t>	&lt;head&gt;</a:t>
            </a:r>
          </a:p>
          <a:p>
            <a:r>
              <a:rPr lang="en-US" sz="2000" dirty="0" smtClean="0"/>
              <a:t>		&lt;meta charset="utf-8"&gt;</a:t>
            </a:r>
          </a:p>
          <a:p>
            <a:r>
              <a:rPr lang="en-US" sz="2000" dirty="0" smtClean="0"/>
              <a:t>		&lt;title&gt;Simple D3 Dev </a:t>
            </a:r>
            <a:r>
              <a:rPr lang="en-US" sz="2000" dirty="0" err="1" smtClean="0"/>
              <a:t>Env</a:t>
            </a:r>
            <a:r>
              <a:rPr lang="en-US" sz="2000" dirty="0" smtClean="0"/>
              <a:t>&lt;/title&gt;</a:t>
            </a:r>
          </a:p>
          <a:p>
            <a:r>
              <a:rPr lang="en-US" sz="2000" dirty="0" smtClean="0"/>
              <a:t>		&lt;script type="text/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", </a:t>
            </a:r>
            <a:r>
              <a:rPr lang="en-US" sz="2000" dirty="0" err="1" smtClean="0"/>
              <a:t>src</a:t>
            </a:r>
            <a:r>
              <a:rPr lang="en-US" sz="2000" dirty="0" smtClean="0"/>
              <a:t> = “</a:t>
            </a:r>
            <a:r>
              <a:rPr lang="en-US" sz="2000" b="1" dirty="0" smtClean="0"/>
              <a:t>../d3.js</a:t>
            </a:r>
            <a:r>
              <a:rPr lang="en-US" sz="2000" dirty="0" smtClean="0"/>
              <a:t>"&gt;&lt;/script&gt;</a:t>
            </a:r>
          </a:p>
          <a:p>
            <a:r>
              <a:rPr lang="en-US" sz="2000" dirty="0" smtClean="0"/>
              <a:t>	&lt;/head&gt;</a:t>
            </a:r>
          </a:p>
          <a:p>
            <a:r>
              <a:rPr lang="en-US" sz="2000" dirty="0" smtClean="0"/>
              <a:t>	&lt;body&gt;</a:t>
            </a:r>
          </a:p>
          <a:p>
            <a:r>
              <a:rPr lang="en-US" sz="2000" dirty="0" smtClean="0"/>
              <a:t>		&lt;script type="text/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"&gt;</a:t>
            </a:r>
          </a:p>
          <a:p>
            <a:r>
              <a:rPr lang="en-US" sz="2000" dirty="0" smtClean="0"/>
              <a:t>			d3.select("body").append("p").text("New paragraph!")</a:t>
            </a:r>
          </a:p>
          <a:p>
            <a:r>
              <a:rPr lang="en-US" sz="2000" dirty="0" smtClean="0"/>
              <a:t>		&lt;/script&gt;</a:t>
            </a:r>
          </a:p>
          <a:p>
            <a:r>
              <a:rPr lang="en-US" sz="2000" dirty="0" smtClean="0"/>
              <a:t>	&lt;/body&gt;</a:t>
            </a:r>
          </a:p>
          <a:p>
            <a:r>
              <a:rPr lang="en-US" sz="2000" dirty="0" smtClean="0"/>
              <a:t>&lt;/html&gt;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26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Chaining syntax: Performing several actions in a single line of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d3.select("body").append("p").text("New paragraph!")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3: </a:t>
            </a:r>
          </a:p>
          <a:p>
            <a:pPr marL="400050" lvl="1" indent="0">
              <a:buNone/>
            </a:pPr>
            <a:r>
              <a:rPr lang="en-US" dirty="0" smtClean="0"/>
              <a:t>References the D3 object, access its methods</a:t>
            </a:r>
          </a:p>
          <a:p>
            <a:pPr marL="0" indent="0">
              <a:buNone/>
            </a:pPr>
            <a:r>
              <a:rPr lang="en-US" dirty="0" smtClean="0"/>
              <a:t>.select(“body”) : </a:t>
            </a:r>
          </a:p>
          <a:p>
            <a:pPr marL="400050" lvl="1" indent="0">
              <a:buNone/>
            </a:pPr>
            <a:r>
              <a:rPr lang="en-US" smtClean="0"/>
              <a:t>Give </a:t>
            </a:r>
            <a:r>
              <a:rPr lang="en-US" dirty="0" smtClean="0"/>
              <a:t>select() method a CSS selector as input, returns a reference to the first element in the DOM that matches. </a:t>
            </a:r>
          </a:p>
          <a:p>
            <a:pPr marL="400050" lvl="1" indent="0">
              <a:buNone/>
            </a:pPr>
            <a:r>
              <a:rPr lang="en-US" dirty="0" smtClean="0"/>
              <a:t>Here reference to ‘body ‘ element is handed to next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d3.select("body").append("p").text("New paragraph!")</a:t>
            </a:r>
          </a:p>
          <a:p>
            <a:pPr marL="0" indent="0">
              <a:buNone/>
            </a:pPr>
            <a:r>
              <a:rPr lang="en-US" dirty="0" smtClean="0"/>
              <a:t>.append():</a:t>
            </a:r>
          </a:p>
          <a:p>
            <a:pPr marL="400050" lvl="1" indent="0">
              <a:buNone/>
            </a:pPr>
            <a:r>
              <a:rPr lang="en-US" dirty="0" smtClean="0"/>
              <a:t>Creates whatever new DOM element specified and append it to the end.</a:t>
            </a:r>
          </a:p>
          <a:p>
            <a:pPr marL="400050" lvl="1" indent="0">
              <a:buNone/>
            </a:pPr>
            <a:r>
              <a:rPr lang="en-US" dirty="0" smtClean="0"/>
              <a:t>Hands of reference to the new element just created</a:t>
            </a:r>
          </a:p>
          <a:p>
            <a:pPr marL="0" indent="0">
              <a:buNone/>
            </a:pPr>
            <a:r>
              <a:rPr lang="en-US" dirty="0" smtClean="0"/>
              <a:t>.text():</a:t>
            </a:r>
          </a:p>
          <a:p>
            <a:pPr marL="400050" lvl="1" indent="0">
              <a:buNone/>
            </a:pPr>
            <a:r>
              <a:rPr lang="en-US" dirty="0" smtClean="0"/>
              <a:t>Takes a string and inserts it between the opening and closing tags of the current selection</a:t>
            </a:r>
          </a:p>
        </p:txBody>
      </p:sp>
    </p:spTree>
    <p:extLst>
      <p:ext uri="{BB962C8B-B14F-4D97-AF65-F5344CB8AC3E}">
        <p14:creationId xmlns:p14="http://schemas.microsoft.com/office/powerpoint/2010/main" val="2360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166843"/>
            <a:ext cx="7391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&lt;script 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		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var</a:t>
            </a:r>
            <a:r>
              <a:rPr lang="en-US" sz="2400" dirty="0" smtClean="0"/>
              <a:t> dataset = [ 5, 10, 15, 20, 25 ];</a:t>
            </a:r>
          </a:p>
          <a:p>
            <a:r>
              <a:rPr lang="en-US" sz="2400" dirty="0" smtClean="0"/>
              <a:t>			</a:t>
            </a:r>
          </a:p>
          <a:p>
            <a:r>
              <a:rPr lang="en-US" sz="2400" dirty="0" smtClean="0"/>
              <a:t>	d3.select("body").</a:t>
            </a:r>
            <a:r>
              <a:rPr lang="en-US" sz="2400" dirty="0" err="1" smtClean="0"/>
              <a:t>selectAll</a:t>
            </a:r>
            <a:r>
              <a:rPr lang="en-US" sz="2400" dirty="0" smtClean="0"/>
              <a:t>("p")</a:t>
            </a:r>
          </a:p>
          <a:p>
            <a:r>
              <a:rPr lang="en-US" sz="2400" dirty="0" smtClean="0"/>
              <a:t>		.data(dataset)</a:t>
            </a:r>
          </a:p>
          <a:p>
            <a:r>
              <a:rPr lang="en-US" sz="2400" dirty="0" smtClean="0"/>
              <a:t>		.enter()</a:t>
            </a:r>
          </a:p>
          <a:p>
            <a:r>
              <a:rPr lang="en-US" sz="2400" dirty="0" smtClean="0"/>
              <a:t>		.append("p")</a:t>
            </a:r>
          </a:p>
          <a:p>
            <a:r>
              <a:rPr lang="en-US" sz="2400" dirty="0" smtClean="0"/>
              <a:t>		.text("New paragraph!");</a:t>
            </a:r>
          </a:p>
          <a:p>
            <a:r>
              <a:rPr lang="en-US" sz="2400" dirty="0" smtClean="0"/>
              <a:t>			</a:t>
            </a:r>
          </a:p>
          <a:p>
            <a:r>
              <a:rPr lang="en-US" sz="2400" dirty="0" smtClean="0"/>
              <a:t>&lt;/script&gt;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68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d3.select("body")</a:t>
            </a:r>
          </a:p>
          <a:p>
            <a:pPr marL="400050" lvl="1" indent="0">
              <a:buNone/>
            </a:pPr>
            <a:r>
              <a:rPr lang="en-US" sz="2400" dirty="0"/>
              <a:t>Finds the body in the DOM and hands off a reference to the </a:t>
            </a:r>
            <a:r>
              <a:rPr lang="en-US" sz="2400" dirty="0" smtClean="0"/>
              <a:t>next </a:t>
            </a:r>
            <a:r>
              <a:rPr lang="en-US" sz="2400" dirty="0"/>
              <a:t>step in the </a:t>
            </a:r>
            <a:r>
              <a:rPr lang="en-US" sz="2400" dirty="0" smtClean="0"/>
              <a:t>chain</a:t>
            </a:r>
          </a:p>
          <a:p>
            <a:pPr marL="0" indent="0">
              <a:buNone/>
            </a:pPr>
            <a:r>
              <a:rPr lang="en-US" sz="2400" dirty="0"/>
              <a:t>.</a:t>
            </a:r>
            <a:r>
              <a:rPr lang="en-US" dirty="0" err="1"/>
              <a:t>selectAll</a:t>
            </a:r>
            <a:r>
              <a:rPr lang="en-US" dirty="0"/>
              <a:t>("p</a:t>
            </a:r>
            <a:r>
              <a:rPr lang="en-US" dirty="0" smtClean="0"/>
              <a:t>")</a:t>
            </a:r>
          </a:p>
          <a:p>
            <a:pPr marL="400050" lvl="1" indent="0">
              <a:buNone/>
            </a:pPr>
            <a:r>
              <a:rPr lang="en-US" sz="2400" dirty="0"/>
              <a:t>Selects all paragraphs in the </a:t>
            </a:r>
            <a:r>
              <a:rPr lang="en-US" sz="2400" dirty="0" smtClean="0"/>
              <a:t>DOM. Here it </a:t>
            </a:r>
            <a:r>
              <a:rPr lang="en-US" sz="2400" dirty="0"/>
              <a:t>returns an </a:t>
            </a:r>
            <a:r>
              <a:rPr lang="en-US" sz="2400" dirty="0" smtClean="0"/>
              <a:t>empty selection</a:t>
            </a:r>
          </a:p>
          <a:p>
            <a:pPr marL="0" indent="0">
              <a:buNone/>
            </a:pPr>
            <a:r>
              <a:rPr lang="en-US" sz="2400" dirty="0"/>
              <a:t>.</a:t>
            </a:r>
            <a:r>
              <a:rPr lang="en-US" dirty="0"/>
              <a:t>data(dataset)</a:t>
            </a:r>
          </a:p>
          <a:p>
            <a:pPr marL="400050" lvl="1" indent="0">
              <a:buNone/>
            </a:pPr>
            <a:r>
              <a:rPr lang="en-US" sz="2400" dirty="0"/>
              <a:t>Counts and parses our data </a:t>
            </a:r>
            <a:r>
              <a:rPr lang="en-US" sz="2400" dirty="0" smtClean="0"/>
              <a:t>values. </a:t>
            </a:r>
            <a:r>
              <a:rPr lang="en-US" sz="2400" dirty="0"/>
              <a:t>There are five values in our array called </a:t>
            </a:r>
            <a:r>
              <a:rPr lang="en-US" sz="2400" dirty="0" smtClean="0"/>
              <a:t>dataset</a:t>
            </a:r>
            <a:r>
              <a:rPr lang="en-US" sz="2400" dirty="0"/>
              <a:t>, so everything past this point is executed five times, once for each value.</a:t>
            </a:r>
          </a:p>
        </p:txBody>
      </p:sp>
    </p:spTree>
    <p:extLst>
      <p:ext uri="{BB962C8B-B14F-4D97-AF65-F5344CB8AC3E}">
        <p14:creationId xmlns:p14="http://schemas.microsoft.com/office/powerpoint/2010/main" val="35156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.enter</a:t>
            </a:r>
            <a:r>
              <a:rPr lang="en-US" sz="2400" dirty="0" smtClean="0"/>
              <a:t>()</a:t>
            </a:r>
          </a:p>
          <a:p>
            <a:pPr marL="400050" lvl="1" indent="0">
              <a:buNone/>
            </a:pPr>
            <a:r>
              <a:rPr lang="en-US" sz="2400" dirty="0"/>
              <a:t>This method looks </a:t>
            </a:r>
            <a:r>
              <a:rPr lang="en-US" sz="2400" dirty="0" smtClean="0"/>
              <a:t>at the </a:t>
            </a:r>
            <a:r>
              <a:rPr lang="en-US" sz="2400" dirty="0"/>
              <a:t>current DOM selection, and then at the data being handed to </a:t>
            </a:r>
            <a:r>
              <a:rPr lang="en-US" sz="2400" dirty="0" smtClean="0"/>
              <a:t>it. </a:t>
            </a:r>
            <a:r>
              <a:rPr lang="en-US" sz="2400" dirty="0"/>
              <a:t>It then hands off a </a:t>
            </a:r>
            <a:r>
              <a:rPr lang="en-US" sz="2400" dirty="0" smtClean="0"/>
              <a:t>reference to the placeholder to </a:t>
            </a:r>
            <a:r>
              <a:rPr lang="en-US" sz="2400" dirty="0"/>
              <a:t>the next step in the </a:t>
            </a:r>
            <a:r>
              <a:rPr lang="en-US" sz="2400" dirty="0" smtClean="0"/>
              <a:t>chain</a:t>
            </a:r>
          </a:p>
          <a:p>
            <a:pPr marL="0" indent="0">
              <a:buNone/>
            </a:pPr>
            <a:r>
              <a:rPr lang="en-US" sz="2400" dirty="0"/>
              <a:t>.append("p</a:t>
            </a:r>
            <a:r>
              <a:rPr lang="en-US" sz="2400" dirty="0" smtClean="0"/>
              <a:t>")</a:t>
            </a:r>
          </a:p>
          <a:p>
            <a:pPr marL="400050" lvl="1" indent="0">
              <a:buNone/>
            </a:pPr>
            <a:r>
              <a:rPr lang="en-US" sz="2400" dirty="0"/>
              <a:t>Takes the empty placeholder selection created by enter() and appends a p </a:t>
            </a:r>
            <a:r>
              <a:rPr lang="en-US" sz="2400" dirty="0" smtClean="0"/>
              <a:t>element into </a:t>
            </a:r>
            <a:r>
              <a:rPr lang="en-US" sz="2400" dirty="0"/>
              <a:t>the </a:t>
            </a:r>
            <a:r>
              <a:rPr lang="en-US" sz="2400" dirty="0" smtClean="0"/>
              <a:t>DOM</a:t>
            </a:r>
          </a:p>
          <a:p>
            <a:pPr marL="0" indent="0">
              <a:buNone/>
            </a:pPr>
            <a:r>
              <a:rPr lang="en-US" sz="2400" dirty="0"/>
              <a:t>.text("New paragraph</a:t>
            </a:r>
            <a:r>
              <a:rPr lang="en-US" sz="2400" dirty="0" smtClean="0"/>
              <a:t>!")</a:t>
            </a:r>
          </a:p>
          <a:p>
            <a:pPr marL="400050" lvl="1" indent="0">
              <a:buNone/>
            </a:pPr>
            <a:r>
              <a:rPr lang="en-US" sz="2400" dirty="0"/>
              <a:t>Takes the reference to the newly created p and inserts a text value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648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378"/>
            <a:ext cx="8229600" cy="715962"/>
          </a:xfrm>
        </p:spPr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399" y="838200"/>
            <a:ext cx="4440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Step 1: Create </a:t>
            </a:r>
            <a:r>
              <a:rPr lang="en-US" sz="2800" dirty="0"/>
              <a:t>a SVG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799" y="17526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1" dirty="0" err="1"/>
              <a:t>var</a:t>
            </a:r>
            <a:r>
              <a:rPr lang="en-US" sz="2000" b="1" i="1" dirty="0"/>
              <a:t> </a:t>
            </a:r>
            <a:r>
              <a:rPr lang="en-US" sz="2000" b="1" i="1" dirty="0" err="1"/>
              <a:t>svg</a:t>
            </a:r>
            <a:r>
              <a:rPr lang="en-US" sz="2000" b="1" i="1" dirty="0"/>
              <a:t> = d3.select(“body”)</a:t>
            </a:r>
          </a:p>
          <a:p>
            <a:r>
              <a:rPr lang="en-US" sz="2000" b="1" i="1" dirty="0"/>
              <a:t>     	      .append(“</a:t>
            </a:r>
            <a:r>
              <a:rPr lang="en-US" sz="2000" b="1" i="1" dirty="0" err="1"/>
              <a:t>svg</a:t>
            </a:r>
            <a:r>
              <a:rPr lang="en-US" sz="2000" b="1" i="1" dirty="0"/>
              <a:t>”)</a:t>
            </a:r>
          </a:p>
          <a:p>
            <a:r>
              <a:rPr lang="en-US" sz="2000" b="1" i="1" dirty="0"/>
              <a:t> 	      .</a:t>
            </a:r>
            <a:r>
              <a:rPr lang="en-US" sz="2000" b="1" i="1" dirty="0" err="1"/>
              <a:t>attr</a:t>
            </a:r>
            <a:r>
              <a:rPr lang="en-US" sz="2000" b="1" i="1" dirty="0"/>
              <a:t>(“width”, w)</a:t>
            </a:r>
          </a:p>
          <a:p>
            <a:r>
              <a:rPr lang="en-US" sz="2000" b="1" i="1" dirty="0"/>
              <a:t>	      .</a:t>
            </a:r>
            <a:r>
              <a:rPr lang="en-US" sz="2000" b="1" i="1" dirty="0" err="1"/>
              <a:t>attr</a:t>
            </a:r>
            <a:r>
              <a:rPr lang="en-US" sz="2000" b="1" i="1" dirty="0"/>
              <a:t>(“height”, h)</a:t>
            </a:r>
            <a:endParaRPr lang="en-US" sz="2000" b="1" i="1" dirty="0"/>
          </a:p>
        </p:txBody>
      </p:sp>
      <p:sp>
        <p:nvSpPr>
          <p:cNvPr id="6" name="Rectangle 5"/>
          <p:cNvSpPr/>
          <p:nvPr/>
        </p:nvSpPr>
        <p:spPr>
          <a:xfrm>
            <a:off x="951913" y="3429000"/>
            <a:ext cx="7442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Step 2: Create </a:t>
            </a:r>
            <a:r>
              <a:rPr lang="en-US" sz="2800" dirty="0"/>
              <a:t>circle to represent individual points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42672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1" dirty="0" err="1"/>
              <a:t>svg.selectAll</a:t>
            </a:r>
            <a:r>
              <a:rPr lang="en-US" sz="2000" b="1" i="1" dirty="0"/>
              <a:t>(“circle”)</a:t>
            </a:r>
          </a:p>
          <a:p>
            <a:r>
              <a:rPr lang="en-US" sz="2000" b="1" i="1" dirty="0"/>
              <a:t>     .data(dataset)</a:t>
            </a:r>
          </a:p>
          <a:p>
            <a:r>
              <a:rPr lang="en-US" sz="2000" b="1" i="1" dirty="0"/>
              <a:t>    .enter()</a:t>
            </a:r>
          </a:p>
          <a:p>
            <a:r>
              <a:rPr lang="en-US" sz="2000" b="1" i="1" dirty="0"/>
              <a:t>    .append(“circle”)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99730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Why Data Visualization?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Why write codes?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Why interactive?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Why on Web?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838200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Step 3: Specify </a:t>
            </a:r>
            <a:r>
              <a:rPr lang="en-US" sz="2800" dirty="0"/>
              <a:t>the attributes of circle like x and y values for center of circle and circle radius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600200" y="1905000"/>
            <a:ext cx="5486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attr</a:t>
            </a:r>
            <a:r>
              <a:rPr lang="en-US" sz="2000" b="1" i="1" dirty="0"/>
              <a:t>(“cx”, function (d) { return d[0]; })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attr</a:t>
            </a:r>
            <a:r>
              <a:rPr lang="en-US" sz="2000" b="1" i="1" dirty="0"/>
              <a:t>(“cy”, function (d) { return d[1]; })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attr</a:t>
            </a:r>
            <a:r>
              <a:rPr lang="en-US" sz="2000" b="1" i="1" dirty="0"/>
              <a:t>(“r”, 5);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11174" y="3289626"/>
            <a:ext cx="2869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Step 4: Add </a:t>
            </a:r>
            <a:r>
              <a:rPr lang="en-US" sz="2800" dirty="0"/>
              <a:t>labels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886200"/>
            <a:ext cx="525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/>
              <a:t>svg.selectAll</a:t>
            </a:r>
            <a:r>
              <a:rPr lang="en-US" sz="2000" b="1" i="1" dirty="0"/>
              <a:t>(“text”)</a:t>
            </a:r>
          </a:p>
          <a:p>
            <a:r>
              <a:rPr lang="en-US" sz="2000" b="1" i="1" dirty="0"/>
              <a:t>   .data(dataset)</a:t>
            </a:r>
          </a:p>
          <a:p>
            <a:r>
              <a:rPr lang="en-US" sz="2000" b="1" i="1" dirty="0"/>
              <a:t>   .enter()</a:t>
            </a:r>
          </a:p>
          <a:p>
            <a:r>
              <a:rPr lang="en-US" sz="2000" b="1" i="1" dirty="0"/>
              <a:t>   .append(“text”)</a:t>
            </a:r>
          </a:p>
          <a:p>
            <a:r>
              <a:rPr lang="en-US" sz="2000" b="1" i="1" dirty="0"/>
              <a:t>   .text( function(d) { return d[0] + “ , “ +d[1]; })</a:t>
            </a:r>
          </a:p>
          <a:p>
            <a:r>
              <a:rPr lang="en-US" sz="2000" b="1" i="1" dirty="0"/>
              <a:t>   .</a:t>
            </a:r>
            <a:r>
              <a:rPr lang="en-US" sz="2000" b="1" i="1" dirty="0" err="1"/>
              <a:t>attr</a:t>
            </a:r>
            <a:r>
              <a:rPr lang="en-US" sz="2000" b="1" i="1" dirty="0"/>
              <a:t>(“x”, function(d) { return d[0]; })</a:t>
            </a:r>
          </a:p>
          <a:p>
            <a:r>
              <a:rPr lang="en-US" sz="2000" b="1" i="1" dirty="0"/>
              <a:t>   .</a:t>
            </a:r>
            <a:r>
              <a:rPr lang="en-US" sz="2000" b="1" i="1" dirty="0" err="1"/>
              <a:t>attr</a:t>
            </a:r>
            <a:r>
              <a:rPr lang="en-US" sz="2000" b="1" i="1" dirty="0"/>
              <a:t>(“y”, function(d) { return d[1]; })</a:t>
            </a:r>
          </a:p>
        </p:txBody>
      </p:sp>
    </p:spTree>
    <p:extLst>
      <p:ext uri="{BB962C8B-B14F-4D97-AF65-F5344CB8AC3E}">
        <p14:creationId xmlns:p14="http://schemas.microsoft.com/office/powerpoint/2010/main" val="24861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881390"/>
            <a:ext cx="5449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Step 5: Finally</a:t>
            </a:r>
            <a:r>
              <a:rPr lang="en-US" sz="2800" dirty="0"/>
              <a:t>, add a bit of font style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752600" y="19050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attr</a:t>
            </a:r>
            <a:r>
              <a:rPr lang="en-US" sz="2000" b="1" i="1" dirty="0"/>
              <a:t>(“font-family”, “sans-serif”)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attr</a:t>
            </a:r>
            <a:r>
              <a:rPr lang="en-US" sz="2000" b="1" i="1" dirty="0"/>
              <a:t>(“font-size”, 11px)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attr</a:t>
            </a:r>
            <a:r>
              <a:rPr lang="en-US" sz="2000" b="1" i="1" dirty="0"/>
              <a:t>(“fill”, “red”);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3613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dirty="0" smtClean="0"/>
              <a:t>Scales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458200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Scales are functions that map from an input domain to an output range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37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Domains and </a:t>
            </a:r>
            <a:r>
              <a:rPr lang="en-US" sz="3200" b="1" dirty="0" smtClean="0"/>
              <a:t>Ranges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914400" y="1413064"/>
            <a:ext cx="7467600" cy="3682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scale’s input domain is the range of possible input data values.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scale’s output range is the range of possible output values, commonly used as display values in pixel units. </a:t>
            </a:r>
            <a:endParaRPr lang="en-US" sz="2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Output </a:t>
            </a:r>
            <a:r>
              <a:rPr lang="en-US" sz="2400" dirty="0"/>
              <a:t>range is completely up to designer.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22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5" y="1946275"/>
            <a:ext cx="68865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4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514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Creating a Scale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654148" y="685800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X Scale:</a:t>
            </a:r>
          </a:p>
          <a:p>
            <a:pPr lvl="1">
              <a:lnSpc>
                <a:spcPct val="150000"/>
              </a:lnSpc>
            </a:pPr>
            <a:r>
              <a:rPr lang="en-US" sz="2400" b="1" i="1" dirty="0" err="1" smtClean="0"/>
              <a:t>var</a:t>
            </a:r>
            <a:r>
              <a:rPr lang="en-US" sz="2400" b="1" i="1" dirty="0" smtClean="0"/>
              <a:t>   </a:t>
            </a:r>
            <a:r>
              <a:rPr lang="en-US" sz="2400" b="1" i="1" dirty="0" err="1"/>
              <a:t>xscale</a:t>
            </a:r>
            <a:r>
              <a:rPr lang="en-US" sz="2400" b="1" i="1" dirty="0"/>
              <a:t> = d3.scale.linear()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Set domain and range</a:t>
            </a:r>
          </a:p>
          <a:p>
            <a:pPr lvl="1">
              <a:lnSpc>
                <a:spcPct val="150000"/>
              </a:lnSpc>
            </a:pPr>
            <a:r>
              <a:rPr lang="en-US" sz="2400" b="1" i="1" dirty="0"/>
              <a:t>.domain([0,d3.max(dataset, function(d) { return d[0]; })])</a:t>
            </a:r>
          </a:p>
          <a:p>
            <a:pPr lvl="1">
              <a:lnSpc>
                <a:spcPct val="150000"/>
              </a:lnSpc>
            </a:pPr>
            <a:r>
              <a:rPr lang="en-US" sz="2400" b="1" i="1" dirty="0"/>
              <a:t>.range([0, w])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172" y="3732788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Y</a:t>
            </a:r>
            <a:r>
              <a:rPr lang="en-US" sz="2800" b="1" dirty="0" smtClean="0"/>
              <a:t> Scale:</a:t>
            </a:r>
          </a:p>
          <a:p>
            <a:pPr lvl="1">
              <a:lnSpc>
                <a:spcPct val="150000"/>
              </a:lnSpc>
            </a:pPr>
            <a:r>
              <a:rPr lang="en-US" sz="2400" b="1" i="1" dirty="0" err="1" smtClean="0"/>
              <a:t>var</a:t>
            </a:r>
            <a:r>
              <a:rPr lang="en-US" sz="2400" b="1" i="1" dirty="0" smtClean="0"/>
              <a:t>   </a:t>
            </a:r>
            <a:r>
              <a:rPr lang="en-US" sz="2400" b="1" i="1" dirty="0" err="1"/>
              <a:t>y</a:t>
            </a:r>
            <a:r>
              <a:rPr lang="en-US" sz="2400" b="1" i="1" dirty="0" err="1" smtClean="0"/>
              <a:t>scale</a:t>
            </a:r>
            <a:r>
              <a:rPr lang="en-US" sz="2400" b="1" i="1" dirty="0" smtClean="0"/>
              <a:t> </a:t>
            </a:r>
            <a:r>
              <a:rPr lang="en-US" sz="2400" b="1" i="1" dirty="0"/>
              <a:t>= d3.scale.linear()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Set domain and range</a:t>
            </a:r>
          </a:p>
          <a:p>
            <a:pPr lvl="1">
              <a:lnSpc>
                <a:spcPct val="150000"/>
              </a:lnSpc>
            </a:pPr>
            <a:r>
              <a:rPr lang="en-US" sz="2400" b="1" i="1" dirty="0"/>
              <a:t>.domain([0,d3.max(dataset, function(d) { return </a:t>
            </a:r>
            <a:r>
              <a:rPr lang="en-US" sz="2400" b="1" i="1" dirty="0" smtClean="0"/>
              <a:t>d[1]; </a:t>
            </a:r>
            <a:r>
              <a:rPr lang="en-US" sz="2400" b="1" i="1" dirty="0"/>
              <a:t>})])</a:t>
            </a:r>
          </a:p>
          <a:p>
            <a:pPr lvl="1">
              <a:lnSpc>
                <a:spcPct val="150000"/>
              </a:lnSpc>
            </a:pPr>
            <a:r>
              <a:rPr lang="en-US" sz="2400" b="1" i="1" dirty="0"/>
              <a:t>.range</a:t>
            </a:r>
            <a:r>
              <a:rPr lang="en-US" sz="2400" b="1" i="1" dirty="0" smtClean="0"/>
              <a:t>([h, </a:t>
            </a:r>
            <a:r>
              <a:rPr lang="en-US" sz="2400" b="1" i="1" dirty="0"/>
              <a:t>0</a:t>
            </a:r>
            <a:r>
              <a:rPr lang="en-US" sz="2400" b="1" i="1" dirty="0" smtClean="0"/>
              <a:t>])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1151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Axes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685800" y="990600"/>
            <a:ext cx="78485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/>
              <a:t>Step 1: Create axes</a:t>
            </a:r>
          </a:p>
          <a:p>
            <a:pPr lvl="1">
              <a:lnSpc>
                <a:spcPct val="150000"/>
              </a:lnSpc>
            </a:pPr>
            <a:r>
              <a:rPr lang="en-US" sz="2000" i="1" dirty="0" err="1"/>
              <a:t>var</a:t>
            </a:r>
            <a:r>
              <a:rPr lang="en-US" sz="2000" i="1" dirty="0"/>
              <a:t> </a:t>
            </a:r>
            <a:r>
              <a:rPr lang="en-US" sz="2000" i="1" dirty="0" err="1"/>
              <a:t>xAxis</a:t>
            </a:r>
            <a:r>
              <a:rPr lang="en-US" sz="2000" i="1" dirty="0"/>
              <a:t> = d3.svg.axis</a:t>
            </a:r>
            <a:r>
              <a:rPr lang="en-US" sz="2000" i="1" dirty="0" smtClean="0"/>
              <a:t>();</a:t>
            </a:r>
          </a:p>
          <a:p>
            <a:pPr lvl="1">
              <a:lnSpc>
                <a:spcPct val="150000"/>
              </a:lnSpc>
            </a:pPr>
            <a:endParaRPr lang="en-US" sz="2000" i="1" dirty="0"/>
          </a:p>
          <a:p>
            <a:pPr>
              <a:lnSpc>
                <a:spcPct val="150000"/>
              </a:lnSpc>
            </a:pPr>
            <a:r>
              <a:rPr lang="en-US" sz="2000" i="1" dirty="0"/>
              <a:t>Step2: Tell what scale to operate</a:t>
            </a:r>
          </a:p>
          <a:p>
            <a:pPr lvl="1">
              <a:lnSpc>
                <a:spcPct val="150000"/>
              </a:lnSpc>
            </a:pPr>
            <a:r>
              <a:rPr lang="en-US" sz="2000" i="1" dirty="0" err="1"/>
              <a:t>xAxis.scale</a:t>
            </a:r>
            <a:r>
              <a:rPr lang="en-US" sz="2000" i="1" dirty="0"/>
              <a:t>(</a:t>
            </a:r>
            <a:r>
              <a:rPr lang="en-US" sz="2000" i="1" dirty="0" err="1"/>
              <a:t>xScale</a:t>
            </a:r>
            <a:r>
              <a:rPr lang="en-US" sz="2000" i="1" dirty="0" smtClean="0"/>
              <a:t>);</a:t>
            </a:r>
          </a:p>
          <a:p>
            <a:pPr lvl="1">
              <a:lnSpc>
                <a:spcPct val="150000"/>
              </a:lnSpc>
            </a:pPr>
            <a:endParaRPr lang="en-US" sz="2000" i="1" dirty="0"/>
          </a:p>
          <a:p>
            <a:pPr>
              <a:lnSpc>
                <a:spcPct val="150000"/>
              </a:lnSpc>
            </a:pPr>
            <a:r>
              <a:rPr lang="en-US" sz="2000" i="1" dirty="0"/>
              <a:t>Step3: Specify where the labels should appear relative to the axis itself</a:t>
            </a:r>
          </a:p>
          <a:p>
            <a:pPr lvl="1">
              <a:lnSpc>
                <a:spcPct val="150000"/>
              </a:lnSpc>
            </a:pPr>
            <a:r>
              <a:rPr lang="en-US" sz="2000" i="1" dirty="0" err="1"/>
              <a:t>xAxis.orient</a:t>
            </a:r>
            <a:r>
              <a:rPr lang="en-US" sz="2000" i="1" dirty="0"/>
              <a:t>("bottom</a:t>
            </a:r>
            <a:r>
              <a:rPr lang="en-US" sz="2000" i="1" dirty="0" smtClean="0"/>
              <a:t>");</a:t>
            </a:r>
          </a:p>
          <a:p>
            <a:pPr lvl="1">
              <a:lnSpc>
                <a:spcPct val="150000"/>
              </a:lnSpc>
            </a:pPr>
            <a:endParaRPr lang="en-US" sz="2000" i="1" dirty="0"/>
          </a:p>
          <a:p>
            <a:pPr>
              <a:lnSpc>
                <a:spcPct val="150000"/>
              </a:lnSpc>
            </a:pPr>
            <a:r>
              <a:rPr lang="en-US" sz="2000" i="1" dirty="0"/>
              <a:t>Step4: Grouping all axes elements (lines, labels, ticks) and call axes object</a:t>
            </a:r>
          </a:p>
          <a:p>
            <a:pPr lvl="1">
              <a:lnSpc>
                <a:spcPct val="150000"/>
              </a:lnSpc>
            </a:pPr>
            <a:r>
              <a:rPr lang="en-US" sz="2000" i="1" dirty="0" err="1"/>
              <a:t>svg.append</a:t>
            </a:r>
            <a:r>
              <a:rPr lang="en-US" sz="2000" i="1" dirty="0"/>
              <a:t>("g")</a:t>
            </a:r>
          </a:p>
          <a:p>
            <a:pPr lvl="1">
              <a:lnSpc>
                <a:spcPct val="150000"/>
              </a:lnSpc>
            </a:pPr>
            <a:r>
              <a:rPr lang="en-US" sz="2000" i="1" dirty="0"/>
              <a:t>.call(</a:t>
            </a:r>
            <a:r>
              <a:rPr lang="en-US" sz="2000" i="1" dirty="0" err="1"/>
              <a:t>xAxis</a:t>
            </a:r>
            <a:r>
              <a:rPr lang="en-US" sz="2000" i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247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D3 – Data Driven Documents</a:t>
            </a:r>
          </a:p>
          <a:p>
            <a:r>
              <a:rPr lang="en-US" dirty="0" smtClean="0"/>
              <a:t>Drives(</a:t>
            </a:r>
            <a:r>
              <a:rPr lang="en-US" dirty="0"/>
              <a:t>c</a:t>
            </a:r>
            <a:r>
              <a:rPr lang="en-US" dirty="0" smtClean="0"/>
              <a:t>onnects) Data (users) into web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14"/>
            <a:ext cx="8229600" cy="944562"/>
          </a:xfrm>
        </p:spPr>
        <p:txBody>
          <a:bodyPr/>
          <a:lstStyle/>
          <a:p>
            <a:r>
              <a:rPr lang="en-US" dirty="0" smtClean="0"/>
              <a:t>What it does?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Facilitates generation and manipulation of web documents with Data</a:t>
            </a:r>
          </a:p>
          <a:p>
            <a:pPr lvl="1"/>
            <a:r>
              <a:rPr lang="en-US" dirty="0" smtClean="0"/>
              <a:t>Loads data into browser’s memory</a:t>
            </a:r>
          </a:p>
          <a:p>
            <a:pPr lvl="1"/>
            <a:r>
              <a:rPr lang="en-US" dirty="0" smtClean="0"/>
              <a:t>Binds data to elements within documents</a:t>
            </a:r>
          </a:p>
          <a:p>
            <a:pPr lvl="1"/>
            <a:r>
              <a:rPr lang="en-US" dirty="0" smtClean="0"/>
              <a:t>Creates new elements as needed</a:t>
            </a:r>
          </a:p>
          <a:p>
            <a:pPr lvl="1"/>
            <a:r>
              <a:rPr lang="en-US" dirty="0" smtClean="0"/>
              <a:t>Transforms elements and set its visual properties</a:t>
            </a:r>
          </a:p>
          <a:p>
            <a:pPr lvl="1"/>
            <a:r>
              <a:rPr lang="en-US" dirty="0" smtClean="0"/>
              <a:t>Transitioning elements between states in response to 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doesn’t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Intended for explanatory data, not for exploratory data visualization</a:t>
            </a:r>
          </a:p>
          <a:p>
            <a:r>
              <a:rPr lang="en-US" dirty="0" smtClean="0"/>
              <a:t>Not supported in older browsers</a:t>
            </a:r>
          </a:p>
          <a:p>
            <a:r>
              <a:rPr lang="en-US" dirty="0" smtClean="0"/>
              <a:t>Doesn’t hide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 script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SVG stands for Scalable Vector </a:t>
            </a:r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define vector-based graphics for the </a:t>
            </a:r>
            <a:r>
              <a:rPr lang="en-US" dirty="0" smtClean="0"/>
              <a:t>Web</a:t>
            </a:r>
          </a:p>
          <a:p>
            <a:pPr lvl="1"/>
            <a:r>
              <a:rPr lang="en-US" dirty="0"/>
              <a:t>The HTML &lt;</a:t>
            </a:r>
            <a:r>
              <a:rPr lang="en-US" dirty="0" err="1"/>
              <a:t>svg</a:t>
            </a:r>
            <a:r>
              <a:rPr lang="en-US" dirty="0"/>
              <a:t>&gt; element is a container for SVG </a:t>
            </a:r>
            <a:r>
              <a:rPr lang="en-US" dirty="0" smtClean="0"/>
              <a:t>graphics</a:t>
            </a:r>
          </a:p>
          <a:p>
            <a:pPr lvl="1"/>
            <a:r>
              <a:rPr lang="en-US" dirty="0"/>
              <a:t>SVG defines the graphics in XML </a:t>
            </a:r>
            <a:r>
              <a:rPr lang="en-US" dirty="0" smtClean="0"/>
              <a:t>format</a:t>
            </a:r>
          </a:p>
          <a:p>
            <a:pPr lvl="1"/>
            <a:r>
              <a:rPr lang="en-US" dirty="0"/>
              <a:t>SVG graphics do NOT lose any quality if they are zoomed or </a:t>
            </a:r>
            <a:r>
              <a:rPr lang="en-US" dirty="0" smtClean="0"/>
              <a:t>resized</a:t>
            </a:r>
          </a:p>
          <a:p>
            <a:pPr lvl="1"/>
            <a:r>
              <a:rPr lang="en-US" dirty="0"/>
              <a:t>Every element and every attribute in SVG files can be animated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876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&lt;body&gt;</a:t>
            </a:r>
          </a:p>
          <a:p>
            <a:r>
              <a:rPr lang="en-US" dirty="0" smtClean="0"/>
              <a:t>	&lt;p&gt; Example to draw a circle using </a:t>
            </a:r>
            <a:r>
              <a:rPr lang="en-US" dirty="0" err="1" smtClean="0"/>
              <a:t>svg</a:t>
            </a:r>
            <a:r>
              <a:rPr lang="en-US" dirty="0" smtClean="0"/>
              <a:t> element &lt;/p&gt;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svg</a:t>
            </a:r>
            <a:r>
              <a:rPr lang="en-US" dirty="0" smtClean="0"/>
              <a:t> width="100" height="100"&gt;</a:t>
            </a:r>
          </a:p>
          <a:p>
            <a:r>
              <a:rPr lang="en-US" dirty="0" smtClean="0"/>
              <a:t>		  &lt;circle cx="50" cy="50" r="40" fill="yellow" stroke="green" stroke-				width="4"  /&gt;</a:t>
            </a:r>
          </a:p>
          <a:p>
            <a:r>
              <a:rPr lang="en-US" dirty="0" smtClean="0"/>
              <a:t>	 &lt;/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7434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&lt;p&gt; Example to draw a circle using </a:t>
            </a:r>
            <a:r>
              <a:rPr lang="en-US" dirty="0" err="1" smtClean="0"/>
              <a:t>svg</a:t>
            </a:r>
            <a:r>
              <a:rPr lang="en-US" dirty="0" smtClean="0"/>
              <a:t> element &lt;/p&gt;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svg</a:t>
            </a:r>
            <a:r>
              <a:rPr lang="en-US" dirty="0" smtClean="0"/>
              <a:t> width="100" height="100"&gt;</a:t>
            </a:r>
          </a:p>
          <a:p>
            <a:r>
              <a:rPr lang="en-US" dirty="0" smtClean="0"/>
              <a:t>	     &lt;circle cx="50" cy="50" r="40" fill="yellow" stroke="green" stroke-		width="4"  /&gt;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&lt;p&gt; Example to draw a Rectangle using </a:t>
            </a:r>
            <a:r>
              <a:rPr lang="en-US" dirty="0" err="1" smtClean="0"/>
              <a:t>svg</a:t>
            </a:r>
            <a:r>
              <a:rPr lang="en-US" dirty="0" smtClean="0"/>
              <a:t> element &lt;/p&gt;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svg</a:t>
            </a:r>
            <a:r>
              <a:rPr lang="en-US" dirty="0" smtClean="0"/>
              <a:t> width="400" height="100"&gt;</a:t>
            </a:r>
          </a:p>
          <a:p>
            <a:r>
              <a:rPr lang="en-US" dirty="0" smtClean="0"/>
              <a:t>	    &lt;</a:t>
            </a:r>
            <a:r>
              <a:rPr lang="en-US" dirty="0" err="1" smtClean="0"/>
              <a:t>rect</a:t>
            </a:r>
            <a:r>
              <a:rPr lang="en-US" dirty="0" smtClean="0"/>
              <a:t> width="400" height="100" style="</a:t>
            </a:r>
            <a:r>
              <a:rPr lang="en-US" dirty="0" err="1" smtClean="0"/>
              <a:t>fill:rgb</a:t>
            </a:r>
            <a:r>
              <a:rPr lang="en-US" dirty="0" smtClean="0"/>
              <a:t>(0,0,255);stroke-width:10 			;</a:t>
            </a:r>
            <a:r>
              <a:rPr lang="en-US" dirty="0" err="1" smtClean="0"/>
              <a:t>stroke:rgb</a:t>
            </a:r>
            <a:r>
              <a:rPr lang="en-US" dirty="0" smtClean="0"/>
              <a:t>(255,0,0)" /&gt;</a:t>
            </a:r>
          </a:p>
          <a:p>
            <a:r>
              <a:rPr lang="en-US" dirty="0" smtClean="0"/>
              <a:t>	   &lt;/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17560</TotalTime>
  <Words>920</Words>
  <Application>Microsoft Office PowerPoint</Application>
  <PresentationFormat>On-screen Show (4:3)</PresentationFormat>
  <Paragraphs>186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Interactive Data Visualization  for the Web</vt:lpstr>
      <vt:lpstr>Introduction</vt:lpstr>
      <vt:lpstr>D3</vt:lpstr>
      <vt:lpstr>What it does?</vt:lpstr>
      <vt:lpstr>What it doesn’t do?</vt:lpstr>
      <vt:lpstr>Technology Fundamentals</vt:lpstr>
      <vt:lpstr>SVG</vt:lpstr>
      <vt:lpstr>PowerPoint Presentation</vt:lpstr>
      <vt:lpstr>PowerPoint Presentation</vt:lpstr>
      <vt:lpstr>Setup</vt:lpstr>
      <vt:lpstr>setup</vt:lpstr>
      <vt:lpstr>First program</vt:lpstr>
      <vt:lpstr>Chaining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Scatter Plot</vt:lpstr>
      <vt:lpstr>PowerPoint Presentation</vt:lpstr>
      <vt:lpstr>PowerPoint Presentation</vt:lpstr>
      <vt:lpstr>Scales</vt:lpstr>
      <vt:lpstr>Domains and Ranges</vt:lpstr>
      <vt:lpstr>PowerPoint Presentation</vt:lpstr>
      <vt:lpstr>Creating a Scale</vt:lpstr>
      <vt:lpstr>Axes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Visualization  for the Web</dc:title>
  <dc:creator>faculty</dc:creator>
  <cp:lastModifiedBy>faculty</cp:lastModifiedBy>
  <cp:revision>26</cp:revision>
  <dcterms:created xsi:type="dcterms:W3CDTF">2017-10-04T02:44:09Z</dcterms:created>
  <dcterms:modified xsi:type="dcterms:W3CDTF">2018-10-29T04:04:31Z</dcterms:modified>
</cp:coreProperties>
</file>