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Pacifico"/>
      <p:regular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B8C62C-BFAD-4374-8AB8-9152D635AB4C}">
  <a:tblStyle styleId="{38B8C62C-BFAD-4374-8AB8-9152D635A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Sans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bf96a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bf96a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ab4845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ab4845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ab4845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ab4845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ab4845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ab4845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ab4845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ab4845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f96a8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f96a8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bf96a5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bf96a5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bf96a5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bf96a5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bf96a5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bf96a5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bf96a8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bf96a8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bf96a52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bf96a52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bf96a5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bf96a5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bf96a8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bf96a8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ab4845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ab4845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-125" y="2571750"/>
            <a:ext cx="9144000" cy="257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0" y="1"/>
            <a:ext cx="8520600" cy="12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</a:rPr>
              <a:t>Predicting Sepsis Using Correlation</a:t>
            </a:r>
            <a:endParaRPr sz="28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1155CC"/>
                </a:solidFill>
              </a:rPr>
              <a:t>Based Clustering of Patient Features</a:t>
            </a:r>
            <a:endParaRPr sz="2800">
              <a:solidFill>
                <a:srgbClr val="3C78D8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2483500" y="1606875"/>
            <a:ext cx="852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                 Mini project 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5069375" y="3290850"/>
            <a:ext cx="3891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="1" sz="1800" u="sng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Ajith K J</a:t>
            </a:r>
            <a:endParaRPr b="1" sz="16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Pinaka Pani</a:t>
            </a:r>
            <a:endParaRPr b="1" sz="16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 rot="5400000">
            <a:off x="7986875" y="3430050"/>
            <a:ext cx="165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925" y="69500"/>
            <a:ext cx="2391924" cy="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38300" y="2718975"/>
            <a:ext cx="51963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Machine Learning model will result in a simple clinical scale that can be used to predict Sepsis labels (1/0), 6 hours prior to actual Sepsis onset for each new patient per timestamp.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238300" y="4150550"/>
            <a:ext cx="3634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 the </a:t>
            </a:r>
            <a:r>
              <a:rPr b="1" lang="en" sz="18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Guidance:</a:t>
            </a:r>
            <a:endParaRPr b="1" sz="18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Prof. Sudarsan N S Acharya</a:t>
            </a:r>
            <a:endParaRPr b="1"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236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Hierarchical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Clustering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131400" y="5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Agglomerative Hierarchical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'ward' as the method since it minimizes then variants of distances between the clusters.</a:t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75" y="2119400"/>
            <a:ext cx="3498100" cy="2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88" y="247650"/>
            <a:ext cx="52101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Principal Component Analysis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is to reduce the dimensionality of a data set consisting of many variables correlated with each other, either heavily or lightly, while retaining the variation present in the dataset, up to the maximum extent.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applied PCA for each Cluster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K-Fold Cross Validation 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K-Fold CV is where a given data set is split into a K number of sections/folds where each fold is used as a testing set at some point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2143225"/>
            <a:ext cx="8623525" cy="27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Result.</a:t>
            </a:r>
            <a:endParaRPr/>
          </a:p>
        </p:txBody>
      </p:sp>
      <p:graphicFrame>
        <p:nvGraphicFramePr>
          <p:cNvPr id="200" name="Google Shape;200;p38"/>
          <p:cNvGraphicFramePr/>
          <p:nvPr/>
        </p:nvGraphicFramePr>
        <p:xfrm>
          <a:off x="610825" y="161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{38B8C62C-BFAD-4374-8AB8-9152D635AB4C}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Train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5.756%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58.631%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78.650%</a:t>
                      </a:r>
                      <a:endParaRPr sz="1800">
                        <a:solidFill>
                          <a:schemeClr val="l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5.588%</a:t>
                      </a:r>
                      <a:endParaRPr sz="1800">
                        <a:solidFill>
                          <a:schemeClr val="l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56.720%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78.647%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Pacifico"/>
                <a:ea typeface="Pacifico"/>
                <a:cs typeface="Pacifico"/>
                <a:sym typeface="Pacifico"/>
              </a:rPr>
              <a:t>Thank You.</a:t>
            </a:r>
            <a:endParaRPr>
              <a:solidFill>
                <a:srgbClr val="4A86E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975" y="583001"/>
            <a:ext cx="5467525" cy="41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/>
        </p:nvSpPr>
        <p:spPr>
          <a:xfrm>
            <a:off x="307675" y="2171175"/>
            <a:ext cx="31503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Sepsis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is a life-threatening condition that occurs when the body's response to infection causes tissue damage, organ failure, or death.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136450" y="1361800"/>
            <a:ext cx="2896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Sepsis?</a:t>
            </a:r>
            <a:endParaRPr b="1" sz="30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623400" y="425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</a:t>
            </a:r>
            <a:r>
              <a:rPr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Sets</a:t>
            </a:r>
            <a:endParaRPr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We are using 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physiological data which is hosted on PhysioNet Computing in Cardiology Challenge 2019.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Retrieving the dataset which is having pipe seperated features for respective timestamp.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5" y="1424150"/>
            <a:ext cx="7548001" cy="14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25" y="3001325"/>
            <a:ext cx="3975450" cy="1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746625" y="179750"/>
            <a:ext cx="7729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Example of one patient</a:t>
            </a:r>
            <a:endParaRPr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Analysis each features of sepsis and non-sepsis patient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00" y="16539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900" y="17393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retain features which are needed for finding </a:t>
            </a:r>
            <a:r>
              <a:rPr lang="en"/>
              <a:t>correlation</a:t>
            </a:r>
            <a:r>
              <a:rPr lang="en"/>
              <a:t> matrix.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the retained features into Continuous, Binary and Ordinal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Retaining the features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Pearson’s Rho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-13045"/>
          <a:stretch/>
        </p:blipFill>
        <p:spPr>
          <a:xfrm>
            <a:off x="913725" y="1945425"/>
            <a:ext cx="6718550" cy="2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913725" y="1119800"/>
            <a:ext cx="76323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Pearson’s Rho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 to find the correlation for Continuous vs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Correlation Ratio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ratio method to find the correlation for Continuous vs </a:t>
            </a:r>
            <a:r>
              <a:rPr lang="en"/>
              <a:t>binary </a:t>
            </a:r>
            <a:r>
              <a:rPr lang="en"/>
              <a:t>and Continuous vs ordinal features.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0" y="2300950"/>
            <a:ext cx="6355525" cy="188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075" y="2571750"/>
            <a:ext cx="604100" cy="1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/>
          <p:nvPr/>
        </p:nvSpPr>
        <p:spPr>
          <a:xfrm>
            <a:off x="1167250" y="3890975"/>
            <a:ext cx="142500" cy="3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Cramer’s V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Cramer’s V </a:t>
            </a:r>
            <a:r>
              <a:rPr lang="en"/>
              <a:t>method to find the correlation for ordinal vs ordinal , ordinal vs binary and binary vs binary .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600" y="2571754"/>
            <a:ext cx="5274875" cy="13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550" y="2159000"/>
            <a:ext cx="4421700" cy="19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650" y="2571750"/>
            <a:ext cx="1122575" cy="1193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33"/>
          <p:cNvGraphicFramePr/>
          <p:nvPr/>
        </p:nvGraphicFramePr>
        <p:xfrm>
          <a:off x="952500" y="206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{38B8C62C-BFAD-4374-8AB8-9152D635AB4C}</a:tableStyleId>
              </a:tblPr>
              <a:tblGrid>
                <a:gridCol w="1344100"/>
                <a:gridCol w="5894900"/>
              </a:tblGrid>
              <a:tr h="4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24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