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4" r:id="rId3"/>
    <p:sldId id="258" r:id="rId4"/>
    <p:sldId id="265" r:id="rId5"/>
    <p:sldId id="266" r:id="rId6"/>
    <p:sldId id="267" r:id="rId7"/>
    <p:sldId id="269" r:id="rId8"/>
    <p:sldId id="270" r:id="rId9"/>
    <p:sldId id="271" r:id="rId10"/>
    <p:sldId id="268" r:id="rId11"/>
    <p:sldId id="261" r:id="rId12"/>
    <p:sldId id="262" r:id="rId13"/>
  </p:sldIdLst>
  <p:sldSz cx="9144000" cy="5143500" type="screen16x9"/>
  <p:notesSz cx="9144000" cy="5143500"/>
  <p:embeddedFontLst>
    <p:embeddedFont>
      <p:font typeface="Calibri" pitchFamily="34" charset="0"/>
      <p:regular r:id="rId14"/>
      <p:bold r:id="rId15"/>
      <p:italic r:id="rId16"/>
      <p:boldItalic r:id="rId17"/>
    </p:embeddedFont>
    <p:embeddedFont>
      <p:font typeface="CHCNIJ+PublicSans-Bold"/>
      <p:regular r:id="rId18"/>
    </p:embeddedFont>
    <p:embeddedFont>
      <p:font typeface="Public Sans" charset="0"/>
      <p:regular r:id="rId19"/>
      <p:bold r:id="rId20"/>
      <p:italic r:id="rId21"/>
      <p:boldItalic r:id="rId22"/>
    </p:embeddedFont>
    <p:embeddedFont>
      <p:font typeface="CSBFGQ+EBGaramond-Bold"/>
      <p:regular r:id="rId23"/>
    </p:embeddedFont>
    <p:embeddedFont>
      <p:font typeface="SJNKRS+ArialMT"/>
      <p:regular r:id="rId24"/>
    </p:embeddedFont>
    <p:embeddedFont>
      <p:font typeface="IDNLAK+EBGaramond-Medium"/>
      <p:regular r:id="rId25"/>
    </p:embeddedFont>
    <p:embeddedFont>
      <p:font typeface="LNEEUU+EBGaramond-Regular"/>
      <p:regular r:id="rId26"/>
    </p:embeddedFont>
    <p:embeddedFont>
      <p:font typeface="SLFRMA+PublicSans-BoldItalic"/>
      <p:regular r:id="rId27"/>
    </p:embeddedFont>
    <p:embeddedFont>
      <p:font typeface="EB Garamond SemiBold"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11/4/2023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11/4/2023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HCNIJ+PublicSans-Bold"/>
                <a:cs typeface="CHCNIJ+PublicSans-Bold"/>
              </a:rPr>
              <a:t>“Your Project Name”</a:t>
            </a: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3929058" y="1643056"/>
            <a:ext cx="3071834" cy="1292662"/>
          </a:xfrm>
          <a:prstGeom prst="rect">
            <a:avLst/>
          </a:prstGeom>
        </p:spPr>
        <p:txBody>
          <a:bodyPr vert="horz" wrap="square" lIns="0" tIns="0" rIns="0" bIns="0" rtlCol="0">
            <a:spAutoFit/>
          </a:bodyPr>
          <a:lstStyle/>
          <a:p>
            <a:pPr lvl="0">
              <a:lnSpc>
                <a:spcPct val="150000"/>
              </a:lnSpc>
            </a:pPr>
            <a:r>
              <a:rPr lang="en-US" sz="1400" dirty="0" smtClean="0">
                <a:solidFill>
                  <a:srgbClr val="BD8738"/>
                </a:solidFill>
                <a:latin typeface="EB Garamond SemiBold"/>
                <a:ea typeface="EB Garamond SemiBold"/>
                <a:cs typeface="EB Garamond SemiBold"/>
                <a:sym typeface="EB Garamond SemiBold"/>
              </a:rPr>
              <a:t>https://github.com/Ajaykumar6128</a:t>
            </a:r>
          </a:p>
          <a:p>
            <a:pPr lvl="0">
              <a:lnSpc>
                <a:spcPct val="150000"/>
              </a:lnSpc>
            </a:pPr>
            <a:r>
              <a:rPr lang="en-US" sz="1400" dirty="0" smtClean="0">
                <a:solidFill>
                  <a:srgbClr val="BD8738"/>
                </a:solidFill>
                <a:latin typeface="EB Garamond SemiBold"/>
                <a:ea typeface="EB Garamond SemiBold"/>
                <a:cs typeface="EB Garamond SemiBold"/>
                <a:sym typeface="EB Garamond SemiBold"/>
              </a:rPr>
              <a:t>https://github.com/Ajith498</a:t>
            </a:r>
          </a:p>
          <a:p>
            <a:pPr lvl="0">
              <a:lnSpc>
                <a:spcPct val="150000"/>
              </a:lnSpc>
            </a:pPr>
            <a:r>
              <a:rPr lang="en-US" sz="1400" dirty="0" smtClean="0">
                <a:solidFill>
                  <a:srgbClr val="BD8738"/>
                </a:solidFill>
                <a:latin typeface="EB Garamond SemiBold"/>
                <a:ea typeface="EB Garamond SemiBold"/>
                <a:cs typeface="EB Garamond SemiBold"/>
                <a:sym typeface="EB Garamond SemiBold"/>
              </a:rPr>
              <a:t>https://github.com/ajithkumar175</a:t>
            </a:r>
          </a:p>
          <a:p>
            <a:pPr lvl="0">
              <a:lnSpc>
                <a:spcPct val="150000"/>
              </a:lnSpc>
            </a:pPr>
            <a:r>
              <a:rPr lang="en-US" sz="1400" dirty="0" smtClean="0">
                <a:solidFill>
                  <a:srgbClr val="BD8738"/>
                </a:solidFill>
                <a:latin typeface="EB Garamond SemiBold"/>
                <a:ea typeface="EB Garamond SemiBold"/>
                <a:cs typeface="EB Garamond SemiBold"/>
                <a:sym typeface="EB Garamond SemiBold"/>
              </a:rPr>
              <a:t>https://github.com/GnanaVigneshcse</a:t>
            </a:r>
            <a:endParaRPr lang="en-US" sz="1400" b="0" i="0" dirty="0">
              <a:solidFill>
                <a:srgbClr val="BD8738"/>
              </a:solidFill>
              <a:latin typeface="EB Garamond SemiBold"/>
              <a:ea typeface="EB Garamond SemiBold"/>
              <a:cs typeface="EB Garamond SemiBold"/>
              <a:sym typeface="EB Garamo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2924"/>
            <a:ext cx="3421450" cy="344091"/>
          </a:xfrm>
        </p:spPr>
        <p:txBody>
          <a:bodyPr>
            <a:normAutofit fontScale="90000"/>
          </a:bodyPr>
          <a:lstStyle/>
          <a:p>
            <a:r>
              <a:rPr lang="en-US" dirty="0" smtClean="0"/>
              <a:t>Job Search Website</a:t>
            </a:r>
            <a:endParaRPr lang="en-US" dirty="0"/>
          </a:p>
        </p:txBody>
      </p:sp>
      <p:sp>
        <p:nvSpPr>
          <p:cNvPr id="3" name="Text Placeholder 2"/>
          <p:cNvSpPr>
            <a:spLocks noGrp="1"/>
          </p:cNvSpPr>
          <p:nvPr>
            <p:ph type="body" idx="1"/>
          </p:nvPr>
        </p:nvSpPr>
        <p:spPr/>
        <p:txBody>
          <a:bodyPr/>
          <a:lstStyle/>
          <a:p>
            <a:pPr>
              <a:buNone/>
            </a:pPr>
            <a:endParaRPr lang="en-US" dirty="0" smtClean="0"/>
          </a:p>
          <a:p>
            <a:pPr>
              <a:buNone/>
            </a:pPr>
            <a:endParaRPr lang="en-US" dirty="0"/>
          </a:p>
        </p:txBody>
      </p:sp>
      <p:graphicFrame>
        <p:nvGraphicFramePr>
          <p:cNvPr id="5" name="Table 4"/>
          <p:cNvGraphicFramePr>
            <a:graphicFrameLocks noGrp="1"/>
          </p:cNvGraphicFramePr>
          <p:nvPr/>
        </p:nvGraphicFramePr>
        <p:xfrm>
          <a:off x="0" y="1500181"/>
          <a:ext cx="4714875" cy="3143271"/>
        </p:xfrm>
        <a:graphic>
          <a:graphicData uri="http://schemas.openxmlformats.org/drawingml/2006/table">
            <a:tbl>
              <a:tblPr firstRow="1" bandRow="1"/>
              <a:tblGrid>
                <a:gridCol w="1885932"/>
                <a:gridCol w="1523276"/>
                <a:gridCol w="1305667"/>
              </a:tblGrid>
              <a:tr h="550559">
                <a:tc>
                  <a:txBody>
                    <a:bodyPr/>
                    <a:lstStyle/>
                    <a:p>
                      <a:r>
                        <a:rPr lang="en-US" dirty="0" smtClean="0">
                          <a:solidFill>
                            <a:schemeClr val="accent6">
                              <a:lumMod val="75000"/>
                            </a:schemeClr>
                          </a:solidFill>
                        </a:rPr>
                        <a:t>LMS</a:t>
                      </a:r>
                      <a:r>
                        <a:rPr lang="en-US" baseline="0" dirty="0" smtClean="0">
                          <a:solidFill>
                            <a:schemeClr val="accent6">
                              <a:lumMod val="75000"/>
                            </a:schemeClr>
                          </a:solidFill>
                        </a:rPr>
                        <a:t> username</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Name</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Batch</a:t>
                      </a:r>
                      <a:endParaRPr lang="en-US" dirty="0">
                        <a:solidFill>
                          <a:schemeClr val="accent6">
                            <a:lumMod val="75000"/>
                          </a:schemeClr>
                        </a:solidFill>
                      </a:endParaRPr>
                    </a:p>
                  </a:txBody>
                  <a:tcPr/>
                </a:tc>
              </a:tr>
              <a:tr h="600335">
                <a:tc>
                  <a:txBody>
                    <a:bodyPr/>
                    <a:lstStyle/>
                    <a:p>
                      <a:r>
                        <a:rPr lang="en-US" dirty="0" smtClean="0">
                          <a:solidFill>
                            <a:srgbClr val="92D050"/>
                          </a:solidFill>
                        </a:rPr>
                        <a:t>Au612820104001</a:t>
                      </a:r>
                      <a:endParaRPr lang="en-US" dirty="0">
                        <a:solidFill>
                          <a:srgbClr val="92D050"/>
                        </a:solidFill>
                      </a:endParaRPr>
                    </a:p>
                  </a:txBody>
                  <a:tcPr/>
                </a:tc>
                <a:tc>
                  <a:txBody>
                    <a:bodyPr/>
                    <a:lstStyle/>
                    <a:p>
                      <a:r>
                        <a:rPr lang="en-US" dirty="0" err="1" smtClean="0">
                          <a:solidFill>
                            <a:srgbClr val="92D050"/>
                          </a:solidFill>
                        </a:rPr>
                        <a:t>Ajaykumar</a:t>
                      </a:r>
                      <a:r>
                        <a:rPr lang="en-US" baseline="0" dirty="0" smtClean="0">
                          <a:solidFill>
                            <a:srgbClr val="92D050"/>
                          </a:solidFill>
                        </a:rPr>
                        <a:t> P</a:t>
                      </a:r>
                      <a:endParaRPr lang="en-US" dirty="0">
                        <a:solidFill>
                          <a:srgbClr val="92D050"/>
                        </a:solidFill>
                      </a:endParaRPr>
                    </a:p>
                  </a:txBody>
                  <a:tcPr/>
                </a:tc>
                <a:tc>
                  <a:txBody>
                    <a:bodyPr/>
                    <a:lstStyle/>
                    <a:p>
                      <a:r>
                        <a:rPr lang="en-US" dirty="0" smtClean="0">
                          <a:solidFill>
                            <a:srgbClr val="92D050"/>
                          </a:solidFill>
                        </a:rPr>
                        <a:t>CB2_3</a:t>
                      </a:r>
                      <a:endParaRPr lang="en-US" dirty="0">
                        <a:solidFill>
                          <a:srgbClr val="92D050"/>
                        </a:solidFill>
                      </a:endParaRPr>
                    </a:p>
                  </a:txBody>
                  <a:tcPr/>
                </a:tc>
              </a:tr>
              <a:tr h="60033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92D050"/>
                          </a:solidFill>
                        </a:rPr>
                        <a:t>Au612820104002</a:t>
                      </a:r>
                    </a:p>
                  </a:txBody>
                  <a:tcPr/>
                </a:tc>
                <a:tc>
                  <a:txBody>
                    <a:bodyPr/>
                    <a:lstStyle/>
                    <a:p>
                      <a:r>
                        <a:rPr lang="en-US" dirty="0" err="1" smtClean="0">
                          <a:solidFill>
                            <a:srgbClr val="92D050"/>
                          </a:solidFill>
                        </a:rPr>
                        <a:t>Ajith</a:t>
                      </a:r>
                      <a:r>
                        <a:rPr lang="en-US" baseline="0" dirty="0" smtClean="0">
                          <a:solidFill>
                            <a:srgbClr val="92D050"/>
                          </a:solidFill>
                        </a:rPr>
                        <a:t> s</a:t>
                      </a:r>
                      <a:endParaRPr lang="en-US" dirty="0">
                        <a:solidFill>
                          <a:srgbClr val="92D050"/>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92D050"/>
                          </a:solidFill>
                        </a:rPr>
                        <a:t>CB2_3</a:t>
                      </a:r>
                    </a:p>
                  </a:txBody>
                  <a:tcPr/>
                </a:tc>
              </a:tr>
              <a:tr h="69602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92D050"/>
                          </a:solidFill>
                        </a:rPr>
                        <a:t>au612820104003</a:t>
                      </a:r>
                    </a:p>
                  </a:txBody>
                  <a:tcPr/>
                </a:tc>
                <a:tc>
                  <a:txBody>
                    <a:bodyPr/>
                    <a:lstStyle/>
                    <a:p>
                      <a:r>
                        <a:rPr lang="en-US" dirty="0" err="1" smtClean="0">
                          <a:solidFill>
                            <a:srgbClr val="92D050"/>
                          </a:solidFill>
                        </a:rPr>
                        <a:t>Ajith</a:t>
                      </a:r>
                      <a:r>
                        <a:rPr lang="en-US" baseline="0" dirty="0" smtClean="0">
                          <a:solidFill>
                            <a:srgbClr val="92D050"/>
                          </a:solidFill>
                        </a:rPr>
                        <a:t> </a:t>
                      </a:r>
                      <a:r>
                        <a:rPr lang="en-US" baseline="0" dirty="0" err="1" smtClean="0">
                          <a:solidFill>
                            <a:srgbClr val="92D050"/>
                          </a:solidFill>
                        </a:rPr>
                        <a:t>kumar</a:t>
                      </a:r>
                      <a:r>
                        <a:rPr lang="en-US" baseline="0" dirty="0" smtClean="0">
                          <a:solidFill>
                            <a:srgbClr val="92D050"/>
                          </a:solidFill>
                        </a:rPr>
                        <a:t> M</a:t>
                      </a:r>
                      <a:endParaRPr lang="en-US" dirty="0">
                        <a:solidFill>
                          <a:srgbClr val="92D050"/>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92D050"/>
                          </a:solidFill>
                        </a:rPr>
                        <a:t>CB2_3</a:t>
                      </a:r>
                    </a:p>
                  </a:txBody>
                  <a:tcPr/>
                </a:tc>
              </a:tr>
              <a:tr h="69602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92D050"/>
                          </a:solidFill>
                        </a:rPr>
                        <a:t>au612820104007</a:t>
                      </a:r>
                    </a:p>
                  </a:txBody>
                  <a:tcPr/>
                </a:tc>
                <a:tc>
                  <a:txBody>
                    <a:bodyPr/>
                    <a:lstStyle/>
                    <a:p>
                      <a:r>
                        <a:rPr lang="en-US" dirty="0" err="1" smtClean="0">
                          <a:solidFill>
                            <a:srgbClr val="92D050"/>
                          </a:solidFill>
                        </a:rPr>
                        <a:t>Gnana</a:t>
                      </a:r>
                      <a:r>
                        <a:rPr lang="en-US" baseline="0" dirty="0" smtClean="0">
                          <a:solidFill>
                            <a:srgbClr val="92D050"/>
                          </a:solidFill>
                        </a:rPr>
                        <a:t> </a:t>
                      </a:r>
                      <a:r>
                        <a:rPr lang="en-US" baseline="0" dirty="0" err="1" smtClean="0">
                          <a:solidFill>
                            <a:srgbClr val="92D050"/>
                          </a:solidFill>
                        </a:rPr>
                        <a:t>vignesh</a:t>
                      </a:r>
                      <a:r>
                        <a:rPr lang="en-US" baseline="0" dirty="0" smtClean="0">
                          <a:solidFill>
                            <a:srgbClr val="92D050"/>
                          </a:solidFill>
                        </a:rPr>
                        <a:t>  K</a:t>
                      </a:r>
                      <a:endParaRPr lang="en-US" dirty="0">
                        <a:solidFill>
                          <a:srgbClr val="92D050"/>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92D050"/>
                          </a:solidFill>
                        </a:rPr>
                        <a:t>CB2_3</a:t>
                      </a:r>
                    </a:p>
                  </a:txBody>
                  <a:tcPr/>
                </a:tc>
              </a:tr>
            </a:tbl>
          </a:graphicData>
        </a:graphic>
      </p:graphicFrame>
      <p:sp>
        <p:nvSpPr>
          <p:cNvPr id="6" name="TextBox 5"/>
          <p:cNvSpPr txBox="1"/>
          <p:nvPr/>
        </p:nvSpPr>
        <p:spPr>
          <a:xfrm>
            <a:off x="0" y="1071552"/>
            <a:ext cx="1752600" cy="369332"/>
          </a:xfrm>
          <a:prstGeom prst="rect">
            <a:avLst/>
          </a:prstGeom>
          <a:noFill/>
        </p:spPr>
        <p:txBody>
          <a:bodyPr wrap="square" rtlCol="0">
            <a:spAutoFit/>
          </a:bodyPr>
          <a:lstStyle/>
          <a:p>
            <a:r>
              <a:rPr lang="en-US" b="1" dirty="0" smtClean="0">
                <a:solidFill>
                  <a:schemeClr val="bg1"/>
                </a:solidFill>
                <a:latin typeface="Times New Roman" pitchFamily="18" charset="0"/>
                <a:cs typeface="Times New Roman" pitchFamily="18" charset="0"/>
              </a:rPr>
              <a:t>CB2_3</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1472" y="635171"/>
            <a:ext cx="2902571" cy="153888"/>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34"/>
            <a:ext cx="8715436" cy="4714908"/>
          </a:xfrm>
        </p:spPr>
        <p:txBody>
          <a:bodyPr/>
          <a:lstStyle/>
          <a:p>
            <a:pPr algn="l">
              <a:lnSpc>
                <a:spcPct val="200000"/>
              </a:lnSpc>
            </a:pPr>
            <a:r>
              <a:rPr lang="en-US" dirty="0" smtClean="0">
                <a:solidFill>
                  <a:schemeClr val="accent1">
                    <a:lumMod val="75000"/>
                  </a:schemeClr>
                </a:solidFill>
                <a:latin typeface="Times New Roman" pitchFamily="18" charset="0"/>
                <a:cs typeface="Times New Roman" pitchFamily="18" charset="0"/>
              </a:rPr>
              <a:t>Description</a:t>
            </a:r>
            <a:br>
              <a:rPr lang="en-US" dirty="0" smtClean="0">
                <a:solidFill>
                  <a:schemeClr val="accent1">
                    <a:lumMod val="75000"/>
                  </a:schemeClr>
                </a:solidFill>
                <a:latin typeface="Times New Roman" pitchFamily="18" charset="0"/>
                <a:cs typeface="Times New Roman" pitchFamily="18" charset="0"/>
              </a:rPr>
            </a:br>
            <a:r>
              <a:rPr lang="en-US" dirty="0" smtClean="0">
                <a:solidFill>
                  <a:schemeClr val="accent1">
                    <a:lumMod val="75000"/>
                  </a:schemeClr>
                </a:solidFill>
                <a:latin typeface="Times New Roman" pitchFamily="18" charset="0"/>
                <a:cs typeface="Times New Roman" pitchFamily="18" charset="0"/>
              </a:rPr>
              <a:t>	</a:t>
            </a:r>
            <a:r>
              <a:rPr lang="en-US" sz="1600" dirty="0" smtClean="0"/>
              <a:t>Retail </a:t>
            </a:r>
            <a:r>
              <a:rPr lang="en-US" sz="1600" b="1" dirty="0" smtClean="0"/>
              <a:t>food delivery</a:t>
            </a:r>
            <a:r>
              <a:rPr lang="en-US" sz="1600" dirty="0" smtClean="0"/>
              <a:t> is a courier service in which a restaurant, store, or independent food-delivery company delivers food to a customer. An order is typically made either through a restaurant or grocer's website or mobile app, or through a food ordering company. The delivered items can include entrees, sides, drinks, desserts, or grocery items and are typically delivered in boxes or bags. The delivery person will normally drive a car, but in bigger cities where homes and restaurants are closer together, they may use bikes or motorized scooters.</a:t>
            </a:r>
            <a:endParaRPr lang="en-US" sz="16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941190"/>
          </a:xfrm>
        </p:spPr>
        <p:txBody>
          <a:bodyPr/>
          <a:lstStyle/>
          <a:p>
            <a:pPr algn="l">
              <a:lnSpc>
                <a:spcPct val="200000"/>
              </a:lnSpc>
            </a:pPr>
            <a:r>
              <a:rPr lang="en-US" sz="1600" b="1" dirty="0" smtClean="0">
                <a:solidFill>
                  <a:schemeClr val="accent1">
                    <a:lumMod val="75000"/>
                  </a:schemeClr>
                </a:solidFill>
                <a:latin typeface="Times New Roman" pitchFamily="18" charset="0"/>
                <a:cs typeface="Times New Roman" pitchFamily="18" charset="0"/>
              </a:rPr>
              <a:t>User Interface(UI)</a:t>
            </a:r>
            <a:r>
              <a:rPr lang="en-US" sz="1600" dirty="0" smtClean="0"/>
              <a:t/>
            </a:r>
            <a:br>
              <a:rPr lang="en-US" sz="1600" dirty="0" smtClean="0"/>
            </a:br>
            <a:r>
              <a:rPr lang="en-US" sz="1600" dirty="0" smtClean="0"/>
              <a:t>	</a:t>
            </a:r>
            <a:r>
              <a:rPr lang="en-US" sz="1600" dirty="0" smtClean="0">
                <a:latin typeface="Times New Roman" pitchFamily="18" charset="0"/>
                <a:cs typeface="Times New Roman" pitchFamily="18" charset="0"/>
              </a:rPr>
              <a:t>Clean and intuitive design to enhance user </a:t>
            </a:r>
            <a:r>
              <a:rPr lang="en-US" sz="1600" dirty="0" err="1" smtClean="0">
                <a:latin typeface="Times New Roman" pitchFamily="18" charset="0"/>
                <a:cs typeface="Times New Roman" pitchFamily="18" charset="0"/>
              </a:rPr>
              <a:t>experience.A</a:t>
            </a:r>
            <a:r>
              <a:rPr lang="en-US" sz="1600" dirty="0" smtClean="0">
                <a:latin typeface="Times New Roman" pitchFamily="18" charset="0"/>
                <a:cs typeface="Times New Roman" pitchFamily="18" charset="0"/>
              </a:rPr>
              <a:t> responsive layout that adapts to different screen sizes and devices, ensuring accessibility on both desktop and mobile platforms. Consistent and appealing color schemes, typography, and imagery</a:t>
            </a:r>
            <a:br>
              <a:rPr lang="en-US" sz="1600" dirty="0" smtClean="0">
                <a:latin typeface="Times New Roman" pitchFamily="18" charset="0"/>
                <a:cs typeface="Times New Roman" pitchFamily="18" charset="0"/>
              </a:rPr>
            </a:br>
            <a:endParaRPr lang="en-US" sz="16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4062651"/>
          </a:xfrm>
        </p:spPr>
        <p:txBody>
          <a:bodyPr/>
          <a:lstStyle/>
          <a:p>
            <a:pPr>
              <a:lnSpc>
                <a:spcPct val="150000"/>
              </a:lnSpc>
            </a:pPr>
            <a:r>
              <a:rPr lang="en-US" sz="1600" b="1" dirty="0" smtClean="0">
                <a:solidFill>
                  <a:schemeClr val="tx2">
                    <a:lumMod val="60000"/>
                    <a:lumOff val="40000"/>
                  </a:schemeClr>
                </a:solidFill>
                <a:latin typeface="Times New Roman" pitchFamily="18" charset="0"/>
                <a:cs typeface="Times New Roman" pitchFamily="18" charset="0"/>
              </a:rPr>
              <a:t>Search and Navigation</a:t>
            </a:r>
            <a:r>
              <a:rPr lang="en-US" sz="1600" dirty="0" smtClean="0"/>
              <a:t/>
            </a:r>
            <a:br>
              <a:rPr lang="en-US" sz="1600" dirty="0" smtClean="0"/>
            </a:br>
            <a:r>
              <a:rPr lang="en-US" sz="1600" dirty="0" smtClean="0"/>
              <a:t>        Search bar for users to enter keywords, location, job category, and other </a:t>
            </a:r>
            <a:r>
              <a:rPr lang="en-US" sz="1600" dirty="0" err="1" smtClean="0"/>
              <a:t>filters.Filters</a:t>
            </a:r>
            <a:r>
              <a:rPr lang="en-US" sz="1600" dirty="0" smtClean="0"/>
              <a:t> and sorting options to refine search results, including job type (full-time, part-time, contract), location, salary range, and date </a:t>
            </a:r>
            <a:r>
              <a:rPr lang="en-US" sz="1600" dirty="0" err="1" smtClean="0"/>
              <a:t>posted.Easy</a:t>
            </a:r>
            <a:r>
              <a:rPr lang="en-US" sz="1600" dirty="0" smtClean="0"/>
              <a:t>-to-navigate menus, categories, and subcategories for job listings</a:t>
            </a:r>
            <a:r>
              <a:rPr lang="en-US" sz="1400" dirty="0" smtClean="0"/>
              <a:t>.</a:t>
            </a:r>
            <a:r>
              <a:rPr lang="en-US" sz="1600" dirty="0" smtClean="0"/>
              <a:t/>
            </a:r>
            <a:br>
              <a:rPr lang="en-US" sz="1600" dirty="0" smtClean="0"/>
            </a:br>
            <a:r>
              <a:rPr lang="en-US" sz="1600" b="1" dirty="0" smtClean="0">
                <a:solidFill>
                  <a:schemeClr val="tx2">
                    <a:lumMod val="60000"/>
                    <a:lumOff val="40000"/>
                  </a:schemeClr>
                </a:solidFill>
                <a:latin typeface="Times New Roman" pitchFamily="18" charset="0"/>
                <a:cs typeface="Times New Roman" pitchFamily="18" charset="0"/>
              </a:rPr>
              <a:t>Job Listings</a:t>
            </a:r>
            <a:r>
              <a:rPr lang="en-US" sz="1600" dirty="0" smtClean="0"/>
              <a:t/>
            </a:r>
            <a:br>
              <a:rPr lang="en-US" sz="1600" dirty="0" smtClean="0"/>
            </a:br>
            <a:r>
              <a:rPr lang="en-US" sz="1600" dirty="0" smtClean="0"/>
              <a:t>          </a:t>
            </a:r>
            <a:r>
              <a:rPr lang="en-US" sz="1600" dirty="0" smtClean="0">
                <a:latin typeface="Times New Roman" pitchFamily="18" charset="0"/>
                <a:cs typeface="Times New Roman" pitchFamily="18" charset="0"/>
              </a:rPr>
              <a:t>Display of job listings with key information such as job title, company, location, date posted, and a brief </a:t>
            </a:r>
            <a:r>
              <a:rPr lang="en-US" sz="1600" dirty="0" err="1" smtClean="0">
                <a:latin typeface="Times New Roman" pitchFamily="18" charset="0"/>
                <a:cs typeface="Times New Roman" pitchFamily="18" charset="0"/>
              </a:rPr>
              <a:t>description.Thumbnail</a:t>
            </a:r>
            <a:r>
              <a:rPr lang="en-US" sz="1600" dirty="0" smtClean="0">
                <a:latin typeface="Times New Roman" pitchFamily="18" charset="0"/>
                <a:cs typeface="Times New Roman" pitchFamily="18" charset="0"/>
              </a:rPr>
              <a:t> images or logos for job listings (if available).Pagination or infinite scrolling for easy browsing through multiple listings.</a:t>
            </a:r>
            <a:r>
              <a:rPr lang="en-US" sz="1600" dirty="0" smtClean="0"/>
              <a:t/>
            </a:r>
            <a:br>
              <a:rPr lang="en-US" sz="1600" dirty="0" smtClean="0"/>
            </a:br>
            <a:endParaRPr lang="en-US" sz="16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8552052" cy="4501469"/>
          </a:xfrm>
        </p:spPr>
        <p:txBody>
          <a:bodyPr/>
          <a:lstStyle/>
          <a:p>
            <a:pPr algn="l">
              <a:lnSpc>
                <a:spcPct val="200000"/>
              </a:lnSpc>
            </a:pPr>
            <a:r>
              <a:rPr lang="en-US" dirty="0" smtClean="0">
                <a:solidFill>
                  <a:schemeClr val="accent1">
                    <a:lumMod val="75000"/>
                  </a:schemeClr>
                </a:solidFill>
                <a:latin typeface="Times New Roman" pitchFamily="18" charset="0"/>
                <a:cs typeface="Times New Roman" pitchFamily="18" charset="0"/>
              </a:rPr>
              <a:t>Description</a:t>
            </a:r>
            <a:br>
              <a:rPr lang="en-US" dirty="0" smtClean="0">
                <a:solidFill>
                  <a:schemeClr val="accent1">
                    <a:lumMod val="75000"/>
                  </a:schemeClr>
                </a:solidFill>
                <a:latin typeface="Times New Roman" pitchFamily="18" charset="0"/>
                <a:cs typeface="Times New Roman" pitchFamily="18" charset="0"/>
              </a:rPr>
            </a:br>
            <a:r>
              <a:rPr lang="en-US" dirty="0" smtClean="0">
                <a:solidFill>
                  <a:schemeClr val="accent1">
                    <a:lumMod val="75000"/>
                  </a:schemeClr>
                </a:solidFill>
                <a:latin typeface="Times New Roman" pitchFamily="18" charset="0"/>
                <a:cs typeface="Times New Roman" pitchFamily="18" charset="0"/>
              </a:rPr>
              <a:t>	</a:t>
            </a:r>
            <a:r>
              <a:rPr lang="en-US" sz="1600" dirty="0" smtClean="0"/>
              <a:t>Retail </a:t>
            </a:r>
            <a:r>
              <a:rPr lang="en-US" sz="1600" b="1" dirty="0" smtClean="0"/>
              <a:t>food delivery</a:t>
            </a:r>
            <a:r>
              <a:rPr lang="en-US" sz="1600" dirty="0" smtClean="0"/>
              <a:t> is a courier service in which a restaurant, store, or independent food-delivery company delivers food to a customer. An order is typically made either through a restaurant or grocer's website or mobile app, or through a food ordering company. The delivered items can include entrees, sides, drinks, desserts, or grocery items and are typically delivered in boxes or bags. The delivery person will normally drive a car, but in bigger cities where homes and restaurants are closer together, they may use bikes or motorized scooters.</a:t>
            </a:r>
            <a:endParaRPr lang="en-US" sz="16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8123424" cy="4358593"/>
          </a:xfrm>
        </p:spPr>
        <p:txBody>
          <a:bodyPr/>
          <a:lstStyle/>
          <a:p>
            <a:pPr algn="l"/>
            <a:r>
              <a:rPr lang="en-US" sz="1600" b="1" dirty="0" smtClean="0">
                <a:solidFill>
                  <a:schemeClr val="accent1">
                    <a:lumMod val="75000"/>
                  </a:schemeClr>
                </a:solidFill>
                <a:latin typeface="Times New Roman" pitchFamily="18" charset="0"/>
                <a:cs typeface="Times New Roman" pitchFamily="18" charset="0"/>
              </a:rPr>
              <a:t>User Accounts</a:t>
            </a:r>
            <a:r>
              <a:rPr lang="en-US" sz="1600" dirty="0" smtClean="0"/>
              <a:t/>
            </a:r>
            <a:br>
              <a:rPr lang="en-US" sz="1600" dirty="0" smtClean="0"/>
            </a:br>
            <a:r>
              <a:rPr lang="en-US" sz="1600" dirty="0" smtClean="0"/>
              <a:t>                         </a:t>
            </a:r>
            <a:br>
              <a:rPr lang="en-US" sz="1600" dirty="0" smtClean="0"/>
            </a:br>
            <a:r>
              <a:rPr lang="en-US" sz="1600" dirty="0" smtClean="0"/>
              <a:t> </a:t>
            </a:r>
            <a:r>
              <a:rPr lang="en-US" sz="1600" dirty="0" smtClean="0"/>
              <a:t>                        Satisfying </a:t>
            </a:r>
            <a:r>
              <a:rPr lang="en-US" sz="1600" dirty="0" smtClean="0"/>
              <a:t>the customers’ rapid needs is a complex task, which is why food delivery apps </a:t>
            </a:r>
            <a:r>
              <a:rPr lang="en-US" sz="1600" dirty="0" err="1" smtClean="0"/>
              <a:t>emerged.Equally</a:t>
            </a:r>
            <a:r>
              <a:rPr lang="en-US" sz="1600" dirty="0" smtClean="0"/>
              <a:t>, keeping customers engaged with your app is a daunting task; thus, comprehensive UI/UX keeps your customers engaged with your app </a:t>
            </a:r>
            <a:r>
              <a:rPr lang="en-US" sz="1600" dirty="0" err="1" smtClean="0"/>
              <a:t>significantly.There</a:t>
            </a:r>
            <a:r>
              <a:rPr lang="en-US" sz="1600" dirty="0" smtClean="0"/>
              <a:t> </a:t>
            </a:r>
            <a:r>
              <a:rPr lang="en-US" sz="1600" dirty="0" smtClean="0"/>
              <a:t>are a few roles that UI/UX design plays in keeping your online food delivery business running and during food app development:</a:t>
            </a:r>
            <a:br>
              <a:rPr lang="en-US" sz="1600" dirty="0" smtClean="0"/>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t/>
            </a:r>
            <a:br>
              <a:rPr lang="en-US" sz="1600" dirty="0" smtClean="0"/>
            </a:br>
            <a:endParaRPr lang="en-US" sz="16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8123424" cy="1969770"/>
          </a:xfrm>
        </p:spPr>
        <p:txBody>
          <a:bodyPr/>
          <a:lstStyle/>
          <a:p>
            <a:pPr algn="l"/>
            <a:r>
              <a:rPr lang="en-US" sz="1600" b="1" dirty="0" smtClean="0">
                <a:solidFill>
                  <a:schemeClr val="accent1">
                    <a:lumMod val="75000"/>
                  </a:schemeClr>
                </a:solidFill>
                <a:latin typeface="Times New Roman" pitchFamily="18" charset="0"/>
                <a:cs typeface="Times New Roman" pitchFamily="18" charset="0"/>
              </a:rPr>
              <a:t>Security:</a:t>
            </a:r>
            <a:r>
              <a:rPr lang="en-US" sz="1600" dirty="0" smtClean="0"/>
              <a:t/>
            </a:r>
            <a:br>
              <a:rPr lang="en-US" sz="1600" dirty="0" smtClean="0"/>
            </a:br>
            <a:r>
              <a:rPr lang="en-US" sz="1600" dirty="0" smtClean="0"/>
              <a:t>            </a:t>
            </a:r>
            <a:r>
              <a:rPr lang="en-US" sz="1600" dirty="0" smtClean="0"/>
              <a:t/>
            </a:r>
            <a:br>
              <a:rPr lang="en-US" sz="1600" dirty="0" smtClean="0"/>
            </a:br>
            <a:r>
              <a:rPr lang="en-US" sz="1600" dirty="0" smtClean="0"/>
              <a:t> Secure user data storage and transmission. Protection against common web security threats, such as SQL injection and cross-site scripting. Frontend developers for job search websites use technologies like HTML, CSS, JavaScript, and various frontend frameworks and libraries to create a visually appealing and user-friendly experience that meets the needs of both a food ordering company. They must also ensure the website's compatibility with various web browsers and devices. </a:t>
            </a:r>
            <a:endParaRPr lang="en-US" sz="16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400</Words>
  <PresentationFormat>On-screen Show (16:9)</PresentationFormat>
  <Paragraphs>77</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Calibri</vt:lpstr>
      <vt:lpstr>CHCNIJ+PublicSans-Bold</vt:lpstr>
      <vt:lpstr>Public Sans</vt:lpstr>
      <vt:lpstr>Noto Sans Symbols</vt:lpstr>
      <vt:lpstr>Times New Roman</vt:lpstr>
      <vt:lpstr>CSBFGQ+EBGaramond-Bold</vt:lpstr>
      <vt:lpstr>SJNKRS+ArialMT</vt:lpstr>
      <vt:lpstr>IDNLAK+EBGaramond-Medium</vt:lpstr>
      <vt:lpstr>LNEEUU+EBGaramond-Regular</vt:lpstr>
      <vt:lpstr>SLFRMA+PublicSans-BoldItalic</vt:lpstr>
      <vt:lpstr>EB Garamond SemiBold</vt:lpstr>
      <vt:lpstr>Theme Office</vt:lpstr>
      <vt:lpstr>Slide 1</vt:lpstr>
      <vt:lpstr>Job Search Website</vt:lpstr>
      <vt:lpstr>Slide 3</vt:lpstr>
      <vt:lpstr>Description  Retail food delivery is a courier service in which a restaurant, store, or independent food-delivery company delivers food to a customer. An order is typically made either through a restaurant or grocer's website or mobile app, or through a food ordering company. The delivered items can include entrees, sides, drinks, desserts, or grocery items and are typically delivered in boxes or bags. The delivery person will normally drive a car, but in bigger cities where homes and restaurants are closer together, they may use bikes or motorized scooters.</vt:lpstr>
      <vt:lpstr>User Interface(UI)  Clean and intuitive design to enhance user experience.A responsive layout that adapts to different screen sizes and devices, ensuring accessibility on both desktop and mobile platforms. Consistent and appealing color schemes, typography, and imagery </vt:lpstr>
      <vt:lpstr>Search and Navigation         Search bar for users to enter keywords, location, job category, and other filters.Filters and sorting options to refine search results, including job type (full-time, part-time, contract), location, salary range, and date posted.Easy-to-navigate menus, categories, and subcategories for job listings. Job Listings           Display of job listings with key information such as job title, company, location, date posted, and a brief description.Thumbnail images or logos for job listings (if available).Pagination or infinite scrolling for easy browsing through multiple listings. </vt:lpstr>
      <vt:lpstr>Description  Retail food delivery is a courier service in which a restaurant, store, or independent food-delivery company delivers food to a customer. An order is typically made either through a restaurant or grocer's website or mobile app, or through a food ordering company. The delivered items can include entrees, sides, drinks, desserts, or grocery items and are typically delivered in boxes or bags. The delivery person will normally drive a car, but in bigger cities where homes and restaurants are closer together, they may use bikes or motorized scooters.</vt:lpstr>
      <vt:lpstr>User Accounts                                                    Satisfying the customers’ rapid needs is a complex task, which is why food delivery apps emerged.Equally, keeping customers engaged with your app is a daunting task; thus, comprehensive UI/UX keeps your customers engaged with your app significantly.There are a few roles that UI/UX design plays in keeping your online food delivery business running and during food app development:   </vt:lpstr>
      <vt:lpstr>Security:               Secure user data storage and transmission. Protection against common web security threats, such as SQL injection and cross-site scripting. Frontend developers for job search websites use technologies like HTML, CSS, JavaScript, and various frontend frameworks and libraries to create a visually appealing and user-friendly experience that meets the needs of both a food ordering company. They must also ensure the website's compatibility with various web browsers and devices. </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Ajith</cp:lastModifiedBy>
  <cp:revision>7</cp:revision>
  <dcterms:modified xsi:type="dcterms:W3CDTF">2023-11-04T10:09:21Z</dcterms:modified>
</cp:coreProperties>
</file>