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B6F8A7-6B97-4BDE-9DC6-74CF68BB6A41}">
  <a:tblStyle styleId="{2DB6F8A7-6B97-4BDE-9DC6-74CF68BB6A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35b258b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835b258b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35b258b2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835b258b2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35b258b2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835b258b2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35b258b2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835b258b2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1f58c576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471f58c576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35b258b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4835b258b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35b258b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4835b258b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1f58c576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71f58c576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454baef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49454bae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320728" y="5237529"/>
            <a:ext cx="6199129" cy="10511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1" y="6785609"/>
            <a:ext cx="9144001" cy="72391"/>
            <a:chOff x="0" y="0"/>
            <a:chExt cx="9144000" cy="72389"/>
          </a:xfrm>
        </p:grpSpPr>
        <p:sp>
          <p:nvSpPr>
            <p:cNvPr id="30" name="Google Shape;30;p3"/>
            <p:cNvSpPr/>
            <p:nvPr/>
          </p:nvSpPr>
          <p:spPr>
            <a:xfrm>
              <a:off x="3081132" y="0"/>
              <a:ext cx="3037292" cy="723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0"/>
              <a:ext cx="3081130" cy="72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106708" y="0"/>
              <a:ext cx="3037292" cy="72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18" id="33" name="Google Shape;33;p3"/>
          <p:cNvPicPr preferRelativeResize="0"/>
          <p:nvPr/>
        </p:nvPicPr>
        <p:blipFill rotWithShape="1">
          <a:blip r:embed="rId2">
            <a:alphaModFix/>
          </a:blip>
          <a:srcRect b="28592" l="0" r="0" t="2"/>
          <a:stretch/>
        </p:blipFill>
        <p:spPr>
          <a:xfrm>
            <a:off x="8138321" y="23044"/>
            <a:ext cx="939005" cy="9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/>
        </p:nvSpPr>
        <p:spPr>
          <a:xfrm>
            <a:off x="8095553" y="841751"/>
            <a:ext cx="1024543" cy="264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21504" y="260795"/>
            <a:ext cx="6526337" cy="5966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1" y="6785609"/>
            <a:ext cx="9144001" cy="72391"/>
            <a:chOff x="0" y="0"/>
            <a:chExt cx="9144000" cy="72389"/>
          </a:xfrm>
        </p:grpSpPr>
        <p:sp>
          <p:nvSpPr>
            <p:cNvPr id="39" name="Google Shape;39;p4"/>
            <p:cNvSpPr/>
            <p:nvPr/>
          </p:nvSpPr>
          <p:spPr>
            <a:xfrm>
              <a:off x="3081132" y="0"/>
              <a:ext cx="3037292" cy="723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0" y="0"/>
              <a:ext cx="3081130" cy="72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106708" y="0"/>
              <a:ext cx="3037292" cy="72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18" id="42" name="Google Shape;42;p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8138321" y="23044"/>
            <a:ext cx="939005" cy="9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/>
        </p:nvSpPr>
        <p:spPr>
          <a:xfrm>
            <a:off x="8095553" y="841751"/>
            <a:ext cx="1024543" cy="264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2514602" y="3810003"/>
            <a:ext cx="6019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6785609"/>
            <a:ext cx="9144001" cy="72391"/>
            <a:chOff x="0" y="0"/>
            <a:chExt cx="9144000" cy="72389"/>
          </a:xfrm>
        </p:grpSpPr>
        <p:sp>
          <p:nvSpPr>
            <p:cNvPr id="7" name="Google Shape;7;p1"/>
            <p:cNvSpPr/>
            <p:nvPr/>
          </p:nvSpPr>
          <p:spPr>
            <a:xfrm>
              <a:off x="3081132" y="0"/>
              <a:ext cx="3037292" cy="723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0"/>
              <a:ext cx="3081130" cy="72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6106708" y="0"/>
              <a:ext cx="3037292" cy="72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18" id="10" name="Google Shape;10;p1"/>
          <p:cNvPicPr preferRelativeResize="0"/>
          <p:nvPr/>
        </p:nvPicPr>
        <p:blipFill rotWithShape="1">
          <a:blip r:embed="rId1">
            <a:alphaModFix/>
          </a:blip>
          <a:srcRect b="28592" l="0" r="0" t="2"/>
          <a:stretch/>
        </p:blipFill>
        <p:spPr>
          <a:xfrm>
            <a:off x="8138321" y="23044"/>
            <a:ext cx="939005" cy="9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8095553" y="841751"/>
            <a:ext cx="1024543" cy="264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pic>
        <p:nvPicPr>
          <p:cNvPr descr="Shape 189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" y="17"/>
            <a:ext cx="9142381" cy="688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4253984"/>
            <a:ext cx="9144000" cy="2628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191" id="14" name="Google Shape;14;p1"/>
          <p:cNvPicPr preferRelativeResize="0"/>
          <p:nvPr/>
        </p:nvPicPr>
        <p:blipFill rotWithShape="1">
          <a:blip r:embed="rId3">
            <a:alphaModFix/>
          </a:blip>
          <a:srcRect b="5334" l="1923" r="0" t="0"/>
          <a:stretch/>
        </p:blipFill>
        <p:spPr>
          <a:xfrm>
            <a:off x="6764470" y="15"/>
            <a:ext cx="2237874" cy="706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778635" y="691752"/>
            <a:ext cx="2254820" cy="678870"/>
            <a:chOff x="0" y="0"/>
            <a:chExt cx="2254818" cy="678869"/>
          </a:xfrm>
        </p:grpSpPr>
        <p:sp>
          <p:nvSpPr>
            <p:cNvPr id="16" name="Google Shape;16;p1"/>
            <p:cNvSpPr txBox="1"/>
            <p:nvPr/>
          </p:nvSpPr>
          <p:spPr>
            <a:xfrm>
              <a:off x="0" y="0"/>
              <a:ext cx="2254818" cy="510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/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55504" y="464208"/>
              <a:ext cx="1943809" cy="214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/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320728" y="5237529"/>
            <a:ext cx="6199129" cy="10511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" name="Google Shape;19;p1"/>
          <p:cNvGrpSpPr/>
          <p:nvPr/>
        </p:nvGrpSpPr>
        <p:grpSpPr>
          <a:xfrm>
            <a:off x="1" y="6814184"/>
            <a:ext cx="9144001" cy="72391"/>
            <a:chOff x="0" y="0"/>
            <a:chExt cx="9144000" cy="72389"/>
          </a:xfrm>
        </p:grpSpPr>
        <p:sp>
          <p:nvSpPr>
            <p:cNvPr id="20" name="Google Shape;20;p1"/>
            <p:cNvSpPr/>
            <p:nvPr/>
          </p:nvSpPr>
          <p:spPr>
            <a:xfrm>
              <a:off x="3081132" y="0"/>
              <a:ext cx="3037292" cy="723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0"/>
              <a:ext cx="3081130" cy="72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106708" y="0"/>
              <a:ext cx="3037292" cy="72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▫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247700" y="4913675"/>
            <a:ext cx="8596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/>
              <a:t>Load Balancing on SDN</a:t>
            </a:r>
            <a:endParaRPr sz="3000"/>
          </a:p>
        </p:txBody>
      </p:sp>
      <p:sp>
        <p:nvSpPr>
          <p:cNvPr id="51" name="Google Shape;51;p5"/>
          <p:cNvSpPr txBox="1"/>
          <p:nvPr/>
        </p:nvSpPr>
        <p:spPr>
          <a:xfrm>
            <a:off x="247700" y="5964875"/>
            <a:ext cx="73422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Anand Wani (2018H1030143P)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Bhavik Dhandhalya (2018H1030118P)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100</a:t>
            </a:r>
            <a:r>
              <a:rPr lang="en-US" sz="3000"/>
              <a:t> * 3 iterations</a:t>
            </a:r>
            <a:endParaRPr/>
          </a:p>
        </p:txBody>
      </p:sp>
      <p:pic>
        <p:nvPicPr>
          <p:cNvPr id="108" name="Google Shape;108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5" y="932650"/>
            <a:ext cx="6832099" cy="42245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4"/>
          <p:cNvGraphicFramePr/>
          <p:nvPr/>
        </p:nvGraphicFramePr>
        <p:xfrm>
          <a:off x="2405038" y="52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952500"/>
                <a:gridCol w="1552575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File 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weighted 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0.932167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1.04017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1.23967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1.18317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0.677333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1.45217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1.35267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0.721167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1.8885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1.0795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Turn Around Time (packets with diff. size)</a:t>
            </a:r>
            <a:endParaRPr/>
          </a:p>
        </p:txBody>
      </p:sp>
      <p:pic>
        <p:nvPicPr>
          <p:cNvPr id="115" name="Google Shape;115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13" y="914443"/>
            <a:ext cx="6890976" cy="426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5"/>
          <p:cNvGraphicFramePr/>
          <p:nvPr/>
        </p:nvGraphicFramePr>
        <p:xfrm>
          <a:off x="2102350" y="51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1066800"/>
                <a:gridCol w="1738875"/>
                <a:gridCol w="1066800"/>
                <a:gridCol w="1066800"/>
              </a:tblGrid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Iteration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weighted-RR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31388.804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33997.289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27375.259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77032.588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69841.801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56255.486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150419.423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142287.505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112495.153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212460.915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209429.211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166604.749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Least Connection vs weighted-RR</a:t>
            </a:r>
            <a:endParaRPr/>
          </a:p>
        </p:txBody>
      </p:sp>
      <p:pic>
        <p:nvPicPr>
          <p:cNvPr id="122" name="Google Shape;122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00" y="918150"/>
            <a:ext cx="6696201" cy="41405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6"/>
          <p:cNvGraphicFramePr/>
          <p:nvPr/>
        </p:nvGraphicFramePr>
        <p:xfrm>
          <a:off x="2634500" y="495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1106275"/>
                <a:gridCol w="1803225"/>
                <a:gridCol w="1106275"/>
              </a:tblGrid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File 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Least Connection Based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weighted-RR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1.02533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0.533667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1.4055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0.947667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1.08867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1.71617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0.548167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Turn Around Time (packets with same size)</a:t>
            </a:r>
            <a:endParaRPr/>
          </a:p>
        </p:txBody>
      </p:sp>
      <p:pic>
        <p:nvPicPr>
          <p:cNvPr id="129" name="Google Shape;12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" y="918150"/>
            <a:ext cx="6540900" cy="42558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17"/>
          <p:cNvGraphicFramePr/>
          <p:nvPr/>
        </p:nvGraphicFramePr>
        <p:xfrm>
          <a:off x="2309800" y="52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952500"/>
                <a:gridCol w="952500"/>
                <a:gridCol w="952500"/>
                <a:gridCol w="1666875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weighted-RR(equal_load.py)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38496.255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35544.115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8444.825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74705.323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71727.752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16428.513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167638.835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178612.654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41555.514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364786.688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359001.205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84330.728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540187.439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538257.512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126570.55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20728" y="5237529"/>
            <a:ext cx="61992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Thank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238123" y="418862"/>
            <a:ext cx="7788025" cy="419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System Model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304800" y="1219200"/>
            <a:ext cx="78555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63" y="838200"/>
            <a:ext cx="67732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238123" y="418862"/>
            <a:ext cx="7788025" cy="419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Implementation Challenges</a:t>
            </a:r>
            <a:endParaRPr/>
          </a:p>
        </p:txBody>
      </p:sp>
      <p:sp>
        <p:nvSpPr>
          <p:cNvPr id="64" name="Google Shape;64;p7"/>
          <p:cNvSpPr txBox="1"/>
          <p:nvPr/>
        </p:nvSpPr>
        <p:spPr>
          <a:xfrm>
            <a:off x="304800" y="1219200"/>
            <a:ext cx="7855500" cy="5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Mininet specific: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vlan port while installation(only NAT available)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not able to install external packets like (iperf, http-perf)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“random.py” file name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Project specific: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ARP packets to check whether servers are alive or not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calculating RTT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give servers capacity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give packets weight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Random Algorithm</a:t>
            </a:r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63" y="2699159"/>
            <a:ext cx="6333675" cy="1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Round-Robin</a:t>
            </a:r>
            <a:r>
              <a:rPr lang="en-US" sz="3000"/>
              <a:t> Algorithm</a:t>
            </a:r>
            <a:endParaRPr/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25" y="2130263"/>
            <a:ext cx="5995150" cy="2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Least Connection Based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463" y="1102508"/>
            <a:ext cx="6981075" cy="5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Weighted RR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25" y="1005145"/>
            <a:ext cx="7256551" cy="53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238123" y="418862"/>
            <a:ext cx="77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Random vs RR</a:t>
            </a:r>
            <a:endParaRPr/>
          </a:p>
        </p:txBody>
      </p:sp>
      <p:pic>
        <p:nvPicPr>
          <p:cNvPr id="94" name="Google Shape;94;p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75" y="768450"/>
            <a:ext cx="6700849" cy="376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2"/>
          <p:cNvGraphicFramePr/>
          <p:nvPr/>
        </p:nvGraphicFramePr>
        <p:xfrm>
          <a:off x="2283600" y="43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1525600"/>
                <a:gridCol w="1525600"/>
                <a:gridCol w="152560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File Size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Round-Robin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0.07395833333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0.15375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0.198125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0.2039583333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0.3635294118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0.3782352941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0.7115686275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0.8249019608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0.8558823529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0.9360784314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0.9323529412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1.048431373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238123" y="418862"/>
            <a:ext cx="7788025" cy="419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50 * 3 iterations</a:t>
            </a:r>
            <a:endParaRPr/>
          </a:p>
        </p:txBody>
      </p:sp>
      <p:pic>
        <p:nvPicPr>
          <p:cNvPr id="101" name="Google Shape;101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00" y="838200"/>
            <a:ext cx="6874812" cy="425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3"/>
          <p:cNvGraphicFramePr/>
          <p:nvPr/>
        </p:nvGraphicFramePr>
        <p:xfrm>
          <a:off x="2443163" y="524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{2DB6F8A7-6B97-4BDE-9DC6-74CF68BB6A41}</a:tableStyleId>
              </a:tblPr>
              <a:tblGrid>
                <a:gridCol w="952500"/>
                <a:gridCol w="1552575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File 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weighted 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0.680333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1.07033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0.829667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1.32833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1.28533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0.932333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1.13467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1.438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0.722333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Blank">
  <a:themeElements>
    <a:clrScheme name="8_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Blank">
  <a:themeElements>
    <a:clrScheme name="8_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