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1" r:id="rId16"/>
    <p:sldId id="270" r:id="rId17"/>
    <p:sldId id="285" r:id="rId18"/>
    <p:sldId id="283" r:id="rId19"/>
    <p:sldId id="284" r:id="rId20"/>
    <p:sldId id="288" r:id="rId21"/>
    <p:sldId id="282" r:id="rId22"/>
    <p:sldId id="292" r:id="rId23"/>
    <p:sldId id="271" r:id="rId24"/>
    <p:sldId id="289" r:id="rId25"/>
    <p:sldId id="272" r:id="rId26"/>
    <p:sldId id="273" r:id="rId27"/>
    <p:sldId id="274" r:id="rId28"/>
    <p:sldId id="275" r:id="rId29"/>
    <p:sldId id="276" r:id="rId30"/>
    <p:sldId id="277" r:id="rId31"/>
    <p:sldId id="290" r:id="rId32"/>
    <p:sldId id="278"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B2620-A8B5-4E12-9B2B-FFBF6F776DE4}"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245C3-7AD7-401D-BDB0-47B10AC10998}" type="slidenum">
              <a:rPr lang="en-IN" smtClean="0"/>
              <a:t>‹#›</a:t>
            </a:fld>
            <a:endParaRPr lang="en-IN"/>
          </a:p>
        </p:txBody>
      </p:sp>
    </p:spTree>
    <p:extLst>
      <p:ext uri="{BB962C8B-B14F-4D97-AF65-F5344CB8AC3E}">
        <p14:creationId xmlns:p14="http://schemas.microsoft.com/office/powerpoint/2010/main" val="1680716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85245C3-7AD7-401D-BDB0-47B10AC10998}" type="slidenum">
              <a:rPr lang="en-IN" smtClean="0"/>
              <a:t>14</a:t>
            </a:fld>
            <a:endParaRPr lang="en-IN"/>
          </a:p>
        </p:txBody>
      </p:sp>
    </p:spTree>
    <p:extLst>
      <p:ext uri="{BB962C8B-B14F-4D97-AF65-F5344CB8AC3E}">
        <p14:creationId xmlns:p14="http://schemas.microsoft.com/office/powerpoint/2010/main" val="413953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85245C3-7AD7-401D-BDB0-47B10AC10998}" type="slidenum">
              <a:rPr lang="en-IN" smtClean="0"/>
              <a:t>23</a:t>
            </a:fld>
            <a:endParaRPr lang="en-IN"/>
          </a:p>
        </p:txBody>
      </p:sp>
    </p:spTree>
    <p:extLst>
      <p:ext uri="{BB962C8B-B14F-4D97-AF65-F5344CB8AC3E}">
        <p14:creationId xmlns:p14="http://schemas.microsoft.com/office/powerpoint/2010/main" val="296435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2434CB-4E45-47A3-BB90-0C81B9EDC7E6}"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8020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434CB-4E45-47A3-BB90-0C81B9EDC7E6}"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392971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434CB-4E45-47A3-BB90-0C81B9EDC7E6}"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C37A83-0FD9-4A12-8974-EED405E9E14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852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E2434CB-4E45-47A3-BB90-0C81B9EDC7E6}"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2803123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E2434CB-4E45-47A3-BB90-0C81B9EDC7E6}"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C37A83-0FD9-4A12-8974-EED405E9E14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0940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E2434CB-4E45-47A3-BB90-0C81B9EDC7E6}"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104038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434CB-4E45-47A3-BB90-0C81B9EDC7E6}"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1519733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434CB-4E45-47A3-BB90-0C81B9EDC7E6}"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183428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434CB-4E45-47A3-BB90-0C81B9EDC7E6}"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384356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434CB-4E45-47A3-BB90-0C81B9EDC7E6}"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160043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2434CB-4E45-47A3-BB90-0C81B9EDC7E6}"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320125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2434CB-4E45-47A3-BB90-0C81B9EDC7E6}"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308806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2434CB-4E45-47A3-BB90-0C81B9EDC7E6}"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145408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434CB-4E45-47A3-BB90-0C81B9EDC7E6}"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211979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434CB-4E45-47A3-BB90-0C81B9EDC7E6}"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309461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434CB-4E45-47A3-BB90-0C81B9EDC7E6}"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C37A83-0FD9-4A12-8974-EED405E9E14D}" type="slidenum">
              <a:rPr lang="en-IN" smtClean="0"/>
              <a:t>‹#›</a:t>
            </a:fld>
            <a:endParaRPr lang="en-IN"/>
          </a:p>
        </p:txBody>
      </p:sp>
    </p:spTree>
    <p:extLst>
      <p:ext uri="{BB962C8B-B14F-4D97-AF65-F5344CB8AC3E}">
        <p14:creationId xmlns:p14="http://schemas.microsoft.com/office/powerpoint/2010/main" val="248368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2434CB-4E45-47A3-BB90-0C81B9EDC7E6}" type="datetimeFigureOut">
              <a:rPr lang="en-IN" smtClean="0"/>
              <a:t>30-04-2024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C37A83-0FD9-4A12-8974-EED405E9E14D}" type="slidenum">
              <a:rPr lang="en-IN" smtClean="0"/>
              <a:t>‹#›</a:t>
            </a:fld>
            <a:endParaRPr lang="en-IN"/>
          </a:p>
        </p:txBody>
      </p:sp>
    </p:spTree>
    <p:extLst>
      <p:ext uri="{BB962C8B-B14F-4D97-AF65-F5344CB8AC3E}">
        <p14:creationId xmlns:p14="http://schemas.microsoft.com/office/powerpoint/2010/main" val="1709685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02/clc.23827" TargetMode="External"/><Relationship Id="rId2" Type="http://schemas.openxmlformats.org/officeDocument/2006/relationships/hyperlink" Target="https://www.kaggle.com/code/tanshihjen/eda-classification-metabolicsyndrome" TargetMode="External"/><Relationship Id="rId1" Type="http://schemas.openxmlformats.org/officeDocument/2006/relationships/slideLayout" Target="../slideLayouts/slideLayout2.xml"/><Relationship Id="rId4" Type="http://schemas.openxmlformats.org/officeDocument/2006/relationships/hyperlink" Target="https://doi.org/10.1371/journal.pone.0146143"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8586" y="904165"/>
            <a:ext cx="8915399" cy="2262781"/>
          </a:xfrm>
        </p:spPr>
        <p:txBody>
          <a:bodyPr>
            <a:normAutofit fontScale="90000"/>
          </a:bodyPr>
          <a:lstStyle/>
          <a:p>
            <a:pPr algn="ctr"/>
            <a:r>
              <a:rPr lang="en-US" dirty="0">
                <a:latin typeface="Bradley Hand ITC" panose="03070402050302030203" pitchFamily="66" charset="0"/>
              </a:rPr>
              <a:t>Predictive Analysis of Metabolic Syndrome Risk Factors</a:t>
            </a:r>
            <a:endParaRPr lang="en-IN" dirty="0">
              <a:latin typeface="Bradley Hand ITC" panose="03070402050302030203" pitchFamily="66" charset="0"/>
            </a:endParaRPr>
          </a:p>
        </p:txBody>
      </p:sp>
      <p:sp>
        <p:nvSpPr>
          <p:cNvPr id="3" name="Subtitle 2"/>
          <p:cNvSpPr>
            <a:spLocks noGrp="1"/>
          </p:cNvSpPr>
          <p:nvPr>
            <p:ph type="subTitle" idx="1"/>
          </p:nvPr>
        </p:nvSpPr>
        <p:spPr>
          <a:xfrm>
            <a:off x="4008580" y="3426251"/>
            <a:ext cx="8915399" cy="1126283"/>
          </a:xfrm>
        </p:spPr>
        <p:txBody>
          <a:bodyPr/>
          <a:lstStyle/>
          <a:p>
            <a:r>
              <a:rPr lang="en-IN" dirty="0" smtClean="0">
                <a:latin typeface="Britannic Bold" panose="020B0903060703020204" pitchFamily="34" charset="0"/>
              </a:rPr>
              <a:t>(Using </a:t>
            </a:r>
            <a:r>
              <a:rPr lang="en-IN" dirty="0">
                <a:latin typeface="Britannic Bold" panose="020B0903060703020204" pitchFamily="34" charset="0"/>
              </a:rPr>
              <a:t>Data Science </a:t>
            </a:r>
            <a:r>
              <a:rPr lang="en-IN" dirty="0" smtClean="0">
                <a:latin typeface="Britannic Bold" panose="020B0903060703020204" pitchFamily="34" charset="0"/>
              </a:rPr>
              <a:t>Techniques)</a:t>
            </a:r>
            <a:endParaRPr lang="en-IN" dirty="0">
              <a:latin typeface="Britannic Bold" panose="020B0903060703020204" pitchFamily="34" charset="0"/>
            </a:endParaRPr>
          </a:p>
        </p:txBody>
      </p:sp>
    </p:spTree>
    <p:extLst>
      <p:ext uri="{BB962C8B-B14F-4D97-AF65-F5344CB8AC3E}">
        <p14:creationId xmlns:p14="http://schemas.microsoft.com/office/powerpoint/2010/main" val="390059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582" y="427630"/>
            <a:ext cx="8915400" cy="3777622"/>
          </a:xfrm>
        </p:spPr>
        <p:txBody>
          <a:bodyPr/>
          <a:lstStyle/>
          <a:p>
            <a:pPr>
              <a:lnSpc>
                <a:spcPct val="150000"/>
              </a:lnSpc>
            </a:pPr>
            <a:r>
              <a:rPr lang="en-US" dirty="0" smtClean="0"/>
              <a:t>From the previous image, we can see the last few columns have ‘</a:t>
            </a:r>
            <a:r>
              <a:rPr lang="en-US" dirty="0" err="1" smtClean="0"/>
              <a:t>NaN</a:t>
            </a:r>
            <a:r>
              <a:rPr lang="en-US" dirty="0" smtClean="0"/>
              <a:t>’ values.</a:t>
            </a:r>
          </a:p>
          <a:p>
            <a:pPr>
              <a:lnSpc>
                <a:spcPct val="150000"/>
              </a:lnSpc>
            </a:pPr>
            <a:r>
              <a:rPr lang="en-US" dirty="0" smtClean="0"/>
              <a:t>We use formulas and loops to calculate the values for BMI, Hypertensive, Medication, Cushing Risk, and siMS score and then append the values into the columns. </a:t>
            </a:r>
          </a:p>
          <a:p>
            <a:pPr>
              <a:lnSpc>
                <a:spcPct val="150000"/>
              </a:lnSpc>
            </a:pPr>
            <a:r>
              <a:rPr lang="en-US" dirty="0" smtClean="0"/>
              <a:t>siMS score was calculated using the below formula and the values were rounded off to two decimal points.  </a:t>
            </a:r>
            <a:endParaRPr lang="en-IN" dirty="0"/>
          </a:p>
        </p:txBody>
      </p:sp>
      <p:pic>
        <p:nvPicPr>
          <p:cNvPr id="4" name="Picture 3"/>
          <p:cNvPicPr>
            <a:picLocks noChangeAspect="1"/>
          </p:cNvPicPr>
          <p:nvPr/>
        </p:nvPicPr>
        <p:blipFill>
          <a:blip r:embed="rId2"/>
          <a:stretch>
            <a:fillRect/>
          </a:stretch>
        </p:blipFill>
        <p:spPr>
          <a:xfrm>
            <a:off x="2329904" y="3326178"/>
            <a:ext cx="8059611" cy="2280102"/>
          </a:xfrm>
          <a:prstGeom prst="rect">
            <a:avLst/>
          </a:prstGeom>
        </p:spPr>
      </p:pic>
      <p:sp>
        <p:nvSpPr>
          <p:cNvPr id="6" name="TextBox 5"/>
          <p:cNvSpPr txBox="1"/>
          <p:nvPr/>
        </p:nvSpPr>
        <p:spPr>
          <a:xfrm>
            <a:off x="2183642" y="5800299"/>
            <a:ext cx="8898340" cy="869212"/>
          </a:xfrm>
          <a:prstGeom prst="rect">
            <a:avLst/>
          </a:prstGeom>
          <a:noFill/>
        </p:spPr>
        <p:txBody>
          <a:bodyPr wrap="square" rtlCol="0">
            <a:spAutoFit/>
          </a:bodyPr>
          <a:lstStyle/>
          <a:p>
            <a:pPr>
              <a:lnSpc>
                <a:spcPct val="150000"/>
              </a:lnSpc>
            </a:pPr>
            <a:r>
              <a:rPr lang="en-US" dirty="0" smtClean="0"/>
              <a:t>The upcoming slides will display the code used for calculating the values and appending the output into patient_final.</a:t>
            </a:r>
            <a:endParaRPr lang="en-IN" dirty="0"/>
          </a:p>
        </p:txBody>
      </p:sp>
    </p:spTree>
    <p:extLst>
      <p:ext uri="{BB962C8B-B14F-4D97-AF65-F5344CB8AC3E}">
        <p14:creationId xmlns:p14="http://schemas.microsoft.com/office/powerpoint/2010/main" val="241054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972220" y="1989408"/>
            <a:ext cx="7181850" cy="638175"/>
          </a:xfrm>
          <a:prstGeom prst="rect">
            <a:avLst/>
          </a:prstGeom>
        </p:spPr>
      </p:pic>
      <p:pic>
        <p:nvPicPr>
          <p:cNvPr id="4" name="Picture 3"/>
          <p:cNvPicPr>
            <a:picLocks noChangeAspect="1"/>
          </p:cNvPicPr>
          <p:nvPr/>
        </p:nvPicPr>
        <p:blipFill>
          <a:blip r:embed="rId3"/>
          <a:stretch>
            <a:fillRect/>
          </a:stretch>
        </p:blipFill>
        <p:spPr>
          <a:xfrm>
            <a:off x="1934120" y="242963"/>
            <a:ext cx="7219950" cy="666750"/>
          </a:xfrm>
          <a:prstGeom prst="rect">
            <a:avLst/>
          </a:prstGeom>
        </p:spPr>
      </p:pic>
      <p:pic>
        <p:nvPicPr>
          <p:cNvPr id="5" name="Picture 4"/>
          <p:cNvPicPr>
            <a:picLocks noChangeAspect="1"/>
          </p:cNvPicPr>
          <p:nvPr/>
        </p:nvPicPr>
        <p:blipFill>
          <a:blip r:embed="rId4"/>
          <a:stretch>
            <a:fillRect/>
          </a:stretch>
        </p:blipFill>
        <p:spPr>
          <a:xfrm>
            <a:off x="1957932" y="1046417"/>
            <a:ext cx="7172325" cy="733425"/>
          </a:xfrm>
          <a:prstGeom prst="rect">
            <a:avLst/>
          </a:prstGeom>
        </p:spPr>
      </p:pic>
      <p:pic>
        <p:nvPicPr>
          <p:cNvPr id="7" name="Picture 6"/>
          <p:cNvPicPr>
            <a:picLocks noChangeAspect="1"/>
          </p:cNvPicPr>
          <p:nvPr/>
        </p:nvPicPr>
        <p:blipFill>
          <a:blip r:embed="rId5"/>
          <a:stretch>
            <a:fillRect/>
          </a:stretch>
        </p:blipFill>
        <p:spPr>
          <a:xfrm>
            <a:off x="1972220" y="2762250"/>
            <a:ext cx="7229475" cy="4095750"/>
          </a:xfrm>
          <a:prstGeom prst="rect">
            <a:avLst/>
          </a:prstGeom>
        </p:spPr>
      </p:pic>
    </p:spTree>
    <p:extLst>
      <p:ext uri="{BB962C8B-B14F-4D97-AF65-F5344CB8AC3E}">
        <p14:creationId xmlns:p14="http://schemas.microsoft.com/office/powerpoint/2010/main" val="2121800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65595" y="290512"/>
            <a:ext cx="7200900" cy="3228975"/>
          </a:xfrm>
          <a:prstGeom prst="rect">
            <a:avLst/>
          </a:prstGeom>
        </p:spPr>
      </p:pic>
      <p:pic>
        <p:nvPicPr>
          <p:cNvPr id="5" name="Picture 4"/>
          <p:cNvPicPr>
            <a:picLocks noChangeAspect="1"/>
          </p:cNvPicPr>
          <p:nvPr/>
        </p:nvPicPr>
        <p:blipFill>
          <a:blip r:embed="rId3"/>
          <a:stretch>
            <a:fillRect/>
          </a:stretch>
        </p:blipFill>
        <p:spPr>
          <a:xfrm>
            <a:off x="9043774" y="290512"/>
            <a:ext cx="2647950" cy="4457923"/>
          </a:xfrm>
          <a:prstGeom prst="rect">
            <a:avLst/>
          </a:prstGeom>
        </p:spPr>
      </p:pic>
      <p:pic>
        <p:nvPicPr>
          <p:cNvPr id="6" name="Picture 5"/>
          <p:cNvPicPr>
            <a:picLocks noChangeAspect="1"/>
          </p:cNvPicPr>
          <p:nvPr/>
        </p:nvPicPr>
        <p:blipFill>
          <a:blip r:embed="rId4"/>
          <a:stretch>
            <a:fillRect/>
          </a:stretch>
        </p:blipFill>
        <p:spPr>
          <a:xfrm>
            <a:off x="9053299" y="4748435"/>
            <a:ext cx="2638425" cy="2109565"/>
          </a:xfrm>
          <a:prstGeom prst="rect">
            <a:avLst/>
          </a:prstGeom>
        </p:spPr>
      </p:pic>
      <p:sp>
        <p:nvSpPr>
          <p:cNvPr id="7" name="TextBox 6"/>
          <p:cNvSpPr txBox="1"/>
          <p:nvPr/>
        </p:nvSpPr>
        <p:spPr>
          <a:xfrm>
            <a:off x="1624117" y="5238695"/>
            <a:ext cx="4953569" cy="869212"/>
          </a:xfrm>
          <a:prstGeom prst="rect">
            <a:avLst/>
          </a:prstGeom>
          <a:noFill/>
        </p:spPr>
        <p:txBody>
          <a:bodyPr wrap="square" rtlCol="0">
            <a:spAutoFit/>
          </a:bodyPr>
          <a:lstStyle/>
          <a:p>
            <a:pPr>
              <a:lnSpc>
                <a:spcPct val="150000"/>
              </a:lnSpc>
            </a:pPr>
            <a:r>
              <a:rPr lang="en-US" dirty="0" smtClean="0"/>
              <a:t>After appending the values, this is how the final output for the last 6 columns look like</a:t>
            </a:r>
            <a:endParaRPr lang="en-IN" dirty="0"/>
          </a:p>
        </p:txBody>
      </p:sp>
      <p:sp>
        <p:nvSpPr>
          <p:cNvPr id="8" name="Right Arrow 7"/>
          <p:cNvSpPr/>
          <p:nvPr/>
        </p:nvSpPr>
        <p:spPr>
          <a:xfrm>
            <a:off x="6571752" y="5308979"/>
            <a:ext cx="2192740" cy="76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608658" y="3616657"/>
            <a:ext cx="6675533" cy="1284711"/>
          </a:xfrm>
          <a:prstGeom prst="rect">
            <a:avLst/>
          </a:prstGeom>
          <a:noFill/>
        </p:spPr>
        <p:txBody>
          <a:bodyPr wrap="square" rtlCol="0">
            <a:spAutoFit/>
          </a:bodyPr>
          <a:lstStyle/>
          <a:p>
            <a:pPr>
              <a:lnSpc>
                <a:spcPct val="150000"/>
              </a:lnSpc>
            </a:pPr>
            <a:r>
              <a:rPr lang="en-US" dirty="0" smtClean="0"/>
              <a:t>Waist circumference and Height variables were converted from inches and meters to centimeters and rounded off to two decimal points in the above code.</a:t>
            </a:r>
            <a:endParaRPr lang="en-IN" dirty="0"/>
          </a:p>
        </p:txBody>
      </p:sp>
    </p:spTree>
    <p:extLst>
      <p:ext uri="{BB962C8B-B14F-4D97-AF65-F5344CB8AC3E}">
        <p14:creationId xmlns:p14="http://schemas.microsoft.com/office/powerpoint/2010/main" val="1620572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1" y="255620"/>
            <a:ext cx="8911687" cy="1280890"/>
          </a:xfrm>
        </p:spPr>
        <p:txBody>
          <a:bodyPr>
            <a:normAutofit/>
          </a:bodyPr>
          <a:lstStyle/>
          <a:p>
            <a:r>
              <a:rPr lang="en-US" sz="2800" dirty="0" smtClean="0"/>
              <a:t>Statistical analysis and objectives</a:t>
            </a:r>
            <a:endParaRPr lang="en-IN" sz="2800" dirty="0"/>
          </a:p>
        </p:txBody>
      </p:sp>
      <p:sp>
        <p:nvSpPr>
          <p:cNvPr id="3" name="Content Placeholder 2"/>
          <p:cNvSpPr>
            <a:spLocks noGrp="1"/>
          </p:cNvSpPr>
          <p:nvPr>
            <p:ph idx="1"/>
          </p:nvPr>
        </p:nvSpPr>
        <p:spPr>
          <a:xfrm>
            <a:off x="1633868" y="1096370"/>
            <a:ext cx="8915400" cy="5086066"/>
          </a:xfrm>
        </p:spPr>
        <p:txBody>
          <a:bodyPr/>
          <a:lstStyle/>
          <a:p>
            <a:pPr>
              <a:lnSpc>
                <a:spcPct val="150000"/>
              </a:lnSpc>
            </a:pPr>
            <a:r>
              <a:rPr lang="en-US" dirty="0" smtClean="0"/>
              <a:t>Descriptive statistics for all key variables were done. </a:t>
            </a:r>
          </a:p>
          <a:p>
            <a:pPr>
              <a:lnSpc>
                <a:spcPct val="150000"/>
              </a:lnSpc>
            </a:pPr>
            <a:r>
              <a:rPr lang="en-US" dirty="0" smtClean="0"/>
              <a:t>Total number of patients with a siMS score &gt; 5.5 were counted. A siMS score of above 5.5 is considered to be high risk for developing Cardiovascular diseases, stroke, or diabetes. </a:t>
            </a:r>
          </a:p>
          <a:p>
            <a:pPr>
              <a:lnSpc>
                <a:spcPct val="150000"/>
              </a:lnSpc>
            </a:pPr>
            <a:r>
              <a:rPr lang="en-US" dirty="0" smtClean="0"/>
              <a:t>Number of patients who are taking drugs to control Hypertension</a:t>
            </a:r>
          </a:p>
          <a:p>
            <a:pPr>
              <a:lnSpc>
                <a:spcPct val="150000"/>
              </a:lnSpc>
            </a:pPr>
            <a:r>
              <a:rPr lang="en-US" dirty="0" smtClean="0"/>
              <a:t>Number of patients taking corticosteroids.</a:t>
            </a:r>
          </a:p>
          <a:p>
            <a:pPr>
              <a:lnSpc>
                <a:spcPct val="150000"/>
              </a:lnSpc>
            </a:pPr>
            <a:r>
              <a:rPr lang="en-US" dirty="0" smtClean="0"/>
              <a:t>Patients who smoke / drink / both and are at high risk for metabolic syndrome.</a:t>
            </a:r>
          </a:p>
          <a:p>
            <a:pPr>
              <a:lnSpc>
                <a:spcPct val="150000"/>
              </a:lnSpc>
            </a:pPr>
            <a:r>
              <a:rPr lang="en-US" dirty="0" smtClean="0"/>
              <a:t>An overall report was also created using the above objectives.</a:t>
            </a:r>
          </a:p>
          <a:p>
            <a:pPr>
              <a:lnSpc>
                <a:spcPct val="150000"/>
              </a:lnSpc>
            </a:pPr>
            <a:r>
              <a:rPr lang="en-US" dirty="0" smtClean="0"/>
              <a:t>Furthermore, key inferences were made using advanced statistical tests such as T-test, Correlation and linear regression using scipy</a:t>
            </a:r>
            <a:r>
              <a:rPr lang="en-US" dirty="0"/>
              <a:t> </a:t>
            </a:r>
            <a:r>
              <a:rPr lang="en-US" dirty="0" smtClean="0"/>
              <a:t>and pandas. </a:t>
            </a:r>
            <a:endParaRPr lang="en-IN" dirty="0"/>
          </a:p>
        </p:txBody>
      </p:sp>
    </p:spTree>
    <p:extLst>
      <p:ext uri="{BB962C8B-B14F-4D97-AF65-F5344CB8AC3E}">
        <p14:creationId xmlns:p14="http://schemas.microsoft.com/office/powerpoint/2010/main" val="4146018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296" y="0"/>
            <a:ext cx="8911687" cy="1280890"/>
          </a:xfrm>
        </p:spPr>
        <p:txBody>
          <a:bodyPr>
            <a:normAutofit/>
          </a:bodyPr>
          <a:lstStyle/>
          <a:p>
            <a:r>
              <a:rPr lang="en-US" sz="2400" dirty="0" smtClean="0"/>
              <a:t>Statistical reports</a:t>
            </a:r>
            <a:endParaRPr lang="en-IN" sz="2400" dirty="0"/>
          </a:p>
        </p:txBody>
      </p:sp>
      <p:pic>
        <p:nvPicPr>
          <p:cNvPr id="6" name="Content Placeholder 5"/>
          <p:cNvPicPr>
            <a:picLocks noGrp="1" noChangeAspect="1"/>
          </p:cNvPicPr>
          <p:nvPr>
            <p:ph idx="1"/>
          </p:nvPr>
        </p:nvPicPr>
        <p:blipFill>
          <a:blip r:embed="rId3"/>
          <a:stretch>
            <a:fillRect/>
          </a:stretch>
        </p:blipFill>
        <p:spPr>
          <a:xfrm>
            <a:off x="3141298" y="364803"/>
            <a:ext cx="6320189" cy="3101728"/>
          </a:xfrm>
          <a:prstGeom prst="rect">
            <a:avLst/>
          </a:prstGeom>
        </p:spPr>
      </p:pic>
      <p:pic>
        <p:nvPicPr>
          <p:cNvPr id="7" name="Picture 6"/>
          <p:cNvPicPr>
            <a:picLocks noChangeAspect="1"/>
          </p:cNvPicPr>
          <p:nvPr/>
        </p:nvPicPr>
        <p:blipFill>
          <a:blip r:embed="rId4"/>
          <a:stretch>
            <a:fillRect/>
          </a:stretch>
        </p:blipFill>
        <p:spPr>
          <a:xfrm>
            <a:off x="3141298" y="3466531"/>
            <a:ext cx="6288514" cy="3255814"/>
          </a:xfrm>
          <a:prstGeom prst="rect">
            <a:avLst/>
          </a:prstGeom>
        </p:spPr>
      </p:pic>
    </p:spTree>
    <p:extLst>
      <p:ext uri="{BB962C8B-B14F-4D97-AF65-F5344CB8AC3E}">
        <p14:creationId xmlns:p14="http://schemas.microsoft.com/office/powerpoint/2010/main" val="333656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537" y="173734"/>
            <a:ext cx="8911687" cy="1280890"/>
          </a:xfrm>
        </p:spPr>
        <p:txBody>
          <a:bodyPr/>
          <a:lstStyle/>
          <a:p>
            <a:r>
              <a:rPr lang="en-US" sz="2400" dirty="0" smtClean="0"/>
              <a:t>Overall report</a:t>
            </a:r>
            <a:endParaRPr lang="en-IN" dirty="0"/>
          </a:p>
        </p:txBody>
      </p:sp>
      <p:sp>
        <p:nvSpPr>
          <p:cNvPr id="3" name="Content Placeholder 2"/>
          <p:cNvSpPr>
            <a:spLocks noGrp="1"/>
          </p:cNvSpPr>
          <p:nvPr>
            <p:ph idx="1"/>
          </p:nvPr>
        </p:nvSpPr>
        <p:spPr>
          <a:xfrm>
            <a:off x="1661164" y="832376"/>
            <a:ext cx="8915400" cy="3777622"/>
          </a:xfrm>
        </p:spPr>
        <p:txBody>
          <a:bodyPr/>
          <a:lstStyle/>
          <a:p>
            <a:r>
              <a:rPr lang="en-US" dirty="0" smtClean="0"/>
              <a:t>The main purpose of this project is to analyze the relationship between various risk factors in the prevalence of Metabolic Syndrome.</a:t>
            </a:r>
          </a:p>
          <a:p>
            <a:r>
              <a:rPr lang="en-US" dirty="0" smtClean="0"/>
              <a:t>A few key inferences were made based on the number of people who were at high risk for metabolic syndrome, who were at risk of developing Cushing syndrome, and the lifestyle factors influencing their medical condition.</a:t>
            </a:r>
          </a:p>
          <a:p>
            <a:r>
              <a:rPr lang="en-US" dirty="0" smtClean="0"/>
              <a:t>To get a more conclusive idea of the report, we do a correlation, linear regression and t-test to see if we can see a significant difference which gives us a conclusive inference for our analysis. </a:t>
            </a:r>
            <a:endParaRPr lang="en-IN" dirty="0"/>
          </a:p>
        </p:txBody>
      </p:sp>
      <p:pic>
        <p:nvPicPr>
          <p:cNvPr id="5" name="Picture 4"/>
          <p:cNvPicPr>
            <a:picLocks noChangeAspect="1"/>
          </p:cNvPicPr>
          <p:nvPr/>
        </p:nvPicPr>
        <p:blipFill>
          <a:blip r:embed="rId2"/>
          <a:stretch>
            <a:fillRect/>
          </a:stretch>
        </p:blipFill>
        <p:spPr>
          <a:xfrm>
            <a:off x="2156196" y="3397033"/>
            <a:ext cx="6360006" cy="3460967"/>
          </a:xfrm>
          <a:prstGeom prst="rect">
            <a:avLst/>
          </a:prstGeom>
        </p:spPr>
      </p:pic>
    </p:spTree>
    <p:extLst>
      <p:ext uri="{BB962C8B-B14F-4D97-AF65-F5344CB8AC3E}">
        <p14:creationId xmlns:p14="http://schemas.microsoft.com/office/powerpoint/2010/main" val="344743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270" y="409432"/>
            <a:ext cx="8911687" cy="1280890"/>
          </a:xfrm>
        </p:spPr>
        <p:txBody>
          <a:bodyPr>
            <a:normAutofit/>
          </a:bodyPr>
          <a:lstStyle/>
          <a:p>
            <a:r>
              <a:rPr lang="en-US" sz="2400" dirty="0" smtClean="0"/>
              <a:t>Inferential statistics</a:t>
            </a:r>
            <a:endParaRPr lang="en-IN" sz="2400" dirty="0"/>
          </a:p>
        </p:txBody>
      </p:sp>
      <p:sp>
        <p:nvSpPr>
          <p:cNvPr id="3" name="Content Placeholder 2"/>
          <p:cNvSpPr>
            <a:spLocks noGrp="1"/>
          </p:cNvSpPr>
          <p:nvPr>
            <p:ph idx="1"/>
          </p:nvPr>
        </p:nvSpPr>
        <p:spPr>
          <a:xfrm>
            <a:off x="1531962" y="1480782"/>
            <a:ext cx="9672850" cy="4906369"/>
          </a:xfrm>
        </p:spPr>
        <p:txBody>
          <a:bodyPr>
            <a:normAutofit lnSpcReduction="10000"/>
          </a:bodyPr>
          <a:lstStyle/>
          <a:p>
            <a:pPr>
              <a:lnSpc>
                <a:spcPct val="150000"/>
              </a:lnSpc>
            </a:pPr>
            <a:r>
              <a:rPr lang="en-US" dirty="0" smtClean="0"/>
              <a:t>Before running any statistical analysis, a normality check is done to see if the distribution of data is normal for the dataset we are about to run. </a:t>
            </a:r>
          </a:p>
          <a:p>
            <a:pPr>
              <a:lnSpc>
                <a:spcPct val="150000"/>
              </a:lnSpc>
            </a:pPr>
            <a:r>
              <a:rPr lang="en-US" dirty="0" smtClean="0"/>
              <a:t>Next slide shows the results of the normality tests done for key numerical variables. If the variable has a </a:t>
            </a:r>
            <a:r>
              <a:rPr lang="en-US" b="1" dirty="0" smtClean="0"/>
              <a:t>p-value</a:t>
            </a:r>
            <a:r>
              <a:rPr lang="en-US" dirty="0" smtClean="0"/>
              <a:t> of &gt; 0.05, the dataset is normal and we can move on to use the parametric statistical tests. We will use the columns Age, BMI, Waist circumference, and siMS score to run statistical tests. All three variables satisfied normality test.</a:t>
            </a:r>
          </a:p>
          <a:p>
            <a:pPr>
              <a:lnSpc>
                <a:spcPct val="150000"/>
              </a:lnSpc>
            </a:pPr>
            <a:r>
              <a:rPr lang="en-US" dirty="0"/>
              <a:t>Skewness and kurtosis are statistical measures that describe the shape of a distribution</a:t>
            </a:r>
            <a:r>
              <a:rPr lang="en-US" dirty="0" smtClean="0"/>
              <a:t>.</a:t>
            </a:r>
          </a:p>
          <a:p>
            <a:pPr>
              <a:lnSpc>
                <a:spcPct val="150000"/>
              </a:lnSpc>
            </a:pPr>
            <a:r>
              <a:rPr lang="en-US" dirty="0"/>
              <a:t>Kurtosis measures the tail heaviness of the distribution compared to a normal distribution</a:t>
            </a:r>
            <a:r>
              <a:rPr lang="en-US" dirty="0" smtClean="0"/>
              <a:t>.</a:t>
            </a:r>
          </a:p>
          <a:p>
            <a:pPr>
              <a:lnSpc>
                <a:spcPct val="150000"/>
              </a:lnSpc>
            </a:pPr>
            <a:endParaRPr lang="en-US" dirty="0" smtClean="0"/>
          </a:p>
        </p:txBody>
      </p:sp>
    </p:spTree>
    <p:extLst>
      <p:ext uri="{BB962C8B-B14F-4D97-AF65-F5344CB8AC3E}">
        <p14:creationId xmlns:p14="http://schemas.microsoft.com/office/powerpoint/2010/main" val="1083571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2"/>
          <a:srcRect r="878"/>
          <a:stretch/>
        </p:blipFill>
        <p:spPr>
          <a:xfrm>
            <a:off x="2362927" y="3474720"/>
            <a:ext cx="7711372" cy="1737360"/>
          </a:xfrm>
          <a:prstGeom prst="rect">
            <a:avLst/>
          </a:prstGeom>
        </p:spPr>
      </p:pic>
      <p:pic>
        <p:nvPicPr>
          <p:cNvPr id="4" name="Picture 3"/>
          <p:cNvPicPr>
            <a:picLocks noChangeAspect="1"/>
          </p:cNvPicPr>
          <p:nvPr/>
        </p:nvPicPr>
        <p:blipFill>
          <a:blip r:embed="rId3"/>
          <a:stretch>
            <a:fillRect/>
          </a:stretch>
        </p:blipFill>
        <p:spPr>
          <a:xfrm>
            <a:off x="2368596" y="0"/>
            <a:ext cx="7705703" cy="3474720"/>
          </a:xfrm>
          <a:prstGeom prst="rect">
            <a:avLst/>
          </a:prstGeom>
        </p:spPr>
      </p:pic>
      <p:pic>
        <p:nvPicPr>
          <p:cNvPr id="6" name="Picture 5"/>
          <p:cNvPicPr>
            <a:picLocks noChangeAspect="1"/>
          </p:cNvPicPr>
          <p:nvPr/>
        </p:nvPicPr>
        <p:blipFill>
          <a:blip r:embed="rId4"/>
          <a:stretch>
            <a:fillRect/>
          </a:stretch>
        </p:blipFill>
        <p:spPr>
          <a:xfrm>
            <a:off x="2362927" y="5245971"/>
            <a:ext cx="7735962" cy="1554480"/>
          </a:xfrm>
          <a:prstGeom prst="rect">
            <a:avLst/>
          </a:prstGeom>
        </p:spPr>
      </p:pic>
    </p:spTree>
    <p:extLst>
      <p:ext uri="{BB962C8B-B14F-4D97-AF65-F5344CB8AC3E}">
        <p14:creationId xmlns:p14="http://schemas.microsoft.com/office/powerpoint/2010/main" val="4218816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820" y="187382"/>
            <a:ext cx="8911687" cy="1280890"/>
          </a:xfrm>
        </p:spPr>
        <p:txBody>
          <a:bodyPr>
            <a:normAutofit/>
          </a:bodyPr>
          <a:lstStyle/>
          <a:p>
            <a:r>
              <a:rPr lang="en-US" sz="2400" dirty="0" smtClean="0"/>
              <a:t>Two sample T-test (Gender and BMI)</a:t>
            </a:r>
            <a:endParaRPr lang="en-IN" sz="2400" dirty="0"/>
          </a:p>
        </p:txBody>
      </p:sp>
      <p:sp>
        <p:nvSpPr>
          <p:cNvPr id="7" name="Content Placeholder 6"/>
          <p:cNvSpPr>
            <a:spLocks noGrp="1"/>
          </p:cNvSpPr>
          <p:nvPr>
            <p:ph idx="1"/>
          </p:nvPr>
        </p:nvSpPr>
        <p:spPr>
          <a:xfrm>
            <a:off x="1705820" y="827827"/>
            <a:ext cx="8915400" cy="5832280"/>
          </a:xfrm>
        </p:spPr>
        <p:txBody>
          <a:bodyPr>
            <a:normAutofit/>
          </a:bodyPr>
          <a:lstStyle/>
          <a:p>
            <a:r>
              <a:rPr lang="en-US" dirty="0" smtClean="0"/>
              <a:t>We conducted a two sample t-test using gender and BMI to see if there is a difference in mean BMI between male and female.</a:t>
            </a:r>
          </a:p>
          <a:p>
            <a:pPr marL="0" indent="0">
              <a:buNone/>
            </a:pPr>
            <a:r>
              <a:rPr lang="en-US" dirty="0"/>
              <a:t>Null Hypothesis (H0): There is no significant difference in the mean BMI between male and female participants.</a:t>
            </a:r>
          </a:p>
          <a:p>
            <a:pPr marL="0" indent="0">
              <a:buNone/>
            </a:pPr>
            <a:r>
              <a:rPr lang="en-US" dirty="0"/>
              <a:t>Alternative Hypothesis (H1): There is a significant difference in the mean BMI between male and female participants</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r>
              <a:rPr lang="en-US" dirty="0"/>
              <a:t>A p-value of 0.67 suggests that there is insufficient evidence to reject the null hypothesis at the chosen significance level (e.g., α = 0.05). Therefore, based on the given p-value, we would </a:t>
            </a:r>
            <a:r>
              <a:rPr lang="en-US" b="1" dirty="0"/>
              <a:t>fail to reject the null hypothesis </a:t>
            </a:r>
            <a:r>
              <a:rPr lang="en-US" dirty="0" smtClean="0"/>
              <a:t>and state </a:t>
            </a:r>
            <a:r>
              <a:rPr lang="en-US" dirty="0"/>
              <a:t>that there is </a:t>
            </a:r>
            <a:r>
              <a:rPr lang="en-US" b="1" dirty="0"/>
              <a:t>no significant difference </a:t>
            </a:r>
            <a:r>
              <a:rPr lang="en-US" dirty="0"/>
              <a:t>in the mean BMI between male and female participants.</a:t>
            </a:r>
            <a:endParaRPr lang="en-US" dirty="0" smtClean="0"/>
          </a:p>
        </p:txBody>
      </p:sp>
      <p:pic>
        <p:nvPicPr>
          <p:cNvPr id="8" name="Picture 7"/>
          <p:cNvPicPr>
            <a:picLocks noChangeAspect="1"/>
          </p:cNvPicPr>
          <p:nvPr/>
        </p:nvPicPr>
        <p:blipFill>
          <a:blip r:embed="rId2"/>
          <a:stretch>
            <a:fillRect/>
          </a:stretch>
        </p:blipFill>
        <p:spPr>
          <a:xfrm>
            <a:off x="2236242" y="2977204"/>
            <a:ext cx="7200900" cy="1533525"/>
          </a:xfrm>
          <a:prstGeom prst="rect">
            <a:avLst/>
          </a:prstGeom>
        </p:spPr>
      </p:pic>
    </p:spTree>
    <p:extLst>
      <p:ext uri="{BB962C8B-B14F-4D97-AF65-F5344CB8AC3E}">
        <p14:creationId xmlns:p14="http://schemas.microsoft.com/office/powerpoint/2010/main" val="2940208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173734"/>
            <a:ext cx="8911687" cy="1280890"/>
          </a:xfrm>
        </p:spPr>
        <p:txBody>
          <a:bodyPr>
            <a:normAutofit/>
          </a:bodyPr>
          <a:lstStyle/>
          <a:p>
            <a:r>
              <a:rPr lang="en-US" sz="2400" dirty="0" smtClean="0"/>
              <a:t>Two sample T-Test (Gender and siMS score)</a:t>
            </a:r>
            <a:endParaRPr lang="en-IN" sz="2400" dirty="0"/>
          </a:p>
        </p:txBody>
      </p:sp>
      <p:sp>
        <p:nvSpPr>
          <p:cNvPr id="3" name="Content Placeholder 2"/>
          <p:cNvSpPr>
            <a:spLocks noGrp="1"/>
          </p:cNvSpPr>
          <p:nvPr>
            <p:ph idx="1"/>
          </p:nvPr>
        </p:nvSpPr>
        <p:spPr>
          <a:xfrm>
            <a:off x="1633868" y="946245"/>
            <a:ext cx="9011385" cy="5727510"/>
          </a:xfrm>
        </p:spPr>
        <p:txBody>
          <a:bodyPr>
            <a:normAutofit/>
          </a:bodyPr>
          <a:lstStyle/>
          <a:p>
            <a:r>
              <a:rPr lang="en-US" dirty="0"/>
              <a:t>We conducted a two sample t-test using gender and </a:t>
            </a:r>
            <a:r>
              <a:rPr lang="en-US" dirty="0" smtClean="0"/>
              <a:t>siMS score to </a:t>
            </a:r>
            <a:r>
              <a:rPr lang="en-US" dirty="0"/>
              <a:t>see if there is a difference in mean </a:t>
            </a:r>
            <a:r>
              <a:rPr lang="en-US" dirty="0" smtClean="0"/>
              <a:t>siMS score between </a:t>
            </a:r>
            <a:r>
              <a:rPr lang="en-US" dirty="0"/>
              <a:t>male and female.</a:t>
            </a:r>
          </a:p>
          <a:p>
            <a:pPr marL="0" indent="0">
              <a:buNone/>
            </a:pPr>
            <a:r>
              <a:rPr lang="en-US" dirty="0"/>
              <a:t>Null Hypothesis (H0): There is no significant difference in the mean siMS score between male and female participants.</a:t>
            </a:r>
          </a:p>
          <a:p>
            <a:pPr marL="0" indent="0">
              <a:buNone/>
            </a:pPr>
            <a:r>
              <a:rPr lang="en-US" dirty="0"/>
              <a:t>Alternative Hypothesis (H1): There is a significant difference in the mean siMS score between male and female participants.</a:t>
            </a:r>
          </a:p>
          <a:p>
            <a:endParaRPr lang="en-US" dirty="0"/>
          </a:p>
          <a:p>
            <a:endParaRPr lang="en-US" dirty="0"/>
          </a:p>
          <a:p>
            <a:endParaRPr lang="en-US" dirty="0"/>
          </a:p>
          <a:p>
            <a:endParaRPr lang="en-US" dirty="0" smtClean="0"/>
          </a:p>
          <a:p>
            <a:pPr marL="0" indent="0">
              <a:buNone/>
            </a:pPr>
            <a:endParaRPr lang="en-US" dirty="0"/>
          </a:p>
          <a:p>
            <a:r>
              <a:rPr lang="en-US" dirty="0"/>
              <a:t>A p-value of </a:t>
            </a:r>
            <a:r>
              <a:rPr lang="en-US" dirty="0" smtClean="0"/>
              <a:t>0.04 </a:t>
            </a:r>
            <a:r>
              <a:rPr lang="en-US" dirty="0"/>
              <a:t>suggests that there is </a:t>
            </a:r>
            <a:r>
              <a:rPr lang="en-US" dirty="0" smtClean="0"/>
              <a:t>sufficient </a:t>
            </a:r>
            <a:r>
              <a:rPr lang="en-US" dirty="0"/>
              <a:t>evidence to </a:t>
            </a:r>
            <a:r>
              <a:rPr lang="en-US" b="1" dirty="0" smtClean="0"/>
              <a:t>reject the null hypothesis</a:t>
            </a:r>
            <a:r>
              <a:rPr lang="en-US" dirty="0" smtClean="0"/>
              <a:t> and </a:t>
            </a:r>
            <a:r>
              <a:rPr lang="en-US" b="1" dirty="0" smtClean="0"/>
              <a:t>accept </a:t>
            </a:r>
            <a:r>
              <a:rPr lang="en-US" b="1" dirty="0"/>
              <a:t>the </a:t>
            </a:r>
            <a:r>
              <a:rPr lang="en-US" b="1" dirty="0" smtClean="0"/>
              <a:t>alternative </a:t>
            </a:r>
            <a:r>
              <a:rPr lang="en-US" b="1" dirty="0"/>
              <a:t>hypothesis </a:t>
            </a:r>
            <a:r>
              <a:rPr lang="en-US" dirty="0"/>
              <a:t>at the chosen significance level (e.g., α = 0.05). Therefore, </a:t>
            </a:r>
            <a:r>
              <a:rPr lang="en-US" dirty="0" smtClean="0"/>
              <a:t>we can say </a:t>
            </a:r>
            <a:r>
              <a:rPr lang="en-US" dirty="0"/>
              <a:t>that </a:t>
            </a:r>
            <a:r>
              <a:rPr lang="en-US" b="1" dirty="0"/>
              <a:t>there </a:t>
            </a:r>
            <a:r>
              <a:rPr lang="en-US" b="1" dirty="0" smtClean="0"/>
              <a:t>is </a:t>
            </a:r>
            <a:r>
              <a:rPr lang="en-US" b="1" dirty="0"/>
              <a:t>a</a:t>
            </a:r>
            <a:r>
              <a:rPr lang="en-US" b="1" dirty="0" smtClean="0"/>
              <a:t> </a:t>
            </a:r>
            <a:r>
              <a:rPr lang="en-US" b="1" dirty="0"/>
              <a:t>significant difference</a:t>
            </a:r>
            <a:r>
              <a:rPr lang="en-US" dirty="0"/>
              <a:t> in the </a:t>
            </a:r>
            <a:r>
              <a:rPr lang="en-US" dirty="0" smtClean="0"/>
              <a:t>mean siMS score </a:t>
            </a:r>
            <a:r>
              <a:rPr lang="en-US" dirty="0"/>
              <a:t>between male and female participants.</a:t>
            </a:r>
          </a:p>
          <a:p>
            <a:endParaRPr lang="en-IN" dirty="0"/>
          </a:p>
        </p:txBody>
      </p:sp>
      <p:pic>
        <p:nvPicPr>
          <p:cNvPr id="4" name="Picture 3"/>
          <p:cNvPicPr>
            <a:picLocks noChangeAspect="1"/>
          </p:cNvPicPr>
          <p:nvPr/>
        </p:nvPicPr>
        <p:blipFill>
          <a:blip r:embed="rId2"/>
          <a:stretch>
            <a:fillRect/>
          </a:stretch>
        </p:blipFill>
        <p:spPr>
          <a:xfrm>
            <a:off x="1954205" y="2917599"/>
            <a:ext cx="8370709" cy="1856452"/>
          </a:xfrm>
          <a:prstGeom prst="rect">
            <a:avLst/>
          </a:prstGeom>
        </p:spPr>
      </p:pic>
    </p:spTree>
    <p:extLst>
      <p:ext uri="{BB962C8B-B14F-4D97-AF65-F5344CB8AC3E}">
        <p14:creationId xmlns:p14="http://schemas.microsoft.com/office/powerpoint/2010/main" val="387683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487633"/>
            <a:ext cx="9130502" cy="1280890"/>
          </a:xfrm>
        </p:spPr>
        <p:txBody>
          <a:bodyPr>
            <a:normAutofit/>
          </a:bodyPr>
          <a:lstStyle/>
          <a:p>
            <a:r>
              <a:rPr lang="en-US" sz="2800" dirty="0"/>
              <a:t>Understanding Metabolic Syndrome and Its Risk Factors</a:t>
            </a:r>
            <a:endParaRPr lang="en-IN" sz="2800" dirty="0"/>
          </a:p>
        </p:txBody>
      </p:sp>
      <p:sp>
        <p:nvSpPr>
          <p:cNvPr id="3" name="Content Placeholder 2"/>
          <p:cNvSpPr>
            <a:spLocks noGrp="1"/>
          </p:cNvSpPr>
          <p:nvPr>
            <p:ph idx="1"/>
          </p:nvPr>
        </p:nvSpPr>
        <p:spPr>
          <a:xfrm>
            <a:off x="1719468" y="1768522"/>
            <a:ext cx="8915400" cy="5089477"/>
          </a:xfrm>
        </p:spPr>
        <p:txBody>
          <a:bodyPr>
            <a:normAutofit/>
          </a:bodyPr>
          <a:lstStyle/>
          <a:p>
            <a:r>
              <a:rPr lang="en-US" dirty="0"/>
              <a:t>Metabolic syndrome: a cluster of conditions linked to increased risk of heart disease, stroke, and type 2 diabetes</a:t>
            </a:r>
            <a:r>
              <a:rPr lang="en-US" dirty="0" smtClean="0"/>
              <a:t>.</a:t>
            </a:r>
          </a:p>
          <a:p>
            <a:r>
              <a:rPr lang="en-US" dirty="0"/>
              <a:t>It's closely tied to insulin resistance and associated with obesity, inactivity, and genetics. Early detection and management are vital for preventing cardiovascular diseases and diabetes</a:t>
            </a:r>
            <a:r>
              <a:rPr lang="en-US" dirty="0" smtClean="0"/>
              <a:t>.</a:t>
            </a:r>
          </a:p>
          <a:p>
            <a:pPr marL="0" indent="0">
              <a:buNone/>
            </a:pPr>
            <a:endParaRPr lang="en-US" dirty="0" smtClean="0"/>
          </a:p>
          <a:p>
            <a:pPr marL="0" indent="0">
              <a:buNone/>
            </a:pPr>
            <a:r>
              <a:rPr lang="en-US" dirty="0" smtClean="0"/>
              <a:t>Key risk factors include</a:t>
            </a:r>
          </a:p>
          <a:p>
            <a:r>
              <a:rPr lang="en-IN" dirty="0" smtClean="0"/>
              <a:t>Obesity </a:t>
            </a:r>
            <a:r>
              <a:rPr lang="en-IN" dirty="0"/>
              <a:t>(especially abdominal obesity)</a:t>
            </a:r>
          </a:p>
          <a:p>
            <a:r>
              <a:rPr lang="en-IN" dirty="0"/>
              <a:t>Insulin resistance or glucose intolerance</a:t>
            </a:r>
          </a:p>
          <a:p>
            <a:r>
              <a:rPr lang="en-IN" dirty="0"/>
              <a:t>High blood pressure</a:t>
            </a:r>
          </a:p>
          <a:p>
            <a:r>
              <a:rPr lang="en-IN" dirty="0"/>
              <a:t>High triglyceride levels</a:t>
            </a:r>
          </a:p>
          <a:p>
            <a:r>
              <a:rPr lang="en-IN" dirty="0"/>
              <a:t>Low HDL cholesterol levels</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342946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173734"/>
            <a:ext cx="8911687" cy="1280890"/>
          </a:xfrm>
        </p:spPr>
        <p:txBody>
          <a:bodyPr>
            <a:normAutofit/>
          </a:bodyPr>
          <a:lstStyle/>
          <a:p>
            <a:r>
              <a:rPr lang="en-US" sz="2400" dirty="0" smtClean="0"/>
              <a:t>One way ANOVA (Physical Activity and BMI)</a:t>
            </a:r>
            <a:endParaRPr lang="en-IN" sz="2400" dirty="0"/>
          </a:p>
        </p:txBody>
      </p:sp>
      <p:sp>
        <p:nvSpPr>
          <p:cNvPr id="3" name="Content Placeholder 2"/>
          <p:cNvSpPr>
            <a:spLocks noGrp="1"/>
          </p:cNvSpPr>
          <p:nvPr>
            <p:ph idx="1"/>
          </p:nvPr>
        </p:nvSpPr>
        <p:spPr>
          <a:xfrm>
            <a:off x="1633868" y="946245"/>
            <a:ext cx="9011385" cy="5290782"/>
          </a:xfrm>
        </p:spPr>
        <p:txBody>
          <a:bodyPr>
            <a:normAutofit fontScale="92500" lnSpcReduction="10000"/>
          </a:bodyPr>
          <a:lstStyle/>
          <a:p>
            <a:r>
              <a:rPr lang="en-US" dirty="0"/>
              <a:t>We conducted a </a:t>
            </a:r>
            <a:r>
              <a:rPr lang="en-US" dirty="0" smtClean="0"/>
              <a:t>one way ANOVA test using Physical Activity (low, moderate, and High) </a:t>
            </a:r>
            <a:r>
              <a:rPr lang="en-US" dirty="0"/>
              <a:t>and </a:t>
            </a:r>
            <a:r>
              <a:rPr lang="en-US" dirty="0" smtClean="0"/>
              <a:t>BMI to </a:t>
            </a:r>
            <a:r>
              <a:rPr lang="en-US" dirty="0"/>
              <a:t>see if there is a difference in mean </a:t>
            </a:r>
            <a:r>
              <a:rPr lang="en-US" dirty="0" smtClean="0"/>
              <a:t>BMI across different levels of physical activity.</a:t>
            </a:r>
            <a:endParaRPr lang="en-US" dirty="0"/>
          </a:p>
          <a:p>
            <a:pPr marL="0" indent="0">
              <a:buNone/>
            </a:pPr>
            <a:r>
              <a:rPr lang="en-US" dirty="0"/>
              <a:t>Null Hypothesis (H0): There is no significant difference in the mean BMI across different levels of physical activity (low, moderate, and high).</a:t>
            </a:r>
          </a:p>
          <a:p>
            <a:pPr marL="0" indent="0">
              <a:buNone/>
            </a:pPr>
            <a:r>
              <a:rPr lang="en-US" dirty="0"/>
              <a:t>Alternative Hypothesis (H1): There is a significant difference in the mean BMI across different levels of physical activity (low, moderate, and high</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a:t>Since the p-value (0.159) is greater than the chosen significance level (e.g., α = 0.05), we </a:t>
            </a:r>
            <a:r>
              <a:rPr lang="en-US" b="1" dirty="0"/>
              <a:t>fail to reject the null hypothesis</a:t>
            </a:r>
            <a:r>
              <a:rPr lang="en-US" dirty="0"/>
              <a:t>. Thus, we conclude that there is </a:t>
            </a:r>
            <a:r>
              <a:rPr lang="en-US" dirty="0" smtClean="0"/>
              <a:t>sufficient </a:t>
            </a:r>
            <a:r>
              <a:rPr lang="en-US" dirty="0"/>
              <a:t>evidence to </a:t>
            </a:r>
            <a:r>
              <a:rPr lang="en-US" dirty="0" smtClean="0"/>
              <a:t>suggest there is </a:t>
            </a:r>
            <a:r>
              <a:rPr lang="en-US" b="1" dirty="0" smtClean="0"/>
              <a:t>no significant </a:t>
            </a:r>
            <a:r>
              <a:rPr lang="en-US" b="1" dirty="0"/>
              <a:t>difference </a:t>
            </a:r>
            <a:r>
              <a:rPr lang="en-US" dirty="0"/>
              <a:t>in the mean BMI across different levels of physical activity.</a:t>
            </a:r>
            <a:endParaRPr lang="en-IN" dirty="0"/>
          </a:p>
        </p:txBody>
      </p:sp>
      <p:pic>
        <p:nvPicPr>
          <p:cNvPr id="5" name="Picture 4"/>
          <p:cNvPicPr>
            <a:picLocks noChangeAspect="1"/>
          </p:cNvPicPr>
          <p:nvPr/>
        </p:nvPicPr>
        <p:blipFill>
          <a:blip r:embed="rId2"/>
          <a:stretch>
            <a:fillRect/>
          </a:stretch>
        </p:blipFill>
        <p:spPr>
          <a:xfrm>
            <a:off x="1903933" y="2988575"/>
            <a:ext cx="8381075" cy="1992858"/>
          </a:xfrm>
          <a:prstGeom prst="rect">
            <a:avLst/>
          </a:prstGeom>
        </p:spPr>
      </p:pic>
    </p:spTree>
    <p:extLst>
      <p:ext uri="{BB962C8B-B14F-4D97-AF65-F5344CB8AC3E}">
        <p14:creationId xmlns:p14="http://schemas.microsoft.com/office/powerpoint/2010/main" val="423944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695" y="136540"/>
            <a:ext cx="8911687" cy="1280890"/>
          </a:xfrm>
        </p:spPr>
        <p:txBody>
          <a:bodyPr>
            <a:normAutofit/>
          </a:bodyPr>
          <a:lstStyle/>
          <a:p>
            <a:r>
              <a:rPr lang="en-US" sz="2400" dirty="0" smtClean="0"/>
              <a:t>Two way ANOVA</a:t>
            </a:r>
            <a:endParaRPr lang="en-IN" sz="2400" dirty="0"/>
          </a:p>
        </p:txBody>
      </p:sp>
      <p:sp>
        <p:nvSpPr>
          <p:cNvPr id="5" name="Content Placeholder 4"/>
          <p:cNvSpPr>
            <a:spLocks noGrp="1"/>
          </p:cNvSpPr>
          <p:nvPr>
            <p:ph idx="1"/>
          </p:nvPr>
        </p:nvSpPr>
        <p:spPr>
          <a:xfrm>
            <a:off x="1555694" y="673291"/>
            <a:ext cx="9307923" cy="3777622"/>
          </a:xfrm>
        </p:spPr>
        <p:txBody>
          <a:bodyPr/>
          <a:lstStyle/>
          <a:p>
            <a:pPr>
              <a:lnSpc>
                <a:spcPct val="150000"/>
              </a:lnSpc>
            </a:pPr>
            <a:r>
              <a:rPr lang="en-US" dirty="0" smtClean="0"/>
              <a:t>A two way ANOVA test was done to see if there is a significant influence of risk factors or demographics such as Physical activity levels, Medication, and both on siMS score.</a:t>
            </a:r>
          </a:p>
          <a:p>
            <a:pPr>
              <a:lnSpc>
                <a:spcPct val="150000"/>
              </a:lnSpc>
            </a:pPr>
            <a:r>
              <a:rPr lang="en-US" dirty="0" smtClean="0"/>
              <a:t>Hypothesis testing and results of the test are discussed in the next slide.</a:t>
            </a:r>
          </a:p>
          <a:p>
            <a:pPr>
              <a:lnSpc>
                <a:spcPct val="150000"/>
              </a:lnSpc>
            </a:pPr>
            <a:r>
              <a:rPr lang="en-US" dirty="0" smtClean="0"/>
              <a:t>It is important to note that we test three sets of hypothesis for a two way ANOVA test.</a:t>
            </a:r>
            <a:endParaRPr lang="en-IN" dirty="0"/>
          </a:p>
        </p:txBody>
      </p:sp>
      <p:pic>
        <p:nvPicPr>
          <p:cNvPr id="7" name="Picture 6"/>
          <p:cNvPicPr>
            <a:picLocks noChangeAspect="1"/>
          </p:cNvPicPr>
          <p:nvPr/>
        </p:nvPicPr>
        <p:blipFill>
          <a:blip r:embed="rId2"/>
          <a:stretch>
            <a:fillRect/>
          </a:stretch>
        </p:blipFill>
        <p:spPr>
          <a:xfrm>
            <a:off x="1360975" y="3599332"/>
            <a:ext cx="10065400" cy="3074425"/>
          </a:xfrm>
          <a:prstGeom prst="rect">
            <a:avLst/>
          </a:prstGeom>
        </p:spPr>
      </p:pic>
    </p:spTree>
    <p:extLst>
      <p:ext uri="{BB962C8B-B14F-4D97-AF65-F5344CB8AC3E}">
        <p14:creationId xmlns:p14="http://schemas.microsoft.com/office/powerpoint/2010/main" val="905175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9239"/>
            <a:ext cx="8911687" cy="1280890"/>
          </a:xfrm>
        </p:spPr>
        <p:txBody>
          <a:bodyPr>
            <a:normAutofit/>
          </a:bodyPr>
          <a:lstStyle/>
          <a:p>
            <a:r>
              <a:rPr lang="en-US" sz="2400" dirty="0" smtClean="0"/>
              <a:t>Two way ANOVA interpretation</a:t>
            </a:r>
            <a:endParaRPr lang="en-IN" sz="2400" dirty="0"/>
          </a:p>
        </p:txBody>
      </p:sp>
      <p:sp>
        <p:nvSpPr>
          <p:cNvPr id="3" name="Content Placeholder 2"/>
          <p:cNvSpPr>
            <a:spLocks noGrp="1"/>
          </p:cNvSpPr>
          <p:nvPr>
            <p:ph idx="1"/>
          </p:nvPr>
        </p:nvSpPr>
        <p:spPr>
          <a:xfrm>
            <a:off x="1674812" y="887105"/>
            <a:ext cx="8915400" cy="6148315"/>
          </a:xfrm>
        </p:spPr>
        <p:txBody>
          <a:bodyPr>
            <a:normAutofit fontScale="85000" lnSpcReduction="20000"/>
          </a:bodyPr>
          <a:lstStyle/>
          <a:p>
            <a:pPr marL="0" indent="0">
              <a:buNone/>
            </a:pPr>
            <a:r>
              <a:rPr lang="en-US" dirty="0"/>
              <a:t>Null Hypothesis (H0): </a:t>
            </a:r>
            <a:r>
              <a:rPr lang="en-US" b="1" dirty="0" smtClean="0"/>
              <a:t>Physical Activity </a:t>
            </a:r>
            <a:r>
              <a:rPr lang="en-US" dirty="0" smtClean="0"/>
              <a:t>does not have a significant effect on </a:t>
            </a:r>
            <a:r>
              <a:rPr lang="en-US" dirty="0"/>
              <a:t>the </a:t>
            </a:r>
            <a:r>
              <a:rPr lang="en-US" dirty="0" smtClean="0"/>
              <a:t>mean siMS score.</a:t>
            </a:r>
            <a:endParaRPr lang="en-US" dirty="0"/>
          </a:p>
          <a:p>
            <a:pPr marL="0" indent="0">
              <a:buNone/>
            </a:pPr>
            <a:r>
              <a:rPr lang="en-US" dirty="0"/>
              <a:t>Alternative Hypothesis (H1</a:t>
            </a:r>
            <a:r>
              <a:rPr lang="en-US" dirty="0" smtClean="0"/>
              <a:t>):</a:t>
            </a:r>
            <a:r>
              <a:rPr lang="en-US" dirty="0"/>
              <a:t> </a:t>
            </a:r>
            <a:r>
              <a:rPr lang="en-US" b="1" dirty="0"/>
              <a:t>Physical Activity</a:t>
            </a:r>
            <a:r>
              <a:rPr lang="en-US" dirty="0"/>
              <a:t> </a:t>
            </a:r>
            <a:r>
              <a:rPr lang="en-US" dirty="0" smtClean="0"/>
              <a:t>has </a:t>
            </a:r>
            <a:r>
              <a:rPr lang="en-US" dirty="0"/>
              <a:t>a significant effect on the mean siMS score</a:t>
            </a:r>
            <a:r>
              <a:rPr lang="en-US" dirty="0" smtClean="0"/>
              <a:t>.</a:t>
            </a:r>
          </a:p>
          <a:p>
            <a:pPr marL="0" indent="0">
              <a:buNone/>
            </a:pPr>
            <a:endParaRPr lang="en-US" dirty="0"/>
          </a:p>
          <a:p>
            <a:pPr marL="0" indent="0">
              <a:buNone/>
            </a:pPr>
            <a:r>
              <a:rPr lang="en-US" dirty="0"/>
              <a:t>Null Hypothesis (H0): </a:t>
            </a:r>
            <a:r>
              <a:rPr lang="en-US" b="1" dirty="0" smtClean="0"/>
              <a:t>Medication</a:t>
            </a:r>
            <a:r>
              <a:rPr lang="en-US" dirty="0" smtClean="0"/>
              <a:t> does </a:t>
            </a:r>
            <a:r>
              <a:rPr lang="en-US" dirty="0"/>
              <a:t>not have a significant effect on the mean siMS score.</a:t>
            </a:r>
          </a:p>
          <a:p>
            <a:pPr marL="0" indent="0">
              <a:buNone/>
            </a:pPr>
            <a:r>
              <a:rPr lang="en-US" dirty="0"/>
              <a:t>Alternative Hypothesis (H1): </a:t>
            </a:r>
            <a:r>
              <a:rPr lang="en-US" b="1" dirty="0" smtClean="0"/>
              <a:t>Medication</a:t>
            </a:r>
            <a:r>
              <a:rPr lang="en-US" dirty="0" smtClean="0"/>
              <a:t> </a:t>
            </a:r>
            <a:r>
              <a:rPr lang="en-US" dirty="0"/>
              <a:t>has a significant effect on the mean siMS score.</a:t>
            </a:r>
          </a:p>
          <a:p>
            <a:pPr marL="0" indent="0">
              <a:lnSpc>
                <a:spcPct val="150000"/>
              </a:lnSpc>
              <a:buNone/>
            </a:pPr>
            <a:endParaRPr lang="en-US" dirty="0" smtClean="0"/>
          </a:p>
          <a:p>
            <a:pPr marL="0" indent="0">
              <a:buNone/>
            </a:pPr>
            <a:r>
              <a:rPr lang="en-US" dirty="0"/>
              <a:t>Null Hypothesis (H0): </a:t>
            </a:r>
            <a:r>
              <a:rPr lang="en-US" b="1" dirty="0"/>
              <a:t>Physical Activity </a:t>
            </a:r>
            <a:r>
              <a:rPr lang="en-US" b="1" dirty="0" smtClean="0"/>
              <a:t>and Medication</a:t>
            </a:r>
            <a:r>
              <a:rPr lang="en-US" dirty="0" smtClean="0"/>
              <a:t> do </a:t>
            </a:r>
            <a:r>
              <a:rPr lang="en-US" dirty="0"/>
              <a:t>not have a significant effect on the mean siMS score.</a:t>
            </a:r>
          </a:p>
          <a:p>
            <a:pPr marL="0" indent="0">
              <a:buNone/>
            </a:pPr>
            <a:r>
              <a:rPr lang="en-US" dirty="0"/>
              <a:t>Alternative Hypothesis (H1): </a:t>
            </a:r>
            <a:r>
              <a:rPr lang="en-US" b="1" dirty="0"/>
              <a:t>Physical Activity </a:t>
            </a:r>
            <a:r>
              <a:rPr lang="en-US" b="1" dirty="0" smtClean="0"/>
              <a:t>and Medication</a:t>
            </a:r>
            <a:r>
              <a:rPr lang="en-US" dirty="0" smtClean="0"/>
              <a:t> have </a:t>
            </a:r>
            <a:r>
              <a:rPr lang="en-US" dirty="0"/>
              <a:t>a significant effect on the mean siMS score</a:t>
            </a:r>
            <a:r>
              <a:rPr lang="en-US" dirty="0" smtClean="0"/>
              <a:t>.</a:t>
            </a:r>
          </a:p>
          <a:p>
            <a:pPr marL="0" indent="0">
              <a:buNone/>
            </a:pPr>
            <a:endParaRPr lang="en-US" dirty="0" smtClean="0"/>
          </a:p>
          <a:p>
            <a:r>
              <a:rPr lang="en-US" dirty="0"/>
              <a:t>From the previous slide, we can see the p-values for all </a:t>
            </a:r>
            <a:r>
              <a:rPr lang="en-US" dirty="0" smtClean="0"/>
              <a:t>variables.</a:t>
            </a:r>
          </a:p>
          <a:p>
            <a:pPr>
              <a:lnSpc>
                <a:spcPct val="150000"/>
              </a:lnSpc>
            </a:pPr>
            <a:r>
              <a:rPr lang="en-US" dirty="0" smtClean="0"/>
              <a:t>Physical </a:t>
            </a:r>
            <a:r>
              <a:rPr lang="en-US" dirty="0"/>
              <a:t>activity has a significant effect on siMS score (p-value 0.00 &lt; 0.05</a:t>
            </a:r>
            <a:r>
              <a:rPr lang="en-US" dirty="0" smtClean="0"/>
              <a:t>). So, we </a:t>
            </a:r>
            <a:r>
              <a:rPr lang="en-US" b="1" dirty="0" smtClean="0"/>
              <a:t>reject H0</a:t>
            </a:r>
            <a:r>
              <a:rPr lang="en-US" dirty="0" smtClean="0"/>
              <a:t> and </a:t>
            </a:r>
            <a:r>
              <a:rPr lang="en-US" b="1" dirty="0" smtClean="0"/>
              <a:t>accept H1</a:t>
            </a:r>
            <a:r>
              <a:rPr lang="en-US" dirty="0" smtClean="0"/>
              <a:t>.</a:t>
            </a:r>
            <a:endParaRPr lang="en-US" dirty="0"/>
          </a:p>
          <a:p>
            <a:pPr>
              <a:lnSpc>
                <a:spcPct val="150000"/>
              </a:lnSpc>
            </a:pPr>
            <a:r>
              <a:rPr lang="en-US" dirty="0"/>
              <a:t>Medication does not show any significant impact on siMS score (p-value 0.053 &gt; 0.05). We </a:t>
            </a:r>
            <a:r>
              <a:rPr lang="en-US" b="1" dirty="0"/>
              <a:t>fail to reject H0.</a:t>
            </a:r>
          </a:p>
          <a:p>
            <a:pPr>
              <a:lnSpc>
                <a:spcPct val="150000"/>
              </a:lnSpc>
            </a:pPr>
            <a:r>
              <a:rPr lang="en-US" dirty="0" smtClean="0"/>
              <a:t>Physical </a:t>
            </a:r>
            <a:r>
              <a:rPr lang="en-US" dirty="0"/>
              <a:t>activity * Medication show a significant effect on siMS score (p-value 0.008 &lt; 0.05</a:t>
            </a:r>
            <a:r>
              <a:rPr lang="en-US" dirty="0" smtClean="0"/>
              <a:t>). </a:t>
            </a:r>
            <a:r>
              <a:rPr lang="en-US" dirty="0"/>
              <a:t>So, we </a:t>
            </a:r>
            <a:r>
              <a:rPr lang="en-US" b="1" dirty="0"/>
              <a:t>reject H0</a:t>
            </a:r>
            <a:r>
              <a:rPr lang="en-US" dirty="0"/>
              <a:t> and </a:t>
            </a:r>
            <a:r>
              <a:rPr lang="en-US" b="1" dirty="0"/>
              <a:t>accept H1</a:t>
            </a:r>
            <a:r>
              <a:rPr lang="en-US" dirty="0" smtClean="0"/>
              <a:t>.</a:t>
            </a:r>
            <a:endParaRPr lang="en-US" dirty="0"/>
          </a:p>
        </p:txBody>
      </p:sp>
    </p:spTree>
    <p:extLst>
      <p:ext uri="{BB962C8B-B14F-4D97-AF65-F5344CB8AC3E}">
        <p14:creationId xmlns:p14="http://schemas.microsoft.com/office/powerpoint/2010/main" val="376252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201030"/>
            <a:ext cx="8911687" cy="1280890"/>
          </a:xfrm>
        </p:spPr>
        <p:txBody>
          <a:bodyPr>
            <a:normAutofit/>
          </a:bodyPr>
          <a:lstStyle/>
          <a:p>
            <a:r>
              <a:rPr lang="en-US" sz="2400" dirty="0" smtClean="0"/>
              <a:t>Linear regression</a:t>
            </a:r>
            <a:endParaRPr lang="en-IN" sz="2400" dirty="0"/>
          </a:p>
        </p:txBody>
      </p:sp>
      <p:sp>
        <p:nvSpPr>
          <p:cNvPr id="3" name="Content Placeholder 2"/>
          <p:cNvSpPr>
            <a:spLocks noGrp="1"/>
          </p:cNvSpPr>
          <p:nvPr>
            <p:ph idx="1"/>
          </p:nvPr>
        </p:nvSpPr>
        <p:spPr>
          <a:xfrm>
            <a:off x="1674812" y="3533770"/>
            <a:ext cx="8915400" cy="3777622"/>
          </a:xfrm>
        </p:spPr>
        <p:txBody>
          <a:bodyPr/>
          <a:lstStyle/>
          <a:p>
            <a:pPr>
              <a:lnSpc>
                <a:spcPct val="150000"/>
              </a:lnSpc>
            </a:pPr>
            <a:r>
              <a:rPr lang="en-US" dirty="0" smtClean="0"/>
              <a:t>We do a linear regression analysis to </a:t>
            </a:r>
            <a:r>
              <a:rPr lang="en-US" dirty="0"/>
              <a:t>understand the relationship between certain predictor variables and the siMS score</a:t>
            </a:r>
            <a:r>
              <a:rPr lang="en-US" dirty="0" smtClean="0"/>
              <a:t>.</a:t>
            </a:r>
          </a:p>
          <a:p>
            <a:pPr>
              <a:lnSpc>
                <a:spcPct val="150000"/>
              </a:lnSpc>
            </a:pPr>
            <a:r>
              <a:rPr lang="en-US" dirty="0"/>
              <a:t>T</a:t>
            </a:r>
            <a:r>
              <a:rPr lang="en-US" dirty="0" smtClean="0"/>
              <a:t>he </a:t>
            </a:r>
            <a:r>
              <a:rPr lang="en-US" dirty="0"/>
              <a:t>predictor variables used in the </a:t>
            </a:r>
            <a:r>
              <a:rPr lang="en-US" dirty="0" smtClean="0"/>
              <a:t>analysis include </a:t>
            </a:r>
            <a:r>
              <a:rPr lang="en-US" dirty="0"/>
              <a:t>Waist Circumference, SBP (Systolic Blood Pressure), and HDL (High-Density Lipoprotein) levels</a:t>
            </a:r>
            <a:r>
              <a:rPr lang="en-US" dirty="0" smtClean="0"/>
              <a:t>. These are also called independent variables.</a:t>
            </a:r>
          </a:p>
          <a:p>
            <a:pPr>
              <a:lnSpc>
                <a:spcPct val="150000"/>
              </a:lnSpc>
            </a:pPr>
            <a:r>
              <a:rPr lang="en-US" dirty="0" smtClean="0"/>
              <a:t>siMS score is our dependent variable.</a:t>
            </a:r>
          </a:p>
        </p:txBody>
      </p:sp>
      <p:pic>
        <p:nvPicPr>
          <p:cNvPr id="6" name="Picture 5"/>
          <p:cNvPicPr>
            <a:picLocks noChangeAspect="1"/>
          </p:cNvPicPr>
          <p:nvPr/>
        </p:nvPicPr>
        <p:blipFill>
          <a:blip r:embed="rId3"/>
          <a:stretch>
            <a:fillRect/>
          </a:stretch>
        </p:blipFill>
        <p:spPr>
          <a:xfrm>
            <a:off x="1674812" y="977953"/>
            <a:ext cx="7606221" cy="2051850"/>
          </a:xfrm>
          <a:prstGeom prst="rect">
            <a:avLst/>
          </a:prstGeom>
        </p:spPr>
      </p:pic>
    </p:spTree>
    <p:extLst>
      <p:ext uri="{BB962C8B-B14F-4D97-AF65-F5344CB8AC3E}">
        <p14:creationId xmlns:p14="http://schemas.microsoft.com/office/powerpoint/2010/main" val="1018083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782" y="206854"/>
            <a:ext cx="8911687" cy="1280890"/>
          </a:xfrm>
        </p:spPr>
        <p:txBody>
          <a:bodyPr>
            <a:normAutofit/>
          </a:bodyPr>
          <a:lstStyle/>
          <a:p>
            <a:r>
              <a:rPr lang="en-US" sz="2400" dirty="0" smtClean="0"/>
              <a:t>Interpreting the results of the linear regression analysis</a:t>
            </a:r>
            <a:endParaRPr lang="en-IN" sz="2400" dirty="0"/>
          </a:p>
        </p:txBody>
      </p:sp>
      <p:sp>
        <p:nvSpPr>
          <p:cNvPr id="3" name="Content Placeholder 2"/>
          <p:cNvSpPr>
            <a:spLocks noGrp="1"/>
          </p:cNvSpPr>
          <p:nvPr>
            <p:ph idx="1"/>
          </p:nvPr>
        </p:nvSpPr>
        <p:spPr>
          <a:xfrm>
            <a:off x="5870626" y="847299"/>
            <a:ext cx="6207643" cy="5650777"/>
          </a:xfrm>
        </p:spPr>
        <p:txBody>
          <a:bodyPr>
            <a:normAutofit fontScale="92500"/>
          </a:bodyPr>
          <a:lstStyle/>
          <a:p>
            <a:pPr>
              <a:lnSpc>
                <a:spcPct val="200000"/>
              </a:lnSpc>
            </a:pPr>
            <a:r>
              <a:rPr lang="en-US" dirty="0"/>
              <a:t>The R-squared value of 0.503 indicates that approximately 50.3% of the variance in the siMS score can be explained by the independent variables (Waist Circumference, SBP, HDL levels) included in the model.</a:t>
            </a:r>
            <a:endParaRPr lang="en-US" dirty="0" smtClean="0"/>
          </a:p>
          <a:p>
            <a:pPr>
              <a:lnSpc>
                <a:spcPct val="200000"/>
              </a:lnSpc>
            </a:pPr>
            <a:r>
              <a:rPr lang="en-US" dirty="0" smtClean="0"/>
              <a:t>Overall</a:t>
            </a:r>
            <a:r>
              <a:rPr lang="en-US" dirty="0"/>
              <a:t>, the results suggest that Waist Circumference, SBP, and HDL levels are statistically significant predictors of the siMS score, with positive coefficients indicating a positive association with the siMS score. However, the intercept term is not statistically significant.</a:t>
            </a:r>
          </a:p>
          <a:p>
            <a:endParaRPr lang="en-IN" dirty="0"/>
          </a:p>
        </p:txBody>
      </p:sp>
      <p:pic>
        <p:nvPicPr>
          <p:cNvPr id="4" name="Picture 3"/>
          <p:cNvPicPr>
            <a:picLocks noChangeAspect="1"/>
          </p:cNvPicPr>
          <p:nvPr/>
        </p:nvPicPr>
        <p:blipFill>
          <a:blip r:embed="rId2"/>
          <a:stretch>
            <a:fillRect/>
          </a:stretch>
        </p:blipFill>
        <p:spPr>
          <a:xfrm>
            <a:off x="1433016" y="847299"/>
            <a:ext cx="4318496" cy="4466080"/>
          </a:xfrm>
          <a:prstGeom prst="rect">
            <a:avLst/>
          </a:prstGeom>
        </p:spPr>
      </p:pic>
      <p:pic>
        <p:nvPicPr>
          <p:cNvPr id="5" name="Picture 4"/>
          <p:cNvPicPr>
            <a:picLocks noChangeAspect="1"/>
          </p:cNvPicPr>
          <p:nvPr/>
        </p:nvPicPr>
        <p:blipFill>
          <a:blip r:embed="rId3"/>
          <a:stretch>
            <a:fillRect/>
          </a:stretch>
        </p:blipFill>
        <p:spPr>
          <a:xfrm>
            <a:off x="1433017" y="5313379"/>
            <a:ext cx="4318496" cy="1263555"/>
          </a:xfrm>
          <a:prstGeom prst="rect">
            <a:avLst/>
          </a:prstGeom>
        </p:spPr>
      </p:pic>
    </p:spTree>
    <p:extLst>
      <p:ext uri="{BB962C8B-B14F-4D97-AF65-F5344CB8AC3E}">
        <p14:creationId xmlns:p14="http://schemas.microsoft.com/office/powerpoint/2010/main" val="188073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6" y="0"/>
            <a:ext cx="8911687" cy="1280890"/>
          </a:xfrm>
        </p:spPr>
        <p:txBody>
          <a:bodyPr>
            <a:normAutofit/>
          </a:bodyPr>
          <a:lstStyle/>
          <a:p>
            <a:r>
              <a:rPr lang="en-US" sz="2400" dirty="0" smtClean="0"/>
              <a:t>Correlation Analysis</a:t>
            </a:r>
            <a:endParaRPr lang="en-IN" sz="2400" dirty="0"/>
          </a:p>
        </p:txBody>
      </p:sp>
      <p:sp>
        <p:nvSpPr>
          <p:cNvPr id="3" name="Content Placeholder 2"/>
          <p:cNvSpPr>
            <a:spLocks noGrp="1"/>
          </p:cNvSpPr>
          <p:nvPr>
            <p:ph idx="1"/>
          </p:nvPr>
        </p:nvSpPr>
        <p:spPr>
          <a:xfrm>
            <a:off x="1456447" y="979901"/>
            <a:ext cx="9666478" cy="5878099"/>
          </a:xfrm>
        </p:spPr>
        <p:txBody>
          <a:bodyPr>
            <a:normAutofit fontScale="77500" lnSpcReduction="20000"/>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pPr>
              <a:lnSpc>
                <a:spcPct val="160000"/>
              </a:lnSpc>
            </a:pPr>
            <a:r>
              <a:rPr lang="en-US" dirty="0" smtClean="0"/>
              <a:t>BMI </a:t>
            </a:r>
            <a:r>
              <a:rPr lang="en-US" dirty="0"/>
              <a:t>has a strong positive correlation with Waist Circumference (0.552) and FBG (0.562), and a strong negative correlation with HDL levels (-0.599).</a:t>
            </a:r>
          </a:p>
          <a:p>
            <a:pPr>
              <a:lnSpc>
                <a:spcPct val="160000"/>
              </a:lnSpc>
            </a:pPr>
            <a:r>
              <a:rPr lang="en-US" dirty="0"/>
              <a:t>Waist Circumference has a moderate positive correlation with Total Cholesterol levels (0.611) and a moderate negative correlation with HDL levels (-0.400).</a:t>
            </a:r>
          </a:p>
          <a:p>
            <a:pPr>
              <a:lnSpc>
                <a:spcPct val="160000"/>
              </a:lnSpc>
            </a:pPr>
            <a:r>
              <a:rPr lang="en-US" dirty="0"/>
              <a:t>SBP has a moderate positive correlation with Total Cholesterol levels (0.523) and a moderate negative correlation with HDL levels (-0.538).</a:t>
            </a:r>
          </a:p>
          <a:p>
            <a:pPr>
              <a:lnSpc>
                <a:spcPct val="160000"/>
              </a:lnSpc>
            </a:pPr>
            <a:r>
              <a:rPr lang="en-US" dirty="0"/>
              <a:t>Age has a weak negative correlation with most variables, indicating that it is not strongly associated with them.</a:t>
            </a:r>
          </a:p>
          <a:p>
            <a:pPr>
              <a:lnSpc>
                <a:spcPct val="160000"/>
              </a:lnSpc>
            </a:pPr>
            <a:r>
              <a:rPr lang="en-US" dirty="0"/>
              <a:t>These interpretations provide insights into the relationships between the variables included in the correlation matrix, which can guide further analysis or investigations into metabolic syndrome risk factors.</a:t>
            </a:r>
            <a:endParaRPr lang="en-IN" dirty="0"/>
          </a:p>
        </p:txBody>
      </p:sp>
      <p:pic>
        <p:nvPicPr>
          <p:cNvPr id="4" name="Picture 3"/>
          <p:cNvPicPr>
            <a:picLocks noChangeAspect="1"/>
          </p:cNvPicPr>
          <p:nvPr/>
        </p:nvPicPr>
        <p:blipFill>
          <a:blip r:embed="rId2"/>
          <a:stretch>
            <a:fillRect/>
          </a:stretch>
        </p:blipFill>
        <p:spPr>
          <a:xfrm>
            <a:off x="1992273" y="395410"/>
            <a:ext cx="8284191" cy="2778696"/>
          </a:xfrm>
          <a:prstGeom prst="rect">
            <a:avLst/>
          </a:prstGeom>
        </p:spPr>
      </p:pic>
    </p:spTree>
    <p:extLst>
      <p:ext uri="{BB962C8B-B14F-4D97-AF65-F5344CB8AC3E}">
        <p14:creationId xmlns:p14="http://schemas.microsoft.com/office/powerpoint/2010/main" val="2408063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32" y="270268"/>
            <a:ext cx="8911687" cy="1280890"/>
          </a:xfrm>
        </p:spPr>
        <p:txBody>
          <a:bodyPr>
            <a:normAutofit/>
          </a:bodyPr>
          <a:lstStyle/>
          <a:p>
            <a:r>
              <a:rPr lang="en-US" sz="2800" dirty="0" smtClean="0"/>
              <a:t>Visualizing the correlation matrix using a heat map</a:t>
            </a:r>
            <a:endParaRPr lang="en-IN" sz="2800" dirty="0"/>
          </a:p>
        </p:txBody>
      </p:sp>
      <p:pic>
        <p:nvPicPr>
          <p:cNvPr id="5" name="Content Placeholder 4"/>
          <p:cNvPicPr>
            <a:picLocks noGrp="1" noChangeAspect="1"/>
          </p:cNvPicPr>
          <p:nvPr>
            <p:ph idx="1"/>
          </p:nvPr>
        </p:nvPicPr>
        <p:blipFill>
          <a:blip r:embed="rId2"/>
          <a:stretch>
            <a:fillRect/>
          </a:stretch>
        </p:blipFill>
        <p:spPr>
          <a:xfrm>
            <a:off x="5177697" y="910713"/>
            <a:ext cx="7014303" cy="5202871"/>
          </a:xfrm>
          <a:prstGeom prst="rect">
            <a:avLst/>
          </a:prstGeom>
        </p:spPr>
      </p:pic>
      <p:pic>
        <p:nvPicPr>
          <p:cNvPr id="3" name="Picture 2"/>
          <p:cNvPicPr>
            <a:picLocks noChangeAspect="1"/>
          </p:cNvPicPr>
          <p:nvPr/>
        </p:nvPicPr>
        <p:blipFill>
          <a:blip r:embed="rId3"/>
          <a:stretch>
            <a:fillRect/>
          </a:stretch>
        </p:blipFill>
        <p:spPr>
          <a:xfrm>
            <a:off x="224333" y="1305489"/>
            <a:ext cx="4953364" cy="1833495"/>
          </a:xfrm>
          <a:prstGeom prst="rect">
            <a:avLst/>
          </a:prstGeom>
        </p:spPr>
      </p:pic>
      <p:sp>
        <p:nvSpPr>
          <p:cNvPr id="7" name="TextBox 6"/>
          <p:cNvSpPr txBox="1"/>
          <p:nvPr/>
        </p:nvSpPr>
        <p:spPr>
          <a:xfrm>
            <a:off x="682389" y="3297042"/>
            <a:ext cx="4612943" cy="2531206"/>
          </a:xfrm>
          <a:prstGeom prst="rect">
            <a:avLst/>
          </a:prstGeom>
          <a:noFill/>
        </p:spPr>
        <p:txBody>
          <a:bodyPr wrap="square" rtlCol="0">
            <a:spAutoFit/>
          </a:bodyPr>
          <a:lstStyle/>
          <a:p>
            <a:pPr>
              <a:lnSpc>
                <a:spcPct val="150000"/>
              </a:lnSpc>
            </a:pPr>
            <a:r>
              <a:rPr lang="en-US" dirty="0"/>
              <a:t>Each cell's color represents the strength and direction of the correlation between two variables. The cooler colors (blues) indicate negative correlations, while warmer colors (reds) indicate positive correlations.</a:t>
            </a:r>
            <a:endParaRPr lang="en-IN" dirty="0"/>
          </a:p>
        </p:txBody>
      </p:sp>
    </p:spTree>
    <p:extLst>
      <p:ext uri="{BB962C8B-B14F-4D97-AF65-F5344CB8AC3E}">
        <p14:creationId xmlns:p14="http://schemas.microsoft.com/office/powerpoint/2010/main" val="2397771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04" y="134222"/>
            <a:ext cx="8911687" cy="1280890"/>
          </a:xfrm>
        </p:spPr>
        <p:txBody>
          <a:bodyPr>
            <a:normAutofit/>
          </a:bodyPr>
          <a:lstStyle/>
          <a:p>
            <a:r>
              <a:rPr lang="en-US" sz="2800" dirty="0" smtClean="0"/>
              <a:t>Boxplot for age distribution</a:t>
            </a:r>
            <a:endParaRPr lang="en-IN" sz="2800" dirty="0"/>
          </a:p>
        </p:txBody>
      </p:sp>
      <p:pic>
        <p:nvPicPr>
          <p:cNvPr id="3" name="Picture 2"/>
          <p:cNvPicPr>
            <a:picLocks noChangeAspect="1"/>
          </p:cNvPicPr>
          <p:nvPr/>
        </p:nvPicPr>
        <p:blipFill>
          <a:blip r:embed="rId2"/>
          <a:stretch>
            <a:fillRect/>
          </a:stretch>
        </p:blipFill>
        <p:spPr>
          <a:xfrm>
            <a:off x="353542" y="1290637"/>
            <a:ext cx="4743450" cy="1685925"/>
          </a:xfrm>
          <a:prstGeom prst="rect">
            <a:avLst/>
          </a:prstGeom>
        </p:spPr>
      </p:pic>
      <p:sp>
        <p:nvSpPr>
          <p:cNvPr id="6" name="Content Placeholder 5"/>
          <p:cNvSpPr>
            <a:spLocks noGrp="1"/>
          </p:cNvSpPr>
          <p:nvPr>
            <p:ph idx="1"/>
          </p:nvPr>
        </p:nvSpPr>
        <p:spPr>
          <a:xfrm>
            <a:off x="5322626" y="1290637"/>
            <a:ext cx="6181985" cy="4620585"/>
          </a:xfrm>
        </p:spPr>
        <p:txBody>
          <a:bodyPr/>
          <a:lstStyle/>
          <a:p>
            <a:pPr>
              <a:lnSpc>
                <a:spcPct val="150000"/>
              </a:lnSpc>
            </a:pPr>
            <a:r>
              <a:rPr lang="en-US" dirty="0" smtClean="0"/>
              <a:t>The boxplot demonstrates the distribution of BMI based on Gender.</a:t>
            </a:r>
          </a:p>
          <a:p>
            <a:pPr>
              <a:lnSpc>
                <a:spcPct val="150000"/>
              </a:lnSpc>
            </a:pPr>
            <a:r>
              <a:rPr lang="en-US" dirty="0" smtClean="0"/>
              <a:t>BMI distribution for males are longer than that of females. </a:t>
            </a:r>
          </a:p>
          <a:p>
            <a:pPr>
              <a:lnSpc>
                <a:spcPct val="150000"/>
              </a:lnSpc>
            </a:pPr>
            <a:r>
              <a:rPr lang="en-US" dirty="0" smtClean="0"/>
              <a:t>From the boxplot, we can see there is one outlier above 45 for female. This means that particular patient’s BMI was way outside the normal average distribution between females in our dataset.</a:t>
            </a:r>
            <a:endParaRPr lang="en-IN" dirty="0"/>
          </a:p>
        </p:txBody>
      </p:sp>
      <p:pic>
        <p:nvPicPr>
          <p:cNvPr id="7" name="Picture 6"/>
          <p:cNvPicPr>
            <a:picLocks noChangeAspect="1"/>
          </p:cNvPicPr>
          <p:nvPr/>
        </p:nvPicPr>
        <p:blipFill>
          <a:blip r:embed="rId3"/>
          <a:stretch>
            <a:fillRect/>
          </a:stretch>
        </p:blipFill>
        <p:spPr>
          <a:xfrm>
            <a:off x="312864" y="2989072"/>
            <a:ext cx="4824807" cy="3827540"/>
          </a:xfrm>
          <a:prstGeom prst="rect">
            <a:avLst/>
          </a:prstGeom>
        </p:spPr>
      </p:pic>
    </p:spTree>
    <p:extLst>
      <p:ext uri="{BB962C8B-B14F-4D97-AF65-F5344CB8AC3E}">
        <p14:creationId xmlns:p14="http://schemas.microsoft.com/office/powerpoint/2010/main" val="1157259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437" y="269268"/>
            <a:ext cx="8911687" cy="1280890"/>
          </a:xfrm>
        </p:spPr>
        <p:txBody>
          <a:bodyPr>
            <a:normAutofit/>
          </a:bodyPr>
          <a:lstStyle/>
          <a:p>
            <a:r>
              <a:rPr lang="en-US" sz="2800" dirty="0" smtClean="0"/>
              <a:t>Scatterplot (Waist Circumference vs. BMI)</a:t>
            </a:r>
            <a:endParaRPr lang="en-IN" sz="2800" dirty="0"/>
          </a:p>
        </p:txBody>
      </p:sp>
      <p:sp>
        <p:nvSpPr>
          <p:cNvPr id="3" name="Content Placeholder 2"/>
          <p:cNvSpPr>
            <a:spLocks noGrp="1"/>
          </p:cNvSpPr>
          <p:nvPr>
            <p:ph idx="1"/>
          </p:nvPr>
        </p:nvSpPr>
        <p:spPr>
          <a:xfrm>
            <a:off x="7438438" y="1201003"/>
            <a:ext cx="4026090" cy="5213445"/>
          </a:xfrm>
        </p:spPr>
        <p:txBody>
          <a:bodyPr>
            <a:normAutofit fontScale="92500" lnSpcReduction="10000"/>
          </a:bodyPr>
          <a:lstStyle/>
          <a:p>
            <a:pPr>
              <a:lnSpc>
                <a:spcPct val="150000"/>
              </a:lnSpc>
            </a:pPr>
            <a:r>
              <a:rPr lang="en-US" dirty="0" smtClean="0"/>
              <a:t>Scatterplots are used to visualize the distribution and correlation between two numerical variables.</a:t>
            </a:r>
          </a:p>
          <a:p>
            <a:pPr>
              <a:lnSpc>
                <a:spcPct val="150000"/>
              </a:lnSpc>
            </a:pPr>
            <a:r>
              <a:rPr lang="en-US" dirty="0" smtClean="0"/>
              <a:t>Waist circumference was converted from inches to cms for siMS score calculation so it remains the same (in cms) here. </a:t>
            </a:r>
          </a:p>
          <a:p>
            <a:pPr>
              <a:lnSpc>
                <a:spcPct val="150000"/>
              </a:lnSpc>
            </a:pPr>
            <a:r>
              <a:rPr lang="en-US" dirty="0"/>
              <a:t>The scatter plot indicates a </a:t>
            </a:r>
            <a:r>
              <a:rPr lang="en-US" b="1" dirty="0"/>
              <a:t>positive correlation</a:t>
            </a:r>
            <a:r>
              <a:rPr lang="en-US" dirty="0"/>
              <a:t> between waist circumference and BMI, suggesting that as waist circumference increases, BMI tends to increase as well.</a:t>
            </a:r>
            <a:endParaRPr lang="en-IN" dirty="0"/>
          </a:p>
        </p:txBody>
      </p:sp>
      <p:pic>
        <p:nvPicPr>
          <p:cNvPr id="5" name="Picture 4"/>
          <p:cNvPicPr>
            <a:picLocks noChangeAspect="1"/>
          </p:cNvPicPr>
          <p:nvPr/>
        </p:nvPicPr>
        <p:blipFill>
          <a:blip r:embed="rId2"/>
          <a:stretch>
            <a:fillRect/>
          </a:stretch>
        </p:blipFill>
        <p:spPr>
          <a:xfrm>
            <a:off x="638033" y="1201003"/>
            <a:ext cx="6248400" cy="1322695"/>
          </a:xfrm>
          <a:prstGeom prst="rect">
            <a:avLst/>
          </a:prstGeom>
        </p:spPr>
      </p:pic>
      <p:pic>
        <p:nvPicPr>
          <p:cNvPr id="6" name="Picture 5"/>
          <p:cNvPicPr>
            <a:picLocks noChangeAspect="1"/>
          </p:cNvPicPr>
          <p:nvPr/>
        </p:nvPicPr>
        <p:blipFill>
          <a:blip r:embed="rId3"/>
          <a:stretch>
            <a:fillRect/>
          </a:stretch>
        </p:blipFill>
        <p:spPr>
          <a:xfrm>
            <a:off x="688705" y="2543175"/>
            <a:ext cx="6197728" cy="4314825"/>
          </a:xfrm>
          <a:prstGeom prst="rect">
            <a:avLst/>
          </a:prstGeom>
        </p:spPr>
      </p:pic>
    </p:spTree>
    <p:extLst>
      <p:ext uri="{BB962C8B-B14F-4D97-AF65-F5344CB8AC3E}">
        <p14:creationId xmlns:p14="http://schemas.microsoft.com/office/powerpoint/2010/main" val="403200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060" y="229861"/>
            <a:ext cx="8911687" cy="1280890"/>
          </a:xfrm>
        </p:spPr>
        <p:txBody>
          <a:bodyPr>
            <a:normAutofit/>
          </a:bodyPr>
          <a:lstStyle/>
          <a:p>
            <a:r>
              <a:rPr lang="en-US" sz="2800" dirty="0" smtClean="0"/>
              <a:t>Stacked bar chart</a:t>
            </a:r>
            <a:endParaRPr lang="en-IN" sz="2800" dirty="0"/>
          </a:p>
        </p:txBody>
      </p:sp>
      <p:sp>
        <p:nvSpPr>
          <p:cNvPr id="3" name="Content Placeholder 2"/>
          <p:cNvSpPr>
            <a:spLocks noGrp="1"/>
          </p:cNvSpPr>
          <p:nvPr>
            <p:ph idx="1"/>
          </p:nvPr>
        </p:nvSpPr>
        <p:spPr>
          <a:xfrm>
            <a:off x="5977719" y="1295400"/>
            <a:ext cx="5690666" cy="4259239"/>
          </a:xfrm>
        </p:spPr>
        <p:txBody>
          <a:bodyPr>
            <a:normAutofit fontScale="92500" lnSpcReduction="20000"/>
          </a:bodyPr>
          <a:lstStyle/>
          <a:p>
            <a:pPr>
              <a:lnSpc>
                <a:spcPct val="200000"/>
              </a:lnSpc>
            </a:pPr>
            <a:r>
              <a:rPr lang="en-US" dirty="0"/>
              <a:t>The stacked bar chart provides a comparison of hypertensive status across </a:t>
            </a:r>
            <a:r>
              <a:rPr lang="en-US" dirty="0" smtClean="0"/>
              <a:t>genders.</a:t>
            </a:r>
          </a:p>
          <a:p>
            <a:pPr>
              <a:lnSpc>
                <a:spcPct val="200000"/>
              </a:lnSpc>
            </a:pPr>
            <a:r>
              <a:rPr lang="en-US" dirty="0"/>
              <a:t>The red segment represents hypertensive individuals, while the blue segment represents non-hypertensive individuals</a:t>
            </a:r>
            <a:r>
              <a:rPr lang="en-US" dirty="0" smtClean="0"/>
              <a:t>.</a:t>
            </a:r>
          </a:p>
          <a:p>
            <a:pPr>
              <a:lnSpc>
                <a:spcPct val="200000"/>
              </a:lnSpc>
            </a:pPr>
            <a:r>
              <a:rPr lang="en-US" dirty="0"/>
              <a:t>This visual representation can be useful for understanding the distribution of hypertensive status among different genders. </a:t>
            </a:r>
            <a:endParaRPr lang="en-IN" dirty="0"/>
          </a:p>
        </p:txBody>
      </p:sp>
      <p:pic>
        <p:nvPicPr>
          <p:cNvPr id="5" name="Picture 4"/>
          <p:cNvPicPr>
            <a:picLocks noChangeAspect="1"/>
          </p:cNvPicPr>
          <p:nvPr/>
        </p:nvPicPr>
        <p:blipFill>
          <a:blip r:embed="rId2"/>
          <a:stretch>
            <a:fillRect/>
          </a:stretch>
        </p:blipFill>
        <p:spPr>
          <a:xfrm>
            <a:off x="289374" y="1295400"/>
            <a:ext cx="5495925" cy="1247775"/>
          </a:xfrm>
          <a:prstGeom prst="rect">
            <a:avLst/>
          </a:prstGeom>
        </p:spPr>
      </p:pic>
      <p:pic>
        <p:nvPicPr>
          <p:cNvPr id="6" name="Picture 5"/>
          <p:cNvPicPr>
            <a:picLocks noChangeAspect="1"/>
          </p:cNvPicPr>
          <p:nvPr/>
        </p:nvPicPr>
        <p:blipFill>
          <a:blip r:embed="rId3"/>
          <a:stretch>
            <a:fillRect/>
          </a:stretch>
        </p:blipFill>
        <p:spPr>
          <a:xfrm>
            <a:off x="289374" y="2543175"/>
            <a:ext cx="5495925" cy="4314825"/>
          </a:xfrm>
          <a:prstGeom prst="rect">
            <a:avLst/>
          </a:prstGeom>
        </p:spPr>
      </p:pic>
    </p:spTree>
    <p:extLst>
      <p:ext uri="{BB962C8B-B14F-4D97-AF65-F5344CB8AC3E}">
        <p14:creationId xmlns:p14="http://schemas.microsoft.com/office/powerpoint/2010/main" val="62099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114" y="129378"/>
            <a:ext cx="8911687" cy="1280890"/>
          </a:xfrm>
        </p:spPr>
        <p:txBody>
          <a:bodyPr>
            <a:normAutofit/>
          </a:bodyPr>
          <a:lstStyle/>
          <a:p>
            <a:r>
              <a:rPr lang="en-IN" sz="3200" dirty="0"/>
              <a:t>Introduction to siMS Score</a:t>
            </a:r>
          </a:p>
        </p:txBody>
      </p:sp>
      <p:sp>
        <p:nvSpPr>
          <p:cNvPr id="3" name="Content Placeholder 2"/>
          <p:cNvSpPr>
            <a:spLocks noGrp="1"/>
          </p:cNvSpPr>
          <p:nvPr>
            <p:ph idx="1"/>
          </p:nvPr>
        </p:nvSpPr>
        <p:spPr>
          <a:xfrm>
            <a:off x="1569341" y="1261143"/>
            <a:ext cx="9963015" cy="5194248"/>
          </a:xfrm>
        </p:spPr>
        <p:txBody>
          <a:bodyPr>
            <a:normAutofit fontScale="92500" lnSpcReduction="10000"/>
          </a:bodyPr>
          <a:lstStyle/>
          <a:p>
            <a:pPr>
              <a:lnSpc>
                <a:spcPct val="170000"/>
              </a:lnSpc>
            </a:pPr>
            <a:r>
              <a:rPr lang="en-US" dirty="0"/>
              <a:t>The simple metabolic syndrome (siMS) score is a composite index used to assess the risk of metabolic syndrome.</a:t>
            </a:r>
          </a:p>
          <a:p>
            <a:pPr>
              <a:lnSpc>
                <a:spcPct val="170000"/>
              </a:lnSpc>
            </a:pPr>
            <a:r>
              <a:rPr lang="en-US" dirty="0"/>
              <a:t>It combines several key indicators related to metabolic health, providing a comprehensive measure of risk</a:t>
            </a:r>
            <a:r>
              <a:rPr lang="en-US" dirty="0" smtClean="0"/>
              <a:t>.</a:t>
            </a:r>
          </a:p>
          <a:p>
            <a:pPr>
              <a:lnSpc>
                <a:spcPct val="170000"/>
              </a:lnSpc>
            </a:pPr>
            <a:r>
              <a:rPr lang="en-US" dirty="0"/>
              <a:t>Uses of siMS Score:</a:t>
            </a:r>
          </a:p>
          <a:p>
            <a:pPr lvl="1">
              <a:lnSpc>
                <a:spcPct val="170000"/>
              </a:lnSpc>
            </a:pPr>
            <a:r>
              <a:rPr lang="en-US" dirty="0"/>
              <a:t>Identifying individuals at risk of metabolic syndrome and related conditions such as heart disease and type 2 diabetes.</a:t>
            </a:r>
          </a:p>
          <a:p>
            <a:pPr lvl="1">
              <a:lnSpc>
                <a:spcPct val="170000"/>
              </a:lnSpc>
            </a:pPr>
            <a:r>
              <a:rPr lang="en-US" dirty="0"/>
              <a:t>Monitoring changes in metabolic health over time and assessing the effectiveness of interventions such as lifestyle modifications or medications</a:t>
            </a:r>
            <a:r>
              <a:rPr lang="en-US" dirty="0" smtClean="0"/>
              <a:t>.</a:t>
            </a:r>
            <a:r>
              <a:rPr lang="en-US" dirty="0"/>
              <a:t> </a:t>
            </a:r>
            <a:endParaRPr lang="en-US" dirty="0" smtClean="0"/>
          </a:p>
          <a:p>
            <a:pPr lvl="1">
              <a:lnSpc>
                <a:spcPct val="170000"/>
              </a:lnSpc>
            </a:pPr>
            <a:r>
              <a:rPr lang="en-US" dirty="0" smtClean="0"/>
              <a:t>Allows </a:t>
            </a:r>
            <a:r>
              <a:rPr lang="en-US" dirty="0"/>
              <a:t>for early intervention and management of metabolic risk factors to prevent long-term complications.</a:t>
            </a:r>
          </a:p>
          <a:p>
            <a:pPr lvl="1"/>
            <a:endParaRPr lang="en-US" dirty="0"/>
          </a:p>
          <a:p>
            <a:pPr marL="0" indent="0">
              <a:buNone/>
            </a:pPr>
            <a:endParaRPr lang="en-IN" dirty="0"/>
          </a:p>
        </p:txBody>
      </p:sp>
    </p:spTree>
    <p:extLst>
      <p:ext uri="{BB962C8B-B14F-4D97-AF65-F5344CB8AC3E}">
        <p14:creationId xmlns:p14="http://schemas.microsoft.com/office/powerpoint/2010/main" val="2852428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275" y="35272"/>
            <a:ext cx="5691265" cy="1679448"/>
          </a:xfrm>
        </p:spPr>
        <p:txBody>
          <a:bodyPr>
            <a:normAutofit/>
          </a:bodyPr>
          <a:lstStyle/>
          <a:p>
            <a:r>
              <a:rPr lang="en-US" sz="2400" dirty="0" smtClean="0"/>
              <a:t>Violin plot </a:t>
            </a:r>
            <a:r>
              <a:rPr lang="en-US" sz="2400" dirty="0"/>
              <a:t>to visualize the distribution of siMS score by Gender</a:t>
            </a:r>
            <a:endParaRPr lang="en-IN" sz="2400" dirty="0"/>
          </a:p>
        </p:txBody>
      </p:sp>
      <p:sp>
        <p:nvSpPr>
          <p:cNvPr id="3" name="Content Placeholder 2"/>
          <p:cNvSpPr>
            <a:spLocks noGrp="1"/>
          </p:cNvSpPr>
          <p:nvPr>
            <p:ph idx="1"/>
          </p:nvPr>
        </p:nvSpPr>
        <p:spPr>
          <a:xfrm>
            <a:off x="559559" y="1714720"/>
            <a:ext cx="5336274" cy="4781614"/>
          </a:xfrm>
        </p:spPr>
        <p:txBody>
          <a:bodyPr/>
          <a:lstStyle/>
          <a:p>
            <a:pPr>
              <a:lnSpc>
                <a:spcPct val="150000"/>
              </a:lnSpc>
            </a:pPr>
            <a:r>
              <a:rPr lang="en-US" dirty="0"/>
              <a:t>The plot features two violins, one for each gender, indicating the distribution of scores among males and females.</a:t>
            </a:r>
          </a:p>
          <a:p>
            <a:pPr>
              <a:lnSpc>
                <a:spcPct val="150000"/>
              </a:lnSpc>
            </a:pPr>
            <a:r>
              <a:rPr lang="en-US" dirty="0" smtClean="0"/>
              <a:t>The </a:t>
            </a:r>
            <a:r>
              <a:rPr lang="en-US" dirty="0"/>
              <a:t>widest parts of the violins show where scores are most concentrated, suggesting common score ranges</a:t>
            </a:r>
            <a:r>
              <a:rPr lang="en-US" dirty="0" smtClean="0"/>
              <a:t>.</a:t>
            </a:r>
          </a:p>
          <a:p>
            <a:pPr>
              <a:lnSpc>
                <a:spcPct val="150000"/>
              </a:lnSpc>
            </a:pPr>
            <a:r>
              <a:rPr lang="en-US" dirty="0"/>
              <a:t>The horizontal lines within each violin likely represent the median and quartiles, providing a summary of the data’s spread.</a:t>
            </a:r>
            <a:endParaRPr lang="en-IN" dirty="0"/>
          </a:p>
        </p:txBody>
      </p:sp>
      <p:pic>
        <p:nvPicPr>
          <p:cNvPr id="6" name="Picture 5"/>
          <p:cNvPicPr>
            <a:picLocks noChangeAspect="1"/>
          </p:cNvPicPr>
          <p:nvPr/>
        </p:nvPicPr>
        <p:blipFill>
          <a:blip r:embed="rId2"/>
          <a:stretch>
            <a:fillRect/>
          </a:stretch>
        </p:blipFill>
        <p:spPr>
          <a:xfrm>
            <a:off x="6419851" y="538382"/>
            <a:ext cx="5608567" cy="2286000"/>
          </a:xfrm>
          <a:prstGeom prst="rect">
            <a:avLst/>
          </a:prstGeom>
        </p:spPr>
      </p:pic>
      <p:pic>
        <p:nvPicPr>
          <p:cNvPr id="7" name="Picture 6"/>
          <p:cNvPicPr>
            <a:picLocks noChangeAspect="1"/>
          </p:cNvPicPr>
          <p:nvPr/>
        </p:nvPicPr>
        <p:blipFill>
          <a:blip r:embed="rId3"/>
          <a:stretch>
            <a:fillRect/>
          </a:stretch>
        </p:blipFill>
        <p:spPr>
          <a:xfrm>
            <a:off x="6398030" y="2824382"/>
            <a:ext cx="5652207" cy="4023360"/>
          </a:xfrm>
          <a:prstGeom prst="rect">
            <a:avLst/>
          </a:prstGeom>
        </p:spPr>
      </p:pic>
    </p:spTree>
    <p:extLst>
      <p:ext uri="{BB962C8B-B14F-4D97-AF65-F5344CB8AC3E}">
        <p14:creationId xmlns:p14="http://schemas.microsoft.com/office/powerpoint/2010/main" val="511804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310212"/>
            <a:ext cx="8911687" cy="1280890"/>
          </a:xfrm>
        </p:spPr>
        <p:txBody>
          <a:bodyPr>
            <a:normAutofit/>
          </a:bodyPr>
          <a:lstStyle/>
          <a:p>
            <a:r>
              <a:rPr lang="en-US" sz="2800" dirty="0" smtClean="0"/>
              <a:t>Conclusion</a:t>
            </a:r>
            <a:endParaRPr lang="en-IN" sz="2800" dirty="0"/>
          </a:p>
        </p:txBody>
      </p:sp>
      <p:sp>
        <p:nvSpPr>
          <p:cNvPr id="3" name="Content Placeholder 2"/>
          <p:cNvSpPr>
            <a:spLocks noGrp="1"/>
          </p:cNvSpPr>
          <p:nvPr>
            <p:ph idx="1"/>
          </p:nvPr>
        </p:nvSpPr>
        <p:spPr>
          <a:xfrm>
            <a:off x="1678525" y="950657"/>
            <a:ext cx="9953081" cy="5277134"/>
          </a:xfrm>
        </p:spPr>
        <p:txBody>
          <a:bodyPr>
            <a:normAutofit fontScale="92500"/>
          </a:bodyPr>
          <a:lstStyle/>
          <a:p>
            <a:pPr>
              <a:lnSpc>
                <a:spcPct val="170000"/>
              </a:lnSpc>
            </a:pPr>
            <a:r>
              <a:rPr lang="en-US" dirty="0"/>
              <a:t>Through </a:t>
            </a:r>
            <a:r>
              <a:rPr lang="en-US" dirty="0" smtClean="0"/>
              <a:t>this predictive </a:t>
            </a:r>
            <a:r>
              <a:rPr lang="en-US" dirty="0"/>
              <a:t>analysis of metabolic syndrome risk </a:t>
            </a:r>
            <a:r>
              <a:rPr lang="en-US" dirty="0" smtClean="0"/>
              <a:t>factors project, we have </a:t>
            </a:r>
            <a:r>
              <a:rPr lang="en-US" dirty="0"/>
              <a:t>gained valuable insights into the relationships between various demographic and health-related variables.</a:t>
            </a:r>
          </a:p>
          <a:p>
            <a:pPr>
              <a:lnSpc>
                <a:spcPct val="170000"/>
              </a:lnSpc>
            </a:pPr>
            <a:r>
              <a:rPr lang="en-US" dirty="0"/>
              <a:t>Our findings suggest that factors such as BMI, waist circumference, blood pressure, </a:t>
            </a:r>
            <a:r>
              <a:rPr lang="en-US" dirty="0" smtClean="0"/>
              <a:t>TG levels, and HDL levels </a:t>
            </a:r>
            <a:r>
              <a:rPr lang="en-US" dirty="0"/>
              <a:t>play significant roles in determining the risk of metabolic syndrome.</a:t>
            </a:r>
          </a:p>
          <a:p>
            <a:pPr>
              <a:lnSpc>
                <a:spcPct val="170000"/>
              </a:lnSpc>
            </a:pPr>
            <a:r>
              <a:rPr lang="en-US" dirty="0"/>
              <a:t>By leveraging statistical methods such as correlation analysis, linear regression, and hypothesis testing, we have identified key predictors of metabolic syndrome and their impact on overall health outcomes.</a:t>
            </a:r>
          </a:p>
          <a:p>
            <a:pPr>
              <a:lnSpc>
                <a:spcPct val="170000"/>
              </a:lnSpc>
            </a:pPr>
            <a:r>
              <a:rPr lang="en-US" dirty="0" smtClean="0"/>
              <a:t>Overall</a:t>
            </a:r>
            <a:r>
              <a:rPr lang="en-US" dirty="0"/>
              <a:t>, </a:t>
            </a:r>
            <a:r>
              <a:rPr lang="en-US" dirty="0" smtClean="0"/>
              <a:t>the project </a:t>
            </a:r>
            <a:r>
              <a:rPr lang="en-US" dirty="0"/>
              <a:t>underscores the importance of early detection and intervention strategies to mitigate the risk of metabolic syndrome and improve health outcomes for individuals.</a:t>
            </a:r>
            <a:endParaRPr lang="en-IN" dirty="0"/>
          </a:p>
        </p:txBody>
      </p:sp>
    </p:spTree>
    <p:extLst>
      <p:ext uri="{BB962C8B-B14F-4D97-AF65-F5344CB8AC3E}">
        <p14:creationId xmlns:p14="http://schemas.microsoft.com/office/powerpoint/2010/main" val="2385982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29" y="105495"/>
            <a:ext cx="8911687" cy="1280890"/>
          </a:xfrm>
        </p:spPr>
        <p:txBody>
          <a:bodyPr>
            <a:normAutofit/>
          </a:bodyPr>
          <a:lstStyle/>
          <a:p>
            <a:r>
              <a:rPr lang="en-US" sz="2400" dirty="0" smtClean="0"/>
              <a:t>References</a:t>
            </a:r>
            <a:endParaRPr lang="en-IN" sz="2400" dirty="0"/>
          </a:p>
        </p:txBody>
      </p:sp>
      <p:sp>
        <p:nvSpPr>
          <p:cNvPr id="3" name="Content Placeholder 2"/>
          <p:cNvSpPr>
            <a:spLocks noGrp="1"/>
          </p:cNvSpPr>
          <p:nvPr>
            <p:ph idx="1"/>
          </p:nvPr>
        </p:nvSpPr>
        <p:spPr>
          <a:xfrm>
            <a:off x="1651229" y="855122"/>
            <a:ext cx="10072198" cy="5777690"/>
          </a:xfrm>
        </p:spPr>
        <p:txBody>
          <a:bodyPr>
            <a:noAutofit/>
          </a:bodyPr>
          <a:lstStyle/>
          <a:p>
            <a:pPr>
              <a:lnSpc>
                <a:spcPct val="150000"/>
              </a:lnSpc>
            </a:pPr>
            <a:r>
              <a:rPr lang="en-US" sz="1600" dirty="0"/>
              <a:t>Kaggle.com </a:t>
            </a:r>
            <a:r>
              <a:rPr lang="en-US" sz="1600" dirty="0" smtClean="0"/>
              <a:t>(</a:t>
            </a:r>
            <a:r>
              <a:rPr lang="en-US" sz="1600" dirty="0">
                <a:hlinkClick r:id="rId2"/>
              </a:rPr>
              <a:t>https://www.kaggle.com/code/tanshihjen/eda-classification-metabolicsyndrome</a:t>
            </a:r>
            <a:r>
              <a:rPr lang="en-US" sz="1600" dirty="0" smtClean="0"/>
              <a:t>)</a:t>
            </a:r>
          </a:p>
          <a:p>
            <a:pPr>
              <a:lnSpc>
                <a:spcPct val="150000"/>
              </a:lnSpc>
            </a:pPr>
            <a:r>
              <a:rPr lang="en-US" sz="1600" dirty="0" err="1"/>
              <a:t>Motamed</a:t>
            </a:r>
            <a:r>
              <a:rPr lang="en-US" sz="1600" dirty="0"/>
              <a:t>, N., </a:t>
            </a:r>
            <a:r>
              <a:rPr lang="en-US" sz="1600" dirty="0" err="1"/>
              <a:t>Ajdarkosh</a:t>
            </a:r>
            <a:r>
              <a:rPr lang="en-US" sz="1600" dirty="0"/>
              <a:t>, H., </a:t>
            </a:r>
            <a:r>
              <a:rPr lang="en-US" sz="1600" dirty="0" err="1"/>
              <a:t>Karbalaie</a:t>
            </a:r>
            <a:r>
              <a:rPr lang="en-US" sz="1600" dirty="0"/>
              <a:t> </a:t>
            </a:r>
            <a:r>
              <a:rPr lang="en-US" sz="1600" dirty="0" err="1"/>
              <a:t>Niya</a:t>
            </a:r>
            <a:r>
              <a:rPr lang="en-US" sz="1600" dirty="0"/>
              <a:t>, M. H., </a:t>
            </a:r>
            <a:r>
              <a:rPr lang="en-US" sz="1600" dirty="0" err="1"/>
              <a:t>Panahi</a:t>
            </a:r>
            <a:r>
              <a:rPr lang="en-US" sz="1600" dirty="0"/>
              <a:t>, M., </a:t>
            </a:r>
            <a:r>
              <a:rPr lang="en-US" sz="1600" dirty="0" err="1"/>
              <a:t>Farahani</a:t>
            </a:r>
            <a:r>
              <a:rPr lang="en-US" sz="1600" dirty="0"/>
              <a:t>, B., </a:t>
            </a:r>
            <a:r>
              <a:rPr lang="en-US" sz="1600" dirty="0" err="1"/>
              <a:t>Rezaie</a:t>
            </a:r>
            <a:r>
              <a:rPr lang="en-US" sz="1600" dirty="0"/>
              <a:t>, N., </a:t>
            </a:r>
            <a:r>
              <a:rPr lang="en-US" sz="1600" dirty="0" err="1"/>
              <a:t>Nikkhah</a:t>
            </a:r>
            <a:r>
              <a:rPr lang="en-US" sz="1600" dirty="0"/>
              <a:t>, M., </a:t>
            </a:r>
            <a:r>
              <a:rPr lang="en-US" sz="1600" dirty="0" err="1"/>
              <a:t>Faraji</a:t>
            </a:r>
            <a:r>
              <a:rPr lang="en-US" sz="1600" dirty="0"/>
              <a:t>, A. H., </a:t>
            </a:r>
            <a:r>
              <a:rPr lang="en-US" sz="1600" dirty="0" err="1"/>
              <a:t>Hemmasi</a:t>
            </a:r>
            <a:r>
              <a:rPr lang="en-US" sz="1600" dirty="0"/>
              <a:t>, G., </a:t>
            </a:r>
            <a:r>
              <a:rPr lang="en-US" sz="1600" dirty="0" err="1"/>
              <a:t>Perumal</a:t>
            </a:r>
            <a:r>
              <a:rPr lang="en-US" sz="1600" dirty="0"/>
              <a:t>, D., </a:t>
            </a:r>
            <a:r>
              <a:rPr lang="en-US" sz="1600" dirty="0" err="1"/>
              <a:t>Ashrafi</a:t>
            </a:r>
            <a:r>
              <a:rPr lang="en-US" sz="1600" dirty="0"/>
              <a:t>, G. H., </a:t>
            </a:r>
            <a:r>
              <a:rPr lang="en-US" sz="1600" dirty="0" err="1"/>
              <a:t>Safarnezhad</a:t>
            </a:r>
            <a:r>
              <a:rPr lang="en-US" sz="1600" dirty="0"/>
              <a:t> </a:t>
            </a:r>
            <a:r>
              <a:rPr lang="en-US" sz="1600" dirty="0" err="1"/>
              <a:t>Tameshkel</a:t>
            </a:r>
            <a:r>
              <a:rPr lang="en-US" sz="1600" dirty="0"/>
              <a:t>, F., </a:t>
            </a:r>
            <a:r>
              <a:rPr lang="en-US" sz="1600" dirty="0" err="1"/>
              <a:t>Gholizadeh</a:t>
            </a:r>
            <a:r>
              <a:rPr lang="en-US" sz="1600" dirty="0"/>
              <a:t>, E., </a:t>
            </a:r>
            <a:r>
              <a:rPr lang="en-US" sz="1600" dirty="0" err="1"/>
              <a:t>Khoonsari</a:t>
            </a:r>
            <a:r>
              <a:rPr lang="en-US" sz="1600" dirty="0"/>
              <a:t>, M., &amp; </a:t>
            </a:r>
            <a:r>
              <a:rPr lang="en-US" sz="1600" dirty="0" err="1"/>
              <a:t>Zamani</a:t>
            </a:r>
            <a:r>
              <a:rPr lang="en-US" sz="1600" dirty="0"/>
              <a:t>, F. (2022). Scoring systems of metabolic syndrome and prediction of cardiovascular events: A population based cohort study. Clinical cardiology, 45(6), 641–649. </a:t>
            </a:r>
            <a:r>
              <a:rPr lang="en-US" sz="1600" dirty="0">
                <a:hlinkClick r:id="rId3"/>
              </a:rPr>
              <a:t>https://</a:t>
            </a:r>
            <a:r>
              <a:rPr lang="en-US" sz="1600" dirty="0" smtClean="0">
                <a:hlinkClick r:id="rId3"/>
              </a:rPr>
              <a:t>doi.org/10.1002/clc.23827</a:t>
            </a:r>
            <a:r>
              <a:rPr lang="en-US" sz="1600" dirty="0" smtClean="0"/>
              <a:t> </a:t>
            </a:r>
          </a:p>
          <a:p>
            <a:pPr>
              <a:lnSpc>
                <a:spcPct val="150000"/>
              </a:lnSpc>
            </a:pPr>
            <a:r>
              <a:rPr lang="en-US" sz="1600" dirty="0" err="1"/>
              <a:t>Soldatovic</a:t>
            </a:r>
            <a:r>
              <a:rPr lang="en-US" sz="1600" dirty="0"/>
              <a:t>, I., </a:t>
            </a:r>
            <a:r>
              <a:rPr lang="en-US" sz="1600" dirty="0" err="1"/>
              <a:t>Vukovic</a:t>
            </a:r>
            <a:r>
              <a:rPr lang="en-US" sz="1600" dirty="0"/>
              <a:t>, R., </a:t>
            </a:r>
            <a:r>
              <a:rPr lang="en-US" sz="1600" dirty="0" err="1"/>
              <a:t>Culafic</a:t>
            </a:r>
            <a:r>
              <a:rPr lang="en-US" sz="1600" dirty="0"/>
              <a:t>, D., </a:t>
            </a:r>
            <a:r>
              <a:rPr lang="en-US" sz="1600" dirty="0" err="1"/>
              <a:t>Gajic</a:t>
            </a:r>
            <a:r>
              <a:rPr lang="en-US" sz="1600" dirty="0"/>
              <a:t>, M., &amp; </a:t>
            </a:r>
            <a:r>
              <a:rPr lang="en-US" sz="1600" dirty="0" err="1"/>
              <a:t>Dimitrijevic-Sreckovic</a:t>
            </a:r>
            <a:r>
              <a:rPr lang="en-US" sz="1600" dirty="0"/>
              <a:t>, V. (2016). siMS Score: Simple Method for Quantifying Metabolic Syndrome. </a:t>
            </a:r>
            <a:r>
              <a:rPr lang="en-US" sz="1600" dirty="0" err="1"/>
              <a:t>PloS</a:t>
            </a:r>
            <a:r>
              <a:rPr lang="en-US" sz="1600" dirty="0"/>
              <a:t> one, 11(1), e0146143. </a:t>
            </a:r>
            <a:r>
              <a:rPr lang="en-US" sz="1600" dirty="0">
                <a:hlinkClick r:id="rId4"/>
              </a:rPr>
              <a:t>https://</a:t>
            </a:r>
            <a:r>
              <a:rPr lang="en-US" sz="1600" dirty="0" smtClean="0">
                <a:hlinkClick r:id="rId4"/>
              </a:rPr>
              <a:t>doi.org/10.1371/journal.pone.0146143</a:t>
            </a:r>
            <a:r>
              <a:rPr lang="en-US" sz="1600" dirty="0" smtClean="0"/>
              <a:t> </a:t>
            </a:r>
            <a:endParaRPr lang="en-US" sz="1600" dirty="0"/>
          </a:p>
          <a:p>
            <a:pPr>
              <a:lnSpc>
                <a:spcPct val="150000"/>
              </a:lnSpc>
            </a:pPr>
            <a:r>
              <a:rPr lang="en-US" sz="1600" dirty="0" smtClean="0"/>
              <a:t>BINF </a:t>
            </a:r>
            <a:r>
              <a:rPr lang="en-US" sz="1600" dirty="0"/>
              <a:t>5900 Lecture notes and Assignments.</a:t>
            </a:r>
          </a:p>
          <a:p>
            <a:pPr>
              <a:lnSpc>
                <a:spcPct val="150000"/>
              </a:lnSpc>
            </a:pPr>
            <a:endParaRPr lang="en-US" sz="1600" dirty="0"/>
          </a:p>
          <a:p>
            <a:pPr marL="0" indent="0">
              <a:lnSpc>
                <a:spcPct val="150000"/>
              </a:lnSpc>
              <a:buNone/>
            </a:pPr>
            <a:r>
              <a:rPr lang="en-US" sz="1600" dirty="0"/>
              <a:t>                                          </a:t>
            </a:r>
            <a:r>
              <a:rPr lang="en-US" sz="1600" dirty="0" smtClean="0"/>
              <a:t>                                            Created </a:t>
            </a:r>
            <a:r>
              <a:rPr lang="en-US" sz="1600" dirty="0"/>
              <a:t>and Compiled </a:t>
            </a:r>
            <a:r>
              <a:rPr lang="en-US" sz="1600" dirty="0" smtClean="0"/>
              <a:t>by:</a:t>
            </a:r>
          </a:p>
          <a:p>
            <a:pPr marL="0" indent="0">
              <a:lnSpc>
                <a:spcPct val="150000"/>
              </a:lnSpc>
              <a:buNone/>
            </a:pPr>
            <a:r>
              <a:rPr lang="en-US" sz="1600" dirty="0"/>
              <a:t> </a:t>
            </a:r>
            <a:r>
              <a:rPr lang="en-US" sz="1600" dirty="0" smtClean="0"/>
              <a:t>                                                                                                                                 Ajith </a:t>
            </a:r>
            <a:r>
              <a:rPr lang="en-US" sz="1600" dirty="0"/>
              <a:t>Kumar Kannan</a:t>
            </a:r>
          </a:p>
          <a:p>
            <a:pPr marL="0" indent="0" algn="r">
              <a:lnSpc>
                <a:spcPct val="150000"/>
              </a:lnSpc>
              <a:buNone/>
            </a:pPr>
            <a:endParaRPr lang="en-US" sz="1100" dirty="0"/>
          </a:p>
          <a:p>
            <a:pPr>
              <a:lnSpc>
                <a:spcPct val="150000"/>
              </a:lnSpc>
            </a:pPr>
            <a:endParaRPr lang="en-IN" sz="1600" dirty="0"/>
          </a:p>
        </p:txBody>
      </p:sp>
    </p:spTree>
    <p:extLst>
      <p:ext uri="{BB962C8B-B14F-4D97-AF65-F5344CB8AC3E}">
        <p14:creationId xmlns:p14="http://schemas.microsoft.com/office/powerpoint/2010/main" val="1167826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8" name="Content Placeholder 7"/>
          <p:cNvSpPr>
            <a:spLocks noGrp="1"/>
          </p:cNvSpPr>
          <p:nvPr>
            <p:ph idx="1"/>
          </p:nvPr>
        </p:nvSpPr>
        <p:spPr/>
        <p:txBody>
          <a:bodyPr/>
          <a:lstStyle/>
          <a:p>
            <a:endParaRPr lang="en-IN"/>
          </a:p>
        </p:txBody>
      </p:sp>
      <p:pic>
        <p:nvPicPr>
          <p:cNvPr id="1026" name="Picture 2" descr="Flat Thank You Slide Template for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4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7" y="241973"/>
            <a:ext cx="8911687" cy="1280890"/>
          </a:xfrm>
        </p:spPr>
        <p:txBody>
          <a:bodyPr>
            <a:normAutofit/>
          </a:bodyPr>
          <a:lstStyle/>
          <a:p>
            <a:r>
              <a:rPr lang="en-US" sz="2800" dirty="0" smtClean="0"/>
              <a:t>Data collection</a:t>
            </a:r>
            <a:endParaRPr lang="en-IN" sz="2800" dirty="0"/>
          </a:p>
        </p:txBody>
      </p:sp>
      <p:sp>
        <p:nvSpPr>
          <p:cNvPr id="3" name="Content Placeholder 2"/>
          <p:cNvSpPr>
            <a:spLocks noGrp="1"/>
          </p:cNvSpPr>
          <p:nvPr>
            <p:ph idx="1"/>
          </p:nvPr>
        </p:nvSpPr>
        <p:spPr>
          <a:xfrm>
            <a:off x="1565630" y="882418"/>
            <a:ext cx="9994024" cy="5873224"/>
          </a:xfrm>
        </p:spPr>
        <p:txBody>
          <a:bodyPr>
            <a:normAutofit fontScale="85000" lnSpcReduction="10000"/>
          </a:bodyPr>
          <a:lstStyle/>
          <a:p>
            <a:pPr>
              <a:lnSpc>
                <a:spcPct val="150000"/>
              </a:lnSpc>
            </a:pPr>
            <a:r>
              <a:rPr lang="en-US" dirty="0" smtClean="0"/>
              <a:t>This project is a continuation of the previous mid-term project</a:t>
            </a:r>
            <a:r>
              <a:rPr lang="en-US" dirty="0" smtClean="0"/>
              <a:t>.</a:t>
            </a:r>
          </a:p>
          <a:p>
            <a:pPr>
              <a:lnSpc>
                <a:spcPct val="150000"/>
              </a:lnSpc>
            </a:pPr>
            <a:r>
              <a:rPr lang="en-US" dirty="0" smtClean="0"/>
              <a:t>In the previous project, patients who are at risk of metabolic syndrome were identified based on their lab values. In this project, we calculate a score to identify the severity level and analyze the relationship between different risk factors and the severity score. </a:t>
            </a:r>
          </a:p>
          <a:p>
            <a:pPr>
              <a:lnSpc>
                <a:spcPct val="150000"/>
              </a:lnSpc>
            </a:pPr>
            <a:r>
              <a:rPr lang="en-US" dirty="0" smtClean="0"/>
              <a:t>New demographics such as smoking, alcohol consumption, physical activity </a:t>
            </a:r>
            <a:r>
              <a:rPr lang="en-US" dirty="0" smtClean="0"/>
              <a:t>are some of the columns that were</a:t>
            </a:r>
            <a:r>
              <a:rPr lang="en-US" dirty="0" smtClean="0"/>
              <a:t> added to this project.</a:t>
            </a:r>
            <a:endParaRPr lang="en-US" dirty="0" smtClean="0"/>
          </a:p>
          <a:p>
            <a:pPr>
              <a:lnSpc>
                <a:spcPct val="150000"/>
              </a:lnSpc>
            </a:pPr>
            <a:r>
              <a:rPr lang="en-US" dirty="0" smtClean="0"/>
              <a:t>The project was done using pandas, numpy, Scipy, and Matplotlib using the Jupyter Notebook</a:t>
            </a:r>
          </a:p>
          <a:p>
            <a:pPr>
              <a:lnSpc>
                <a:spcPct val="150000"/>
              </a:lnSpc>
            </a:pPr>
            <a:r>
              <a:rPr lang="en-US" dirty="0" smtClean="0"/>
              <a:t>A </a:t>
            </a:r>
            <a:r>
              <a:rPr lang="en-US" dirty="0"/>
              <a:t>dataset with dummy values (30 rows and </a:t>
            </a:r>
            <a:r>
              <a:rPr lang="en-US" dirty="0" smtClean="0"/>
              <a:t>22 columns in total after merging and creating new columns using different functionalities) </a:t>
            </a:r>
            <a:r>
              <a:rPr lang="en-US" dirty="0"/>
              <a:t>were made</a:t>
            </a:r>
            <a:r>
              <a:rPr lang="en-US" dirty="0" smtClean="0"/>
              <a:t>.</a:t>
            </a:r>
          </a:p>
          <a:p>
            <a:pPr>
              <a:lnSpc>
                <a:spcPct val="150000"/>
              </a:lnSpc>
            </a:pPr>
            <a:r>
              <a:rPr lang="en-US" dirty="0" smtClean="0"/>
              <a:t>A total of 4 CSV files were loaded individually, cleaned, updated, and then merged to form a final dataframe called patient_final. </a:t>
            </a:r>
          </a:p>
          <a:p>
            <a:pPr>
              <a:lnSpc>
                <a:spcPct val="150000"/>
              </a:lnSpc>
            </a:pPr>
            <a:r>
              <a:rPr lang="en-US" dirty="0" smtClean="0"/>
              <a:t>Using patient_final, various functionalities such as calculating BMI, siMS score, analyzing </a:t>
            </a:r>
            <a:r>
              <a:rPr lang="en-US" dirty="0"/>
              <a:t>C</a:t>
            </a:r>
            <a:r>
              <a:rPr lang="en-US" dirty="0" smtClean="0"/>
              <a:t>ushing risk and a number of other statistical analysis were done. </a:t>
            </a:r>
          </a:p>
          <a:p>
            <a:pPr>
              <a:lnSpc>
                <a:spcPct val="150000"/>
              </a:lnSpc>
            </a:pPr>
            <a:r>
              <a:rPr lang="en-US" dirty="0" smtClean="0"/>
              <a:t>Finally correlation analysis, T-test, Linear regression and visualizations were done for the respective variables.</a:t>
            </a:r>
            <a:endParaRPr lang="en-US" dirty="0"/>
          </a:p>
        </p:txBody>
      </p:sp>
    </p:spTree>
    <p:extLst>
      <p:ext uri="{BB962C8B-B14F-4D97-AF65-F5344CB8AC3E}">
        <p14:creationId xmlns:p14="http://schemas.microsoft.com/office/powerpoint/2010/main" val="2606082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554" y="97103"/>
            <a:ext cx="8911687" cy="1280890"/>
          </a:xfrm>
        </p:spPr>
        <p:txBody>
          <a:bodyPr>
            <a:normAutofit/>
          </a:bodyPr>
          <a:lstStyle/>
          <a:p>
            <a:r>
              <a:rPr lang="en-US" sz="2400" dirty="0" smtClean="0"/>
              <a:t>Loading the data files and performing functionalities</a:t>
            </a:r>
            <a:endParaRPr lang="en-IN" sz="2400" dirty="0"/>
          </a:p>
        </p:txBody>
      </p:sp>
      <p:pic>
        <p:nvPicPr>
          <p:cNvPr id="4" name="Content Placeholder 3"/>
          <p:cNvPicPr>
            <a:picLocks noGrp="1" noChangeAspect="1"/>
          </p:cNvPicPr>
          <p:nvPr>
            <p:ph idx="1"/>
          </p:nvPr>
        </p:nvPicPr>
        <p:blipFill>
          <a:blip r:embed="rId2"/>
          <a:stretch>
            <a:fillRect/>
          </a:stretch>
        </p:blipFill>
        <p:spPr>
          <a:xfrm>
            <a:off x="1924185" y="847512"/>
            <a:ext cx="7191375" cy="1009650"/>
          </a:xfrm>
          <a:prstGeom prst="rect">
            <a:avLst/>
          </a:prstGeom>
        </p:spPr>
      </p:pic>
      <p:pic>
        <p:nvPicPr>
          <p:cNvPr id="6" name="Picture 5"/>
          <p:cNvPicPr>
            <a:picLocks noChangeAspect="1"/>
          </p:cNvPicPr>
          <p:nvPr/>
        </p:nvPicPr>
        <p:blipFill>
          <a:blip r:embed="rId3"/>
          <a:stretch>
            <a:fillRect/>
          </a:stretch>
        </p:blipFill>
        <p:spPr>
          <a:xfrm>
            <a:off x="8781378" y="627583"/>
            <a:ext cx="2914650" cy="4105275"/>
          </a:xfrm>
          <a:prstGeom prst="rect">
            <a:avLst/>
          </a:prstGeom>
        </p:spPr>
      </p:pic>
      <p:pic>
        <p:nvPicPr>
          <p:cNvPr id="7" name="Picture 6"/>
          <p:cNvPicPr>
            <a:picLocks noChangeAspect="1"/>
          </p:cNvPicPr>
          <p:nvPr/>
        </p:nvPicPr>
        <p:blipFill>
          <a:blip r:embed="rId4"/>
          <a:stretch>
            <a:fillRect/>
          </a:stretch>
        </p:blipFill>
        <p:spPr>
          <a:xfrm>
            <a:off x="8781378" y="4732858"/>
            <a:ext cx="2914650" cy="1704975"/>
          </a:xfrm>
          <a:prstGeom prst="rect">
            <a:avLst/>
          </a:prstGeom>
        </p:spPr>
      </p:pic>
      <p:sp>
        <p:nvSpPr>
          <p:cNvPr id="8" name="TextBox 7"/>
          <p:cNvSpPr txBox="1"/>
          <p:nvPr/>
        </p:nvSpPr>
        <p:spPr>
          <a:xfrm>
            <a:off x="1916554" y="3198461"/>
            <a:ext cx="6864824" cy="2531206"/>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Ø"/>
            </a:pPr>
            <a:r>
              <a:rPr lang="en-US" dirty="0" smtClean="0"/>
              <a:t>Each data file were loading one by one, duplicates were dropped and later merged with other files</a:t>
            </a:r>
          </a:p>
          <a:p>
            <a:pPr marL="285750" indent="-285750">
              <a:lnSpc>
                <a:spcPct val="150000"/>
              </a:lnSpc>
              <a:buClr>
                <a:schemeClr val="accent1"/>
              </a:buClr>
              <a:buFont typeface="Wingdings" panose="05000000000000000000" pitchFamily="2" charset="2"/>
              <a:buChar char="Ø"/>
            </a:pPr>
            <a:r>
              <a:rPr lang="en-US" dirty="0" smtClean="0"/>
              <a:t>Here, the first CSV file (Patient demographics with column PID, Age, Gender, Race, Income, Smoking and Alcohol history were included)</a:t>
            </a:r>
          </a:p>
          <a:p>
            <a:pPr marL="285750" indent="-285750">
              <a:lnSpc>
                <a:spcPct val="150000"/>
              </a:lnSpc>
              <a:buClr>
                <a:schemeClr val="accent1"/>
              </a:buClr>
              <a:buFont typeface="Wingdings" panose="05000000000000000000" pitchFamily="2" charset="2"/>
              <a:buChar char="Ø"/>
            </a:pPr>
            <a:r>
              <a:rPr lang="en-US" dirty="0" smtClean="0"/>
              <a:t>Similarly, other files were also loaded and cleaned.</a:t>
            </a:r>
            <a:endParaRPr lang="en-IN" dirty="0"/>
          </a:p>
        </p:txBody>
      </p:sp>
      <p:sp>
        <p:nvSpPr>
          <p:cNvPr id="9" name="TextBox 8"/>
          <p:cNvSpPr txBox="1"/>
          <p:nvPr/>
        </p:nvSpPr>
        <p:spPr>
          <a:xfrm>
            <a:off x="1924185" y="2614805"/>
            <a:ext cx="4033870" cy="369332"/>
          </a:xfrm>
          <a:prstGeom prst="rect">
            <a:avLst/>
          </a:prstGeom>
          <a:noFill/>
        </p:spPr>
        <p:txBody>
          <a:bodyPr wrap="square" rtlCol="0">
            <a:spAutoFit/>
          </a:bodyPr>
          <a:lstStyle/>
          <a:p>
            <a:r>
              <a:rPr lang="en-US" dirty="0" smtClean="0"/>
              <a:t>CSV File 1: Patient demographics</a:t>
            </a:r>
            <a:endParaRPr lang="en-IN" dirty="0"/>
          </a:p>
        </p:txBody>
      </p:sp>
    </p:spTree>
    <p:extLst>
      <p:ext uri="{BB962C8B-B14F-4D97-AF65-F5344CB8AC3E}">
        <p14:creationId xmlns:p14="http://schemas.microsoft.com/office/powerpoint/2010/main" val="1252002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558" y="283480"/>
            <a:ext cx="8911687" cy="1280890"/>
          </a:xfrm>
        </p:spPr>
        <p:txBody>
          <a:bodyPr>
            <a:normAutofit/>
          </a:bodyPr>
          <a:lstStyle/>
          <a:p>
            <a:r>
              <a:rPr lang="en-US" sz="2400" dirty="0" smtClean="0"/>
              <a:t>CSV File 2: Patient vitals</a:t>
            </a:r>
            <a:endParaRPr lang="en-IN" sz="2400" dirty="0"/>
          </a:p>
        </p:txBody>
      </p:sp>
      <p:pic>
        <p:nvPicPr>
          <p:cNvPr id="4" name="Content Placeholder 3"/>
          <p:cNvPicPr>
            <a:picLocks noGrp="1" noChangeAspect="1"/>
          </p:cNvPicPr>
          <p:nvPr>
            <p:ph idx="1"/>
          </p:nvPr>
        </p:nvPicPr>
        <p:blipFill>
          <a:blip r:embed="rId2"/>
          <a:stretch>
            <a:fillRect/>
          </a:stretch>
        </p:blipFill>
        <p:spPr>
          <a:xfrm>
            <a:off x="1785558" y="923925"/>
            <a:ext cx="7219950" cy="981075"/>
          </a:xfrm>
          <a:prstGeom prst="rect">
            <a:avLst/>
          </a:prstGeom>
        </p:spPr>
      </p:pic>
      <p:pic>
        <p:nvPicPr>
          <p:cNvPr id="5" name="Picture 4"/>
          <p:cNvPicPr>
            <a:picLocks noChangeAspect="1"/>
          </p:cNvPicPr>
          <p:nvPr/>
        </p:nvPicPr>
        <p:blipFill>
          <a:blip r:embed="rId3"/>
          <a:stretch>
            <a:fillRect/>
          </a:stretch>
        </p:blipFill>
        <p:spPr>
          <a:xfrm>
            <a:off x="9173570" y="283480"/>
            <a:ext cx="2714625" cy="3920030"/>
          </a:xfrm>
          <a:prstGeom prst="rect">
            <a:avLst/>
          </a:prstGeom>
        </p:spPr>
      </p:pic>
      <p:pic>
        <p:nvPicPr>
          <p:cNvPr id="6" name="Picture 5"/>
          <p:cNvPicPr>
            <a:picLocks noChangeAspect="1"/>
          </p:cNvPicPr>
          <p:nvPr/>
        </p:nvPicPr>
        <p:blipFill>
          <a:blip r:embed="rId4"/>
          <a:stretch>
            <a:fillRect/>
          </a:stretch>
        </p:blipFill>
        <p:spPr>
          <a:xfrm>
            <a:off x="9173570" y="4203510"/>
            <a:ext cx="2714625" cy="2383520"/>
          </a:xfrm>
          <a:prstGeom prst="rect">
            <a:avLst/>
          </a:prstGeom>
        </p:spPr>
      </p:pic>
      <p:sp>
        <p:nvSpPr>
          <p:cNvPr id="7" name="TextBox 6"/>
          <p:cNvSpPr txBox="1"/>
          <p:nvPr/>
        </p:nvSpPr>
        <p:spPr>
          <a:xfrm>
            <a:off x="1785558" y="2415654"/>
            <a:ext cx="7099135" cy="2773580"/>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Ø"/>
            </a:pPr>
            <a:r>
              <a:rPr lang="en-US" dirty="0" smtClean="0"/>
              <a:t>This file contains patient vitals such as height, weight, waist circumference, SBP, and DBP</a:t>
            </a:r>
          </a:p>
          <a:p>
            <a:pPr marL="285750" indent="-285750">
              <a:lnSpc>
                <a:spcPct val="200000"/>
              </a:lnSpc>
              <a:buClr>
                <a:schemeClr val="accent1"/>
              </a:buClr>
              <a:buFont typeface="Wingdings" panose="05000000000000000000" pitchFamily="2" charset="2"/>
              <a:buChar char="Ø"/>
            </a:pPr>
            <a:r>
              <a:rPr lang="en-US" dirty="0" smtClean="0"/>
              <a:t>The data file contained duplicate rows and they were removed using the drop_duplicates() function. This is the reason why there are 31 indexes in the dataframe.</a:t>
            </a:r>
            <a:endParaRPr lang="en-IN" dirty="0"/>
          </a:p>
        </p:txBody>
      </p:sp>
    </p:spTree>
    <p:extLst>
      <p:ext uri="{BB962C8B-B14F-4D97-AF65-F5344CB8AC3E}">
        <p14:creationId xmlns:p14="http://schemas.microsoft.com/office/powerpoint/2010/main" val="1755153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059" y="255620"/>
            <a:ext cx="8911687" cy="1280890"/>
          </a:xfrm>
        </p:spPr>
        <p:txBody>
          <a:bodyPr>
            <a:normAutofit/>
          </a:bodyPr>
          <a:lstStyle/>
          <a:p>
            <a:r>
              <a:rPr lang="en-US" sz="2400" dirty="0" smtClean="0"/>
              <a:t>CSV File 3: Patient labs</a:t>
            </a:r>
            <a:endParaRPr lang="en-IN" sz="2400" dirty="0"/>
          </a:p>
        </p:txBody>
      </p:sp>
      <p:pic>
        <p:nvPicPr>
          <p:cNvPr id="4" name="Content Placeholder 3"/>
          <p:cNvPicPr>
            <a:picLocks noGrp="1" noChangeAspect="1"/>
          </p:cNvPicPr>
          <p:nvPr>
            <p:ph idx="1"/>
          </p:nvPr>
        </p:nvPicPr>
        <p:blipFill>
          <a:blip r:embed="rId2"/>
          <a:stretch>
            <a:fillRect/>
          </a:stretch>
        </p:blipFill>
        <p:spPr>
          <a:xfrm>
            <a:off x="1621786" y="775340"/>
            <a:ext cx="7219950" cy="981075"/>
          </a:xfrm>
          <a:prstGeom prst="rect">
            <a:avLst/>
          </a:prstGeom>
        </p:spPr>
      </p:pic>
      <p:pic>
        <p:nvPicPr>
          <p:cNvPr id="5" name="Picture 4"/>
          <p:cNvPicPr>
            <a:picLocks noChangeAspect="1"/>
          </p:cNvPicPr>
          <p:nvPr/>
        </p:nvPicPr>
        <p:blipFill>
          <a:blip r:embed="rId3"/>
          <a:stretch>
            <a:fillRect/>
          </a:stretch>
        </p:blipFill>
        <p:spPr>
          <a:xfrm>
            <a:off x="8841736" y="141737"/>
            <a:ext cx="2867025" cy="4293299"/>
          </a:xfrm>
          <a:prstGeom prst="rect">
            <a:avLst/>
          </a:prstGeom>
        </p:spPr>
      </p:pic>
      <p:pic>
        <p:nvPicPr>
          <p:cNvPr id="6" name="Picture 5"/>
          <p:cNvPicPr>
            <a:picLocks noChangeAspect="1"/>
          </p:cNvPicPr>
          <p:nvPr/>
        </p:nvPicPr>
        <p:blipFill>
          <a:blip r:embed="rId4"/>
          <a:stretch>
            <a:fillRect/>
          </a:stretch>
        </p:blipFill>
        <p:spPr>
          <a:xfrm>
            <a:off x="8841735" y="4435037"/>
            <a:ext cx="2867025" cy="2006706"/>
          </a:xfrm>
          <a:prstGeom prst="rect">
            <a:avLst/>
          </a:prstGeom>
        </p:spPr>
      </p:pic>
      <p:sp>
        <p:nvSpPr>
          <p:cNvPr id="8" name="TextBox 7"/>
          <p:cNvSpPr txBox="1"/>
          <p:nvPr/>
        </p:nvSpPr>
        <p:spPr>
          <a:xfrm>
            <a:off x="1621786" y="2456597"/>
            <a:ext cx="7044542" cy="2773580"/>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Ø"/>
            </a:pPr>
            <a:r>
              <a:rPr lang="en-US" dirty="0" smtClean="0"/>
              <a:t>Patient lab values were seen in this file. </a:t>
            </a:r>
          </a:p>
          <a:p>
            <a:pPr marL="285750" indent="-285750">
              <a:lnSpc>
                <a:spcPct val="200000"/>
              </a:lnSpc>
              <a:buClr>
                <a:schemeClr val="accent1"/>
              </a:buClr>
              <a:buFont typeface="Wingdings" panose="05000000000000000000" pitchFamily="2" charset="2"/>
              <a:buChar char="Ø"/>
            </a:pPr>
            <a:r>
              <a:rPr lang="en-US" dirty="0" smtClean="0"/>
              <a:t>Columns such as Fasting Blood glucose, TG (Triglyceride levels), HDL levels, and Total Cholesterol levels which are crucial for the prevalence of metabolic syndrome were included.</a:t>
            </a:r>
            <a:endParaRPr lang="en-IN" dirty="0"/>
          </a:p>
        </p:txBody>
      </p:sp>
    </p:spTree>
    <p:extLst>
      <p:ext uri="{BB962C8B-B14F-4D97-AF65-F5344CB8AC3E}">
        <p14:creationId xmlns:p14="http://schemas.microsoft.com/office/powerpoint/2010/main" val="2985067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425" y="0"/>
            <a:ext cx="8911687" cy="1280890"/>
          </a:xfrm>
        </p:spPr>
        <p:txBody>
          <a:bodyPr>
            <a:normAutofit/>
          </a:bodyPr>
          <a:lstStyle/>
          <a:p>
            <a:r>
              <a:rPr lang="en-US" sz="2400" dirty="0" smtClean="0"/>
              <a:t>CSV File 4: Patient lifestyle habits</a:t>
            </a:r>
            <a:endParaRPr lang="en-IN" sz="2400" dirty="0"/>
          </a:p>
        </p:txBody>
      </p:sp>
      <p:pic>
        <p:nvPicPr>
          <p:cNvPr id="4" name="Content Placeholder 3"/>
          <p:cNvPicPr>
            <a:picLocks noGrp="1" noChangeAspect="1"/>
          </p:cNvPicPr>
          <p:nvPr>
            <p:ph idx="1"/>
          </p:nvPr>
        </p:nvPicPr>
        <p:blipFill>
          <a:blip r:embed="rId2"/>
          <a:stretch>
            <a:fillRect/>
          </a:stretch>
        </p:blipFill>
        <p:spPr>
          <a:xfrm>
            <a:off x="1674425" y="640444"/>
            <a:ext cx="7153275" cy="1018061"/>
          </a:xfrm>
          <a:prstGeom prst="rect">
            <a:avLst/>
          </a:prstGeom>
        </p:spPr>
      </p:pic>
      <p:pic>
        <p:nvPicPr>
          <p:cNvPr id="5" name="Picture 4"/>
          <p:cNvPicPr>
            <a:picLocks noChangeAspect="1"/>
          </p:cNvPicPr>
          <p:nvPr/>
        </p:nvPicPr>
        <p:blipFill>
          <a:blip r:embed="rId3"/>
          <a:stretch>
            <a:fillRect/>
          </a:stretch>
        </p:blipFill>
        <p:spPr>
          <a:xfrm>
            <a:off x="9133550" y="122048"/>
            <a:ext cx="2905125" cy="4478349"/>
          </a:xfrm>
          <a:prstGeom prst="rect">
            <a:avLst/>
          </a:prstGeom>
        </p:spPr>
      </p:pic>
      <p:pic>
        <p:nvPicPr>
          <p:cNvPr id="6" name="Picture 5"/>
          <p:cNvPicPr>
            <a:picLocks noChangeAspect="1"/>
          </p:cNvPicPr>
          <p:nvPr/>
        </p:nvPicPr>
        <p:blipFill>
          <a:blip r:embed="rId4"/>
          <a:stretch>
            <a:fillRect/>
          </a:stretch>
        </p:blipFill>
        <p:spPr>
          <a:xfrm>
            <a:off x="9134900" y="4600397"/>
            <a:ext cx="2903775" cy="1964176"/>
          </a:xfrm>
          <a:prstGeom prst="rect">
            <a:avLst/>
          </a:prstGeom>
        </p:spPr>
      </p:pic>
      <p:pic>
        <p:nvPicPr>
          <p:cNvPr id="7" name="Picture 6"/>
          <p:cNvPicPr>
            <a:picLocks noChangeAspect="1"/>
          </p:cNvPicPr>
          <p:nvPr/>
        </p:nvPicPr>
        <p:blipFill>
          <a:blip r:embed="rId5"/>
          <a:stretch>
            <a:fillRect/>
          </a:stretch>
        </p:blipFill>
        <p:spPr>
          <a:xfrm>
            <a:off x="1554165" y="4600397"/>
            <a:ext cx="7165971" cy="858707"/>
          </a:xfrm>
          <a:prstGeom prst="rect">
            <a:avLst/>
          </a:prstGeom>
        </p:spPr>
      </p:pic>
      <p:pic>
        <p:nvPicPr>
          <p:cNvPr id="8" name="Picture 7"/>
          <p:cNvPicPr>
            <a:picLocks noChangeAspect="1"/>
          </p:cNvPicPr>
          <p:nvPr/>
        </p:nvPicPr>
        <p:blipFill>
          <a:blip r:embed="rId6"/>
          <a:stretch>
            <a:fillRect/>
          </a:stretch>
        </p:blipFill>
        <p:spPr>
          <a:xfrm>
            <a:off x="1599890" y="5582485"/>
            <a:ext cx="7193903" cy="1170533"/>
          </a:xfrm>
          <a:prstGeom prst="rect">
            <a:avLst/>
          </a:prstGeom>
        </p:spPr>
      </p:pic>
      <p:sp>
        <p:nvSpPr>
          <p:cNvPr id="9" name="TextBox 8"/>
          <p:cNvSpPr txBox="1"/>
          <p:nvPr/>
        </p:nvSpPr>
        <p:spPr>
          <a:xfrm>
            <a:off x="1554165" y="1653693"/>
            <a:ext cx="7209144" cy="2946704"/>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Ø"/>
            </a:pPr>
            <a:r>
              <a:rPr lang="en-US" dirty="0" smtClean="0"/>
              <a:t>After loading all 4 files, we then merged them.</a:t>
            </a:r>
          </a:p>
          <a:p>
            <a:pPr marL="285750" indent="-285750">
              <a:lnSpc>
                <a:spcPct val="150000"/>
              </a:lnSpc>
              <a:buClr>
                <a:schemeClr val="accent1"/>
              </a:buClr>
              <a:buFont typeface="Wingdings" panose="05000000000000000000" pitchFamily="2" charset="2"/>
              <a:buChar char="Ø"/>
            </a:pPr>
            <a:r>
              <a:rPr lang="en-US" dirty="0" smtClean="0"/>
              <a:t>First PatD (Patient demographics) and PatV (Patient vitals) were merged as ‘pat’.</a:t>
            </a:r>
          </a:p>
          <a:p>
            <a:pPr marL="285750" indent="-285750">
              <a:lnSpc>
                <a:spcPct val="150000"/>
              </a:lnSpc>
              <a:buClr>
                <a:schemeClr val="accent1"/>
              </a:buClr>
              <a:buFont typeface="Wingdings" panose="05000000000000000000" pitchFamily="2" charset="2"/>
              <a:buChar char="Ø"/>
            </a:pPr>
            <a:r>
              <a:rPr lang="en-US" dirty="0" smtClean="0"/>
              <a:t>Then Pat was merged with the third file PatL (Patient lab) and names as ‘patient’.</a:t>
            </a:r>
          </a:p>
          <a:p>
            <a:pPr marL="285750" indent="-285750">
              <a:lnSpc>
                <a:spcPct val="150000"/>
              </a:lnSpc>
              <a:buClr>
                <a:schemeClr val="accent1"/>
              </a:buClr>
              <a:buFont typeface="Wingdings" panose="05000000000000000000" pitchFamily="2" charset="2"/>
              <a:buChar char="Ø"/>
            </a:pPr>
            <a:r>
              <a:rPr lang="en-US" dirty="0" smtClean="0"/>
              <a:t>Finally, patient was merged with PatH (lifestyle) and the final dataframe ‘patient_final’ was formed.</a:t>
            </a:r>
            <a:endParaRPr lang="en-IN" dirty="0"/>
          </a:p>
        </p:txBody>
      </p:sp>
    </p:spTree>
    <p:extLst>
      <p:ext uri="{BB962C8B-B14F-4D97-AF65-F5344CB8AC3E}">
        <p14:creationId xmlns:p14="http://schemas.microsoft.com/office/powerpoint/2010/main" val="3946565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24105"/>
            <a:ext cx="8911687" cy="1280890"/>
          </a:xfrm>
        </p:spPr>
        <p:txBody>
          <a:bodyPr>
            <a:normAutofit/>
          </a:bodyPr>
          <a:lstStyle/>
          <a:p>
            <a:r>
              <a:rPr lang="en-US" sz="2800" dirty="0"/>
              <a:t>p</a:t>
            </a:r>
            <a:r>
              <a:rPr lang="en-US" sz="2800" dirty="0" smtClean="0"/>
              <a:t>atient_final dataframe</a:t>
            </a:r>
            <a:endParaRPr lang="en-IN" sz="2800" dirty="0"/>
          </a:p>
        </p:txBody>
      </p:sp>
      <p:pic>
        <p:nvPicPr>
          <p:cNvPr id="7" name="Picture 6"/>
          <p:cNvPicPr>
            <a:picLocks noChangeAspect="1"/>
          </p:cNvPicPr>
          <p:nvPr/>
        </p:nvPicPr>
        <p:blipFill>
          <a:blip r:embed="rId2"/>
          <a:stretch>
            <a:fillRect/>
          </a:stretch>
        </p:blipFill>
        <p:spPr>
          <a:xfrm>
            <a:off x="1719468" y="664550"/>
            <a:ext cx="6619875" cy="4181475"/>
          </a:xfrm>
          <a:prstGeom prst="rect">
            <a:avLst/>
          </a:prstGeom>
        </p:spPr>
      </p:pic>
      <p:pic>
        <p:nvPicPr>
          <p:cNvPr id="8" name="Picture 7"/>
          <p:cNvPicPr>
            <a:picLocks noChangeAspect="1"/>
          </p:cNvPicPr>
          <p:nvPr/>
        </p:nvPicPr>
        <p:blipFill>
          <a:blip r:embed="rId3"/>
          <a:stretch>
            <a:fillRect/>
          </a:stretch>
        </p:blipFill>
        <p:spPr>
          <a:xfrm>
            <a:off x="1773131" y="4740859"/>
            <a:ext cx="6608146" cy="1905000"/>
          </a:xfrm>
          <a:prstGeom prst="rect">
            <a:avLst/>
          </a:prstGeom>
        </p:spPr>
      </p:pic>
      <p:pic>
        <p:nvPicPr>
          <p:cNvPr id="9" name="Picture 8"/>
          <p:cNvPicPr>
            <a:picLocks noChangeAspect="1"/>
          </p:cNvPicPr>
          <p:nvPr/>
        </p:nvPicPr>
        <p:blipFill>
          <a:blip r:embed="rId4"/>
          <a:stretch>
            <a:fillRect/>
          </a:stretch>
        </p:blipFill>
        <p:spPr>
          <a:xfrm>
            <a:off x="8339343" y="797509"/>
            <a:ext cx="2124075" cy="4181475"/>
          </a:xfrm>
          <a:prstGeom prst="rect">
            <a:avLst/>
          </a:prstGeom>
        </p:spPr>
      </p:pic>
      <p:pic>
        <p:nvPicPr>
          <p:cNvPr id="10" name="Picture 9"/>
          <p:cNvPicPr>
            <a:picLocks noChangeAspect="1"/>
          </p:cNvPicPr>
          <p:nvPr/>
        </p:nvPicPr>
        <p:blipFill>
          <a:blip r:embed="rId5"/>
          <a:stretch>
            <a:fillRect/>
          </a:stretch>
        </p:blipFill>
        <p:spPr>
          <a:xfrm>
            <a:off x="8423211" y="4978984"/>
            <a:ext cx="2124075" cy="1666875"/>
          </a:xfrm>
          <a:prstGeom prst="rect">
            <a:avLst/>
          </a:prstGeom>
        </p:spPr>
      </p:pic>
    </p:spTree>
    <p:extLst>
      <p:ext uri="{BB962C8B-B14F-4D97-AF65-F5344CB8AC3E}">
        <p14:creationId xmlns:p14="http://schemas.microsoft.com/office/powerpoint/2010/main" val="198414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496</TotalTime>
  <Words>2642</Words>
  <Application>Microsoft Office PowerPoint</Application>
  <PresentationFormat>Widescreen</PresentationFormat>
  <Paragraphs>171</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Bradley Hand ITC</vt:lpstr>
      <vt:lpstr>Britannic Bold</vt:lpstr>
      <vt:lpstr>Calibri</vt:lpstr>
      <vt:lpstr>Century Schoolbook</vt:lpstr>
      <vt:lpstr>Wingdings</vt:lpstr>
      <vt:lpstr>Wingdings 3</vt:lpstr>
      <vt:lpstr>Wisp</vt:lpstr>
      <vt:lpstr>Predictive Analysis of Metabolic Syndrome Risk Factors</vt:lpstr>
      <vt:lpstr>Understanding Metabolic Syndrome and Its Risk Factors</vt:lpstr>
      <vt:lpstr>Introduction to siMS Score</vt:lpstr>
      <vt:lpstr>Data collection</vt:lpstr>
      <vt:lpstr>Loading the data files and performing functionalities</vt:lpstr>
      <vt:lpstr>CSV File 2: Patient vitals</vt:lpstr>
      <vt:lpstr>CSV File 3: Patient labs</vt:lpstr>
      <vt:lpstr>CSV File 4: Patient lifestyle habits</vt:lpstr>
      <vt:lpstr>patient_final dataframe</vt:lpstr>
      <vt:lpstr>PowerPoint Presentation</vt:lpstr>
      <vt:lpstr>PowerPoint Presentation</vt:lpstr>
      <vt:lpstr>PowerPoint Presentation</vt:lpstr>
      <vt:lpstr>Statistical analysis and objectives</vt:lpstr>
      <vt:lpstr>Statistical reports</vt:lpstr>
      <vt:lpstr>Overall report</vt:lpstr>
      <vt:lpstr>Inferential statistics</vt:lpstr>
      <vt:lpstr>PowerPoint Presentation</vt:lpstr>
      <vt:lpstr>Two sample T-test (Gender and BMI)</vt:lpstr>
      <vt:lpstr>Two sample T-Test (Gender and siMS score)</vt:lpstr>
      <vt:lpstr>One way ANOVA (Physical Activity and BMI)</vt:lpstr>
      <vt:lpstr>Two way ANOVA</vt:lpstr>
      <vt:lpstr>Two way ANOVA interpretation</vt:lpstr>
      <vt:lpstr>Linear regression</vt:lpstr>
      <vt:lpstr>Interpreting the results of the linear regression analysis</vt:lpstr>
      <vt:lpstr>Correlation Analysis</vt:lpstr>
      <vt:lpstr>Visualizing the correlation matrix using a heat map</vt:lpstr>
      <vt:lpstr>Boxplot for age distribution</vt:lpstr>
      <vt:lpstr>Scatterplot (Waist Circumference vs. BMI)</vt:lpstr>
      <vt:lpstr>Stacked bar chart</vt:lpstr>
      <vt:lpstr>Violin plot to visualize the distribution of siMS score by Gender</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129</cp:revision>
  <dcterms:created xsi:type="dcterms:W3CDTF">2024-04-28T22:46:33Z</dcterms:created>
  <dcterms:modified xsi:type="dcterms:W3CDTF">2024-04-30T15:58:10Z</dcterms:modified>
</cp:coreProperties>
</file>