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70" r:id="rId12"/>
    <p:sldId id="265" r:id="rId13"/>
    <p:sldId id="266" r:id="rId14"/>
    <p:sldId id="271" r:id="rId15"/>
    <p:sldId id="273" r:id="rId16"/>
    <p:sldId id="269" r:id="rId17"/>
    <p:sldId id="267" r:id="rId18"/>
    <p:sldId id="268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4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972C5-2B68-45F0-9A57-579828E72BC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407FB-702A-45CA-A7D8-715F04510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13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407FB-702A-45CA-A7D8-715F045109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7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0D1B-BE4B-4AA1-8197-36D281E03B0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22D7-6592-49E4-A1A2-1B28A01E6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8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0D1B-BE4B-4AA1-8197-36D281E03B0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22D7-6592-49E4-A1A2-1B28A01E6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4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0D1B-BE4B-4AA1-8197-36D281E03B0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22D7-6592-49E4-A1A2-1B28A01E602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4303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0D1B-BE4B-4AA1-8197-36D281E03B0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22D7-6592-49E4-A1A2-1B28A01E6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41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0D1B-BE4B-4AA1-8197-36D281E03B0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22D7-6592-49E4-A1A2-1B28A01E602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5814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0D1B-BE4B-4AA1-8197-36D281E03B0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22D7-6592-49E4-A1A2-1B28A01E6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53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0D1B-BE4B-4AA1-8197-36D281E03B0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22D7-6592-49E4-A1A2-1B28A01E6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15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0D1B-BE4B-4AA1-8197-36D281E03B0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22D7-6592-49E4-A1A2-1B28A01E6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8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0D1B-BE4B-4AA1-8197-36D281E03B0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22D7-6592-49E4-A1A2-1B28A01E6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2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0D1B-BE4B-4AA1-8197-36D281E03B0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22D7-6592-49E4-A1A2-1B28A01E6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9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0D1B-BE4B-4AA1-8197-36D281E03B0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22D7-6592-49E4-A1A2-1B28A01E6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8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0D1B-BE4B-4AA1-8197-36D281E03B0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22D7-6592-49E4-A1A2-1B28A01E6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9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0D1B-BE4B-4AA1-8197-36D281E03B0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22D7-6592-49E4-A1A2-1B28A01E6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2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0D1B-BE4B-4AA1-8197-36D281E03B0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22D7-6592-49E4-A1A2-1B28A01E6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3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0D1B-BE4B-4AA1-8197-36D281E03B0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22D7-6592-49E4-A1A2-1B28A01E6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6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0D1B-BE4B-4AA1-8197-36D281E03B0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22D7-6592-49E4-A1A2-1B28A01E6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7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30D1B-BE4B-4AA1-8197-36D281E03B0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AC22D7-6592-49E4-A1A2-1B28A01E6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6F5A-4B86-2056-31E1-F90F15AE9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4935" y="1159577"/>
            <a:ext cx="9144000" cy="97225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using SAS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A2032-6ACD-D074-DD22-459F670627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BINF 5210 E-001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 Riddhi Vyas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Ajith Kumar Kannan</a:t>
            </a:r>
          </a:p>
        </p:txBody>
      </p:sp>
    </p:spTree>
    <p:extLst>
      <p:ext uri="{BB962C8B-B14F-4D97-AF65-F5344CB8AC3E}">
        <p14:creationId xmlns:p14="http://schemas.microsoft.com/office/powerpoint/2010/main" val="384406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D5A9C0-53D6-5204-5EE5-2EF0E8F6E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16" y="94630"/>
            <a:ext cx="4267200" cy="3200400"/>
          </a:xfrm>
        </p:spPr>
      </p:pic>
      <p:pic>
        <p:nvPicPr>
          <p:cNvPr id="7" name="Picture 6" descr="A graph with a blue line&#10;&#10;Description automatically generated">
            <a:extLst>
              <a:ext uri="{FF2B5EF4-FFF2-40B4-BE49-F238E27FC236}">
                <a16:creationId xmlns:a16="http://schemas.microsoft.com/office/drawing/2014/main" id="{F649E69D-A926-8BF8-4E98-231EFC940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718" y="45720"/>
            <a:ext cx="4267200" cy="3200400"/>
          </a:xfrm>
          <a:prstGeom prst="rect">
            <a:avLst/>
          </a:prstGeom>
        </p:spPr>
      </p:pic>
      <p:pic>
        <p:nvPicPr>
          <p:cNvPr id="9" name="Picture 8" descr="A graph with a curve&#10;&#10;Description automatically generated">
            <a:extLst>
              <a:ext uri="{FF2B5EF4-FFF2-40B4-BE49-F238E27FC236}">
                <a16:creationId xmlns:a16="http://schemas.microsoft.com/office/drawing/2014/main" id="{4A245A6E-DB9E-5715-CAC1-52F66DDC2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31" y="3429000"/>
            <a:ext cx="4267200" cy="3200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816C8F-CC7D-BCF7-DF29-4B828816B695}"/>
              </a:ext>
            </a:extLst>
          </p:cNvPr>
          <p:cNvSpPr txBox="1"/>
          <p:nvPr/>
        </p:nvSpPr>
        <p:spPr>
          <a:xfrm>
            <a:off x="170121" y="483781"/>
            <a:ext cx="96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0B9510-F52A-7214-E04D-21AFFEE6FF96}"/>
              </a:ext>
            </a:extLst>
          </p:cNvPr>
          <p:cNvSpPr txBox="1"/>
          <p:nvPr/>
        </p:nvSpPr>
        <p:spPr>
          <a:xfrm>
            <a:off x="6496493" y="547577"/>
            <a:ext cx="87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57B92-DA64-92E7-2F34-27AFEADAC753}"/>
              </a:ext>
            </a:extLst>
          </p:cNvPr>
          <p:cNvSpPr txBox="1"/>
          <p:nvPr/>
        </p:nvSpPr>
        <p:spPr>
          <a:xfrm>
            <a:off x="8947298" y="4566684"/>
            <a:ext cx="109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3</a:t>
            </a:r>
          </a:p>
        </p:txBody>
      </p:sp>
    </p:spTree>
    <p:extLst>
      <p:ext uri="{BB962C8B-B14F-4D97-AF65-F5344CB8AC3E}">
        <p14:creationId xmlns:p14="http://schemas.microsoft.com/office/powerpoint/2010/main" val="1079596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9815E-4DDA-7F50-C8B6-D9AE0BE2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10" y="120577"/>
            <a:ext cx="10515600" cy="51206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51F7D-36FF-6739-00A3-14F463F0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75" y="790980"/>
            <a:ext cx="801872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the relationship between Age, Length_of_Stay, and Test_Score. </a:t>
            </a:r>
          </a:p>
          <a:p>
            <a:pPr>
              <a:lnSpc>
                <a:spcPct val="20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positive correlation was seen between </a:t>
            </a:r>
          </a:p>
          <a:p>
            <a:pPr lvl="1"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and Test_Score (0.175)</a:t>
            </a:r>
          </a:p>
          <a:p>
            <a:pPr lvl="1"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Length_of_Stay and Test_Score (0.476)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A5381-046D-9BC4-87BF-7A82CD292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726" y="1446358"/>
            <a:ext cx="4669599" cy="14630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7EB126-E19B-C7A9-20AE-E92C4F4CD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726" y="2829245"/>
            <a:ext cx="4521846" cy="400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95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C545-E71B-C04A-ED78-95CEDCA1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19" y="216269"/>
            <a:ext cx="10515600" cy="132013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D1389-2BAC-0D76-3ADB-B582F4801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572" y="1238693"/>
            <a:ext cx="9273363" cy="487979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Hypothesis (H₀): There is no significant difference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Test_Scores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treatment groups (Low, High, Placebo).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Hypothesis (H₁): There is a significant difference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Test_Scores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treatment groups.</a:t>
            </a:r>
          </a:p>
        </p:txBody>
      </p:sp>
    </p:spTree>
    <p:extLst>
      <p:ext uri="{BB962C8B-B14F-4D97-AF65-F5344CB8AC3E}">
        <p14:creationId xmlns:p14="http://schemas.microsoft.com/office/powerpoint/2010/main" val="1757039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999E-065E-7661-BB28-8117C1248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23" y="216195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One-Way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ED094-CD3B-5231-FB2E-6BDAA8585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223" y="1270000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To compare Test_Scores across treatment groups.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 PROC ANOVA to conduct ANOVA.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assumptions: Assumed the data was normal and homogeneity of variance is satisfied although it is not (based on descriptives).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2D05AB-8A97-189D-5524-455ED300B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97" y="4419928"/>
            <a:ext cx="8985523" cy="222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2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93E29D-453F-EE4C-F88A-BAB0DA5CB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088" y="277124"/>
            <a:ext cx="4520097" cy="581918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2B7E17-7B0B-EFBC-49F2-961C0C567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101" y="238029"/>
            <a:ext cx="5076862" cy="598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7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7B43-AED4-2B60-1850-3C573D69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32714-3B54-9986-1FE4-8300C0705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5773"/>
            <a:ext cx="8596668" cy="347684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R-Square = 0.001074, indicating a very low proportion of variation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explained by the treatment groups.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F-Value = 0.54, with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F = 0.5853, which is greater than 0.05.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we conclude that there is no significant difference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Test_Scores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treatment groups (Low Drug A, High Drug A, and Placebo) after taking Drug 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90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5F779-2A9E-28EF-07D6-6FE4D9D4D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9485"/>
            <a:ext cx="8596668" cy="13208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Two-Way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B30B7-0413-300D-F7E3-BA04E580F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07965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To test interaction effects of Group and Site on Test_Score.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 PROC GLM with interaction term (Group*Site).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assumptions: Normality, homogeneity of variances.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2BED0A-FE2A-C79D-FD66-76C800AE8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33" y="4065398"/>
            <a:ext cx="9269387" cy="220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28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36F6D6-10EE-56D5-EDE9-ADACA0CE1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38" y="78308"/>
            <a:ext cx="2055012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84A70B-664E-E49A-C0C2-B3FD27251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80" y="2367527"/>
            <a:ext cx="4214879" cy="43967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3DFF7C-618E-7A70-0A93-A28D39259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941" y="604926"/>
            <a:ext cx="5262421" cy="609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11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CE81-B2D9-8698-4AB1-B45258B31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957" y="42531"/>
            <a:ext cx="8596668" cy="73364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(Type 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7B39-F74B-6942-D0D9-E3202C6D0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76178"/>
            <a:ext cx="8596668" cy="576816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we are analyzing both main effects (Group, Site) and their interaction (Group*Site), Type III Sum of Squares is more appropriate. It adjusts for all other terms in the model and provides results that are not dependent on the order of entry.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Effect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0.18, p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0.8386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No significant effect of treatment groups on Test_Score.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Effect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1.95, p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0.1428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No significant effect of site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Effect (Group*Site):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0.34, p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0.8490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No significant interaction between the Groups and the Site.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results suggest that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A may not significantly impact fasting sugar levels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regardless of the treatment dose or location (Site).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210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1A0C-0F95-4BDB-F6E1-5A1B7EEEC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730" y="304453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3371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69949-020E-330B-77AE-A862FA2C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6E09F-5A46-273B-A6FB-E373C0BA0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2099"/>
            <a:ext cx="8596668" cy="44092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whether "Drug A" helps to reduce fasting sugar levels.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Design: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Participants: 3400 patients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Groups: Low-Drug A, High-Drug A, Placebo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Sites: Three study centers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Outcome: Test scores (after 10 weeks)</a:t>
            </a:r>
          </a:p>
        </p:txBody>
      </p:sp>
    </p:spTree>
    <p:extLst>
      <p:ext uri="{BB962C8B-B14F-4D97-AF65-F5344CB8AC3E}">
        <p14:creationId xmlns:p14="http://schemas.microsoft.com/office/powerpoint/2010/main" val="111364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DBC4-61DE-974B-F7A6-2345DCEB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44" y="37214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Loading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7D4C5-3D6B-B715-DD6F-2F3F22346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804"/>
            <a:ext cx="10515600" cy="51780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Data: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Initial_Study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variables: PatientID, Age, State ($), Length_of_Stay,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Total_Charge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Second_Study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variables: PatientID, Site ($), Group ($), Test_Score.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Xlsx file to txt and loaded the data by creating a permanent library called “K1”.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loading and merging Steps: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 variable names.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merged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key.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for missing values and invalid entries using SAS conditional processing.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Deleted observations with issues.</a:t>
            </a:r>
          </a:p>
        </p:txBody>
      </p:sp>
    </p:spTree>
    <p:extLst>
      <p:ext uri="{BB962C8B-B14F-4D97-AF65-F5344CB8AC3E}">
        <p14:creationId xmlns:p14="http://schemas.microsoft.com/office/powerpoint/2010/main" val="3805407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B94AC5-CB51-10B8-7396-6C907E5DD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275"/>
          <a:stretch/>
        </p:blipFill>
        <p:spPr>
          <a:xfrm>
            <a:off x="59452" y="48049"/>
            <a:ext cx="5527957" cy="66518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8FC77D-4BED-3F5B-DE6C-057067DFB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409" y="0"/>
            <a:ext cx="6467522" cy="46730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2D3C84-3166-662A-C55F-A4BED42E3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409" y="4661927"/>
            <a:ext cx="6124620" cy="208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8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AFA2-41B8-1A60-67DB-B9BF3309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97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D64C3-EC6E-346A-4D06-C20C4FF40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17" y="933345"/>
            <a:ext cx="9512595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dataset called K1.Merged_Study contains variables: PatientID, Age, State, Length_of_Stay, Total_Charge, Site, Group, Test_Score.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Verified merge using PROC PRINT to check the first 10 rows.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911FC4-1A8A-3F11-EC62-F0F34C137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316" y="3109014"/>
            <a:ext cx="6489796" cy="357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8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1BC48-E22A-10AC-4D83-A781145E3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21" y="721315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Using SRS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65A9-AB9E-8080-9BD9-E67B74FAC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 Simple Random Sampling (SRS)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Size: 1000 observations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Procedure: Used PROC SURVEYSELECT in SAS without a seed value.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Dataset: K1.Sample_Study</a:t>
            </a:r>
          </a:p>
        </p:txBody>
      </p:sp>
    </p:spTree>
    <p:extLst>
      <p:ext uri="{BB962C8B-B14F-4D97-AF65-F5344CB8AC3E}">
        <p14:creationId xmlns:p14="http://schemas.microsoft.com/office/powerpoint/2010/main" val="44636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120CA-EFC9-4640-6D46-A13A5FB53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84958-13A2-ED0F-E0DD-E014024DD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5" y="62681"/>
            <a:ext cx="5839106" cy="2515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33BA84-B85F-FE1B-B8FC-94FD6A94A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89" y="2627446"/>
            <a:ext cx="5857918" cy="39529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A73E1E-1085-D7D3-1FFA-750A44FB0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2880"/>
            <a:ext cx="5801218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14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CCA4-2871-D1CB-705F-A3402C47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E307B-144E-8D03-AC45-8D76318C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 for numeric variable Test_Score by Group and Site.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PROC UNIVARIATE for summary statistics and normality check.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Shapiro Wilk P-value for all test groups (High, Low, and Placebo) and Sites were &lt; 0.0001 (Distribution is not normal).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Skewed distribution was seen on the histogram for the groups and different sites.</a:t>
            </a:r>
          </a:p>
        </p:txBody>
      </p:sp>
    </p:spTree>
    <p:extLst>
      <p:ext uri="{BB962C8B-B14F-4D97-AF65-F5344CB8AC3E}">
        <p14:creationId xmlns:p14="http://schemas.microsoft.com/office/powerpoint/2010/main" val="82358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0A03455-DB06-BA35-705B-A0C9D64B93EE}"/>
              </a:ext>
            </a:extLst>
          </p:cNvPr>
          <p:cNvSpPr txBox="1"/>
          <p:nvPr/>
        </p:nvSpPr>
        <p:spPr>
          <a:xfrm>
            <a:off x="282683" y="2620926"/>
            <a:ext cx="1684340" cy="367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Group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E59DA-4597-2FA1-58DA-F07FC3BE9BDA}"/>
              </a:ext>
            </a:extLst>
          </p:cNvPr>
          <p:cNvSpPr txBox="1"/>
          <p:nvPr/>
        </p:nvSpPr>
        <p:spPr>
          <a:xfrm>
            <a:off x="10473071" y="754912"/>
            <a:ext cx="133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Group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BD143A-8A0A-A219-3246-41521D46F8DF}"/>
              </a:ext>
            </a:extLst>
          </p:cNvPr>
          <p:cNvSpPr txBox="1"/>
          <p:nvPr/>
        </p:nvSpPr>
        <p:spPr>
          <a:xfrm>
            <a:off x="10185610" y="4157330"/>
            <a:ext cx="1334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Placebo Group</a:t>
            </a:r>
          </a:p>
        </p:txBody>
      </p:sp>
      <p:pic>
        <p:nvPicPr>
          <p:cNvPr id="14" name="Content Placeholder 13" descr="A graph with a blue line&#10;&#10;Description automatically generated">
            <a:extLst>
              <a:ext uri="{FF2B5EF4-FFF2-40B4-BE49-F238E27FC236}">
                <a16:creationId xmlns:a16="http://schemas.microsoft.com/office/drawing/2014/main" id="{C751F237-2737-16FB-9974-204B148FE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90" y="91440"/>
            <a:ext cx="4389120" cy="329184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AEC373-970D-D422-0C89-1F7212567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81" y="161524"/>
            <a:ext cx="5124487" cy="23907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51DC4C-2C15-304F-F155-FDB85538EA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68" y="3146918"/>
            <a:ext cx="4876800" cy="3657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4F7211-F09A-F347-65F5-188F7D10A5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534" y="3474721"/>
            <a:ext cx="438912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574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245</TotalTime>
  <Words>727</Words>
  <Application>Microsoft Office PowerPoint</Application>
  <PresentationFormat>Widescreen</PresentationFormat>
  <Paragraphs>77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Arial</vt:lpstr>
      <vt:lpstr>Times New Roman</vt:lpstr>
      <vt:lpstr>Trebuchet MS</vt:lpstr>
      <vt:lpstr>Wingdings 3</vt:lpstr>
      <vt:lpstr>Facet</vt:lpstr>
      <vt:lpstr>Exploratory Data Analysis using SAS Project 3</vt:lpstr>
      <vt:lpstr>Project Objective</vt:lpstr>
      <vt:lpstr>Data Loading and Preparation</vt:lpstr>
      <vt:lpstr>PowerPoint Presentation</vt:lpstr>
      <vt:lpstr>Final Dataset</vt:lpstr>
      <vt:lpstr> Sampling Using SRS</vt:lpstr>
      <vt:lpstr>PowerPoint Presentation</vt:lpstr>
      <vt:lpstr>Descriptive Statistics</vt:lpstr>
      <vt:lpstr>PowerPoint Presentation</vt:lpstr>
      <vt:lpstr>PowerPoint Presentation</vt:lpstr>
      <vt:lpstr>Correlation</vt:lpstr>
      <vt:lpstr>Research Hypothesis</vt:lpstr>
      <vt:lpstr>One-Way ANOVA</vt:lpstr>
      <vt:lpstr>PowerPoint Presentation</vt:lpstr>
      <vt:lpstr>Results</vt:lpstr>
      <vt:lpstr>Two-Way ANOVA</vt:lpstr>
      <vt:lpstr>PowerPoint Presentation</vt:lpstr>
      <vt:lpstr>Results (Type III)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Ajith Kumar Kannan</dc:creator>
  <cp:lastModifiedBy>Ajith Kumar Kannan</cp:lastModifiedBy>
  <cp:revision>42</cp:revision>
  <dcterms:created xsi:type="dcterms:W3CDTF">2024-12-03T14:33:37Z</dcterms:created>
  <dcterms:modified xsi:type="dcterms:W3CDTF">2024-12-06T14:52:56Z</dcterms:modified>
</cp:coreProperties>
</file>