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72" r:id="rId7"/>
    <p:sldId id="260" r:id="rId8"/>
    <p:sldId id="261" r:id="rId9"/>
    <p:sldId id="262" r:id="rId10"/>
    <p:sldId id="263" r:id="rId11"/>
    <p:sldId id="264" r:id="rId12"/>
    <p:sldId id="265" r:id="rId13"/>
    <p:sldId id="266"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60" y="4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171494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9FA1B-40B9-4173-B5FB-A950F43B1DC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309929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88937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5950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98246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144625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358286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72351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417671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11988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6231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9FA1B-40B9-4173-B5FB-A950F43B1DC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73267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9FA1B-40B9-4173-B5FB-A950F43B1DC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126873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21192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130406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49FA1B-40B9-4173-B5FB-A950F43B1DCF}" type="datetimeFigureOut">
              <a:rPr lang="en-US" smtClean="0"/>
              <a:t>11/25/2024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107380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9FA1B-40B9-4173-B5FB-A950F43B1DC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055A2-2953-404B-8725-9379BC26A7D8}" type="slidenum">
              <a:rPr lang="en-US" smtClean="0"/>
              <a:t>‹#›</a:t>
            </a:fld>
            <a:endParaRPr lang="en-US"/>
          </a:p>
        </p:txBody>
      </p:sp>
    </p:spTree>
    <p:extLst>
      <p:ext uri="{BB962C8B-B14F-4D97-AF65-F5344CB8AC3E}">
        <p14:creationId xmlns:p14="http://schemas.microsoft.com/office/powerpoint/2010/main" val="34059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49FA1B-40B9-4173-B5FB-A950F43B1DCF}" type="datetimeFigureOut">
              <a:rPr lang="en-US" smtClean="0"/>
              <a:t>11/25/2024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9055A2-2953-404B-8725-9379BC26A7D8}" type="slidenum">
              <a:rPr lang="en-US" smtClean="0"/>
              <a:t>‹#›</a:t>
            </a:fld>
            <a:endParaRPr lang="en-US"/>
          </a:p>
        </p:txBody>
      </p:sp>
    </p:spTree>
    <p:extLst>
      <p:ext uri="{BB962C8B-B14F-4D97-AF65-F5344CB8AC3E}">
        <p14:creationId xmlns:p14="http://schemas.microsoft.com/office/powerpoint/2010/main" val="30918591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dc.gov/nchs/nvss/vsrr/provisional-maternal-deaths-rates.htm" TargetMode="External"/><Relationship Id="rId2" Type="http://schemas.openxmlformats.org/officeDocument/2006/relationships/hyperlink" Target="https://www.kff.org/other/state-indicator/maternal-deaths-and-mortality-rates-per-100000-live-births/?currentTimeframe=0&amp;sortModel=%7B%22colId%22:%22Location%22,%22sort%22:%22asc%22%7D#notes" TargetMode="External"/><Relationship Id="rId1" Type="http://schemas.openxmlformats.org/officeDocument/2006/relationships/slideLayout" Target="../slideLayouts/slideLayout2.xml"/><Relationship Id="rId6" Type="http://schemas.openxmlformats.org/officeDocument/2006/relationships/hyperlink" Target="https://worldpopulationreview.com/state-rankings/maternal-mortality-rate-by-state" TargetMode="External"/><Relationship Id="rId5" Type="http://schemas.openxmlformats.org/officeDocument/2006/relationships/hyperlink" Target="https://www.who.int/news-room/fact-sheets/detail/maternal-mortality" TargetMode="External"/><Relationship Id="rId4" Type="http://schemas.openxmlformats.org/officeDocument/2006/relationships/hyperlink" Target="https://icd.who.int/browse10/Content/statichtml/ICD10Volume2_en_201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A2F6-580A-AD45-903A-863C42E56412}"/>
              </a:ext>
            </a:extLst>
          </p:cNvPr>
          <p:cNvSpPr>
            <a:spLocks noGrp="1"/>
          </p:cNvSpPr>
          <p:nvPr>
            <p:ph type="ctrTitle"/>
          </p:nvPr>
        </p:nvSpPr>
        <p:spPr>
          <a:xfrm>
            <a:off x="1431402" y="352647"/>
            <a:ext cx="8825658" cy="3329581"/>
          </a:xfrm>
        </p:spPr>
        <p:txBody>
          <a:bodyPr/>
          <a:lstStyle/>
          <a:p>
            <a:pPr algn="ctr"/>
            <a:r>
              <a:rPr lang="en-US" sz="2800" kern="100" dirty="0">
                <a:effectLst/>
                <a:latin typeface="Times New Roman" panose="02020603050405020304" pitchFamily="18" charset="0"/>
                <a:ea typeface="DengXian" panose="02010600030101010101" pitchFamily="2" charset="-122"/>
                <a:cs typeface="Times New Roman" panose="02020603050405020304" pitchFamily="18" charset="0"/>
              </a:rPr>
              <a:t>Analyzing Maternal Mortality and Healthcare Disparities in the U.S.</a:t>
            </a:r>
            <a:br>
              <a:rPr lang="en-US" sz="1800" kern="100" dirty="0">
                <a:effectLst/>
                <a:latin typeface="Aptos" panose="020B0004020202020204" pitchFamily="34" charset="0"/>
                <a:ea typeface="DengXian" panose="02010600030101010101" pitchFamily="2" charset="-122"/>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BE0882F-0BCF-ACBF-B0C3-A19E176D9F59}"/>
              </a:ext>
            </a:extLst>
          </p:cNvPr>
          <p:cNvSpPr>
            <a:spLocks noGrp="1"/>
          </p:cNvSpPr>
          <p:nvPr>
            <p:ph type="subTitle" idx="1"/>
          </p:nvPr>
        </p:nvSpPr>
        <p:spPr>
          <a:xfrm>
            <a:off x="988829" y="2998290"/>
            <a:ext cx="9962706" cy="1839524"/>
          </a:xfrm>
        </p:spPr>
        <p:txBody>
          <a:bodyPr>
            <a:normAutofit fontScale="92500"/>
          </a:bodyPr>
          <a:lstStyle/>
          <a:p>
            <a:r>
              <a:rPr lang="en-US" sz="2800" dirty="0">
                <a:solidFill>
                  <a:srgbClr val="92D050"/>
                </a:solidFill>
                <a:latin typeface="Times New Roman" panose="02020603050405020304" pitchFamily="18" charset="0"/>
                <a:cs typeface="Times New Roman" panose="02020603050405020304" pitchFamily="18" charset="0"/>
              </a:rPr>
              <a:t>BINF 5030 E00W: Visualization in Health Informatics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lgn="r"/>
            <a:r>
              <a:rPr lang="en-US" sz="2600" dirty="0">
                <a:solidFill>
                  <a:schemeClr val="tx1"/>
                </a:solidFill>
                <a:latin typeface="Times New Roman" panose="02020603050405020304" pitchFamily="18" charset="0"/>
                <a:cs typeface="Times New Roman" panose="02020603050405020304" pitchFamily="18" charset="0"/>
              </a:rPr>
              <a:t>Ajith Kumar Kannan</a:t>
            </a:r>
          </a:p>
        </p:txBody>
      </p:sp>
    </p:spTree>
    <p:extLst>
      <p:ext uri="{BB962C8B-B14F-4D97-AF65-F5344CB8AC3E}">
        <p14:creationId xmlns:p14="http://schemas.microsoft.com/office/powerpoint/2010/main" val="202176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3D51-4A33-5C9C-335E-B1EC3ECE02FB}"/>
              </a:ext>
            </a:extLst>
          </p:cNvPr>
          <p:cNvSpPr>
            <a:spLocks noGrp="1"/>
          </p:cNvSpPr>
          <p:nvPr>
            <p:ph type="title"/>
          </p:nvPr>
        </p:nvSpPr>
        <p:spPr>
          <a:xfrm>
            <a:off x="662763" y="18256"/>
            <a:ext cx="10515600" cy="646280"/>
          </a:xfrm>
        </p:spPr>
        <p:txBody>
          <a:bodyPr>
            <a:normAutofit/>
          </a:bodyPr>
          <a:lstStyle/>
          <a:p>
            <a:r>
              <a:rPr lang="en-US" sz="3200" dirty="0">
                <a:latin typeface="Times New Roman" panose="02020603050405020304" pitchFamily="18" charset="0"/>
                <a:cs typeface="Times New Roman" panose="02020603050405020304" pitchFamily="18" charset="0"/>
              </a:rPr>
              <a:t>Bar Chart</a:t>
            </a:r>
          </a:p>
        </p:txBody>
      </p:sp>
      <p:sp>
        <p:nvSpPr>
          <p:cNvPr id="3" name="Content Placeholder 2">
            <a:extLst>
              <a:ext uri="{FF2B5EF4-FFF2-40B4-BE49-F238E27FC236}">
                <a16:creationId xmlns:a16="http://schemas.microsoft.com/office/drawing/2014/main" id="{4ECA3038-1860-F47D-3835-1D87452DB51B}"/>
              </a:ext>
            </a:extLst>
          </p:cNvPr>
          <p:cNvSpPr>
            <a:spLocks noGrp="1"/>
          </p:cNvSpPr>
          <p:nvPr>
            <p:ph idx="1"/>
          </p:nvPr>
        </p:nvSpPr>
        <p:spPr>
          <a:xfrm>
            <a:off x="572386" y="664536"/>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State-wise maternal deaths (2018–2022).</a:t>
            </a:r>
          </a:p>
        </p:txBody>
      </p:sp>
      <p:pic>
        <p:nvPicPr>
          <p:cNvPr id="6" name="Picture 5">
            <a:extLst>
              <a:ext uri="{FF2B5EF4-FFF2-40B4-BE49-F238E27FC236}">
                <a16:creationId xmlns:a16="http://schemas.microsoft.com/office/drawing/2014/main" id="{A3D1D046-FD5D-5E62-2988-A1F85C24CE4A}"/>
              </a:ext>
            </a:extLst>
          </p:cNvPr>
          <p:cNvPicPr>
            <a:picLocks noChangeAspect="1"/>
          </p:cNvPicPr>
          <p:nvPr/>
        </p:nvPicPr>
        <p:blipFill>
          <a:blip r:embed="rId2"/>
          <a:stretch>
            <a:fillRect/>
          </a:stretch>
        </p:blipFill>
        <p:spPr>
          <a:xfrm>
            <a:off x="3695269" y="1056067"/>
            <a:ext cx="5076449" cy="5669280"/>
          </a:xfrm>
          <a:prstGeom prst="rect">
            <a:avLst/>
          </a:prstGeom>
        </p:spPr>
      </p:pic>
    </p:spTree>
    <p:extLst>
      <p:ext uri="{BB962C8B-B14F-4D97-AF65-F5344CB8AC3E}">
        <p14:creationId xmlns:p14="http://schemas.microsoft.com/office/powerpoint/2010/main" val="409899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6E74-D3D6-C85E-89CC-84A9B729295B}"/>
              </a:ext>
            </a:extLst>
          </p:cNvPr>
          <p:cNvSpPr>
            <a:spLocks noGrp="1"/>
          </p:cNvSpPr>
          <p:nvPr>
            <p:ph type="title"/>
          </p:nvPr>
        </p:nvSpPr>
        <p:spPr>
          <a:xfrm>
            <a:off x="428846" y="0"/>
            <a:ext cx="10515600" cy="767242"/>
          </a:xfrm>
        </p:spPr>
        <p:txBody>
          <a:bodyPr>
            <a:normAutofit/>
          </a:bodyPr>
          <a:lstStyle/>
          <a:p>
            <a:r>
              <a:rPr lang="en-US" sz="3200" dirty="0">
                <a:latin typeface="Times New Roman" panose="02020603050405020304" pitchFamily="18" charset="0"/>
                <a:cs typeface="Times New Roman" panose="02020603050405020304" pitchFamily="18" charset="0"/>
              </a:rPr>
              <a:t>Dynamic Map</a:t>
            </a:r>
          </a:p>
        </p:txBody>
      </p:sp>
      <p:sp>
        <p:nvSpPr>
          <p:cNvPr id="3" name="Content Placeholder 2">
            <a:extLst>
              <a:ext uri="{FF2B5EF4-FFF2-40B4-BE49-F238E27FC236}">
                <a16:creationId xmlns:a16="http://schemas.microsoft.com/office/drawing/2014/main" id="{F6C57DE1-15B8-28B3-A6FB-06A677D0D3DB}"/>
              </a:ext>
            </a:extLst>
          </p:cNvPr>
          <p:cNvSpPr>
            <a:spLocks noGrp="1"/>
          </p:cNvSpPr>
          <p:nvPr>
            <p:ph idx="1"/>
          </p:nvPr>
        </p:nvSpPr>
        <p:spPr>
          <a:xfrm>
            <a:off x="508591" y="650728"/>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Geographic view of maternal mortality rates with dynamic filters (2018–2021, 2018–2022, Difference).</a:t>
            </a:r>
          </a:p>
        </p:txBody>
      </p:sp>
      <p:pic>
        <p:nvPicPr>
          <p:cNvPr id="5" name="Picture 4">
            <a:extLst>
              <a:ext uri="{FF2B5EF4-FFF2-40B4-BE49-F238E27FC236}">
                <a16:creationId xmlns:a16="http://schemas.microsoft.com/office/drawing/2014/main" id="{D1B252B7-2263-B65A-E70B-FFFC310C3C59}"/>
              </a:ext>
            </a:extLst>
          </p:cNvPr>
          <p:cNvPicPr>
            <a:picLocks noChangeAspect="1"/>
          </p:cNvPicPr>
          <p:nvPr/>
        </p:nvPicPr>
        <p:blipFill>
          <a:blip r:embed="rId2"/>
          <a:stretch>
            <a:fillRect/>
          </a:stretch>
        </p:blipFill>
        <p:spPr>
          <a:xfrm>
            <a:off x="1233377" y="1121298"/>
            <a:ext cx="9365935" cy="5563285"/>
          </a:xfrm>
          <a:prstGeom prst="rect">
            <a:avLst/>
          </a:prstGeom>
        </p:spPr>
      </p:pic>
    </p:spTree>
    <p:extLst>
      <p:ext uri="{BB962C8B-B14F-4D97-AF65-F5344CB8AC3E}">
        <p14:creationId xmlns:p14="http://schemas.microsoft.com/office/powerpoint/2010/main" val="202555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79D-6914-3B75-E007-E49CFE24A2C8}"/>
              </a:ext>
            </a:extLst>
          </p:cNvPr>
          <p:cNvSpPr>
            <a:spLocks noGrp="1"/>
          </p:cNvSpPr>
          <p:nvPr>
            <p:ph type="title"/>
          </p:nvPr>
        </p:nvSpPr>
        <p:spPr>
          <a:xfrm>
            <a:off x="793124" y="60532"/>
            <a:ext cx="10515600" cy="750838"/>
          </a:xfrm>
        </p:spPr>
        <p:txBody>
          <a:bodyPr>
            <a:normAutofit/>
          </a:bodyPr>
          <a:lstStyle/>
          <a:p>
            <a:r>
              <a:rPr lang="en-US" sz="3200" dirty="0">
                <a:latin typeface="Times New Roman" panose="02020603050405020304" pitchFamily="18" charset="0"/>
                <a:cs typeface="Times New Roman" panose="02020603050405020304" pitchFamily="18" charset="0"/>
              </a:rPr>
              <a:t>Dashboard</a:t>
            </a:r>
          </a:p>
        </p:txBody>
      </p:sp>
      <p:sp>
        <p:nvSpPr>
          <p:cNvPr id="3" name="Content Placeholder 2">
            <a:extLst>
              <a:ext uri="{FF2B5EF4-FFF2-40B4-BE49-F238E27FC236}">
                <a16:creationId xmlns:a16="http://schemas.microsoft.com/office/drawing/2014/main" id="{C5D930DF-F290-2915-8A8E-281FC659C407}"/>
              </a:ext>
            </a:extLst>
          </p:cNvPr>
          <p:cNvSpPr>
            <a:spLocks noGrp="1"/>
          </p:cNvSpPr>
          <p:nvPr>
            <p:ph idx="1"/>
          </p:nvPr>
        </p:nvSpPr>
        <p:spPr>
          <a:xfrm>
            <a:off x="793124" y="811370"/>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The dashboard integrates the line chart, stacked bar chart, and dynamic map. With interactive filters for race, year, and map type, users can explore trends dynamically, uncovering insights into temporal and geographic patterns.</a:t>
            </a:r>
          </a:p>
        </p:txBody>
      </p:sp>
      <p:pic>
        <p:nvPicPr>
          <p:cNvPr id="6" name="Picture 5">
            <a:extLst>
              <a:ext uri="{FF2B5EF4-FFF2-40B4-BE49-F238E27FC236}">
                <a16:creationId xmlns:a16="http://schemas.microsoft.com/office/drawing/2014/main" id="{D90B7690-47CF-2873-5631-19BD4E9F0842}"/>
              </a:ext>
            </a:extLst>
          </p:cNvPr>
          <p:cNvPicPr>
            <a:picLocks noChangeAspect="1"/>
          </p:cNvPicPr>
          <p:nvPr/>
        </p:nvPicPr>
        <p:blipFill>
          <a:blip r:embed="rId2"/>
          <a:stretch>
            <a:fillRect/>
          </a:stretch>
        </p:blipFill>
        <p:spPr>
          <a:xfrm>
            <a:off x="3303700" y="1562208"/>
            <a:ext cx="6286500" cy="5029200"/>
          </a:xfrm>
          <a:prstGeom prst="rect">
            <a:avLst/>
          </a:prstGeom>
        </p:spPr>
      </p:pic>
    </p:spTree>
    <p:extLst>
      <p:ext uri="{BB962C8B-B14F-4D97-AF65-F5344CB8AC3E}">
        <p14:creationId xmlns:p14="http://schemas.microsoft.com/office/powerpoint/2010/main" val="280762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2E42-2D1F-AA57-A9D1-BE5A85097988}"/>
              </a:ext>
            </a:extLst>
          </p:cNvPr>
          <p:cNvSpPr>
            <a:spLocks noGrp="1"/>
          </p:cNvSpPr>
          <p:nvPr>
            <p:ph type="title"/>
          </p:nvPr>
        </p:nvSpPr>
        <p:spPr>
          <a:xfrm>
            <a:off x="338469" y="46149"/>
            <a:ext cx="10515600" cy="740661"/>
          </a:xfrm>
        </p:spPr>
        <p:txBody>
          <a:bodyPr>
            <a:normAutofit/>
          </a:bodyPr>
          <a:lstStyle/>
          <a:p>
            <a:r>
              <a:rPr lang="en-US" sz="3200" dirty="0">
                <a:latin typeface="Times New Roman" panose="02020603050405020304" pitchFamily="18" charset="0"/>
                <a:cs typeface="Times New Roman" panose="02020603050405020304" pitchFamily="18" charset="0"/>
              </a:rPr>
              <a:t>Tableau Story</a:t>
            </a:r>
          </a:p>
        </p:txBody>
      </p:sp>
      <p:sp>
        <p:nvSpPr>
          <p:cNvPr id="3" name="Content Placeholder 2">
            <a:extLst>
              <a:ext uri="{FF2B5EF4-FFF2-40B4-BE49-F238E27FC236}">
                <a16:creationId xmlns:a16="http://schemas.microsoft.com/office/drawing/2014/main" id="{19A2981B-9AE4-A488-78F2-0B2978E9EF91}"/>
              </a:ext>
            </a:extLst>
          </p:cNvPr>
          <p:cNvSpPr>
            <a:spLocks noGrp="1"/>
          </p:cNvSpPr>
          <p:nvPr>
            <p:ph idx="1"/>
          </p:nvPr>
        </p:nvSpPr>
        <p:spPr>
          <a:xfrm>
            <a:off x="402265" y="725156"/>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The Tableau story begins with an introduction to maternal mortality, followed by visualizations that explore trends, disparities, and causes. Each story point builds on the previous one, creating a cohesive narrative.</a:t>
            </a:r>
          </a:p>
        </p:txBody>
      </p:sp>
      <p:pic>
        <p:nvPicPr>
          <p:cNvPr id="5" name="Picture 4">
            <a:extLst>
              <a:ext uri="{FF2B5EF4-FFF2-40B4-BE49-F238E27FC236}">
                <a16:creationId xmlns:a16="http://schemas.microsoft.com/office/drawing/2014/main" id="{03F62612-8EFE-DCAD-FD4B-3AB91B300D89}"/>
              </a:ext>
            </a:extLst>
          </p:cNvPr>
          <p:cNvPicPr>
            <a:picLocks noChangeAspect="1"/>
          </p:cNvPicPr>
          <p:nvPr/>
        </p:nvPicPr>
        <p:blipFill>
          <a:blip r:embed="rId2"/>
          <a:srcRect b="40845"/>
          <a:stretch/>
        </p:blipFill>
        <p:spPr>
          <a:xfrm>
            <a:off x="2308692" y="1698656"/>
            <a:ext cx="7900232" cy="4434188"/>
          </a:xfrm>
          <a:prstGeom prst="rect">
            <a:avLst/>
          </a:prstGeom>
        </p:spPr>
      </p:pic>
    </p:spTree>
    <p:extLst>
      <p:ext uri="{BB962C8B-B14F-4D97-AF65-F5344CB8AC3E}">
        <p14:creationId xmlns:p14="http://schemas.microsoft.com/office/powerpoint/2010/main" val="390600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40892-5D66-DE26-3E6C-E1AA2FDDB098}"/>
              </a:ext>
            </a:extLst>
          </p:cNvPr>
          <p:cNvSpPr>
            <a:spLocks noGrp="1"/>
          </p:cNvSpPr>
          <p:nvPr>
            <p:ph idx="1"/>
          </p:nvPr>
        </p:nvSpPr>
        <p:spPr>
          <a:xfrm>
            <a:off x="359735" y="166946"/>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story concludes with a summary that synthesizes the insights from all charts and highlights the need for targeted interventions. </a:t>
            </a:r>
          </a:p>
        </p:txBody>
      </p:sp>
      <p:pic>
        <p:nvPicPr>
          <p:cNvPr id="5" name="Picture 4">
            <a:extLst>
              <a:ext uri="{FF2B5EF4-FFF2-40B4-BE49-F238E27FC236}">
                <a16:creationId xmlns:a16="http://schemas.microsoft.com/office/drawing/2014/main" id="{8E57E404-0EDB-1176-150B-633E920CAF93}"/>
              </a:ext>
            </a:extLst>
          </p:cNvPr>
          <p:cNvPicPr>
            <a:picLocks noChangeAspect="1"/>
          </p:cNvPicPr>
          <p:nvPr/>
        </p:nvPicPr>
        <p:blipFill>
          <a:blip r:embed="rId2"/>
          <a:stretch>
            <a:fillRect/>
          </a:stretch>
        </p:blipFill>
        <p:spPr>
          <a:xfrm>
            <a:off x="2840397" y="871982"/>
            <a:ext cx="6308919" cy="5986018"/>
          </a:xfrm>
          <a:prstGeom prst="rect">
            <a:avLst/>
          </a:prstGeom>
        </p:spPr>
      </p:pic>
    </p:spTree>
    <p:extLst>
      <p:ext uri="{BB962C8B-B14F-4D97-AF65-F5344CB8AC3E}">
        <p14:creationId xmlns:p14="http://schemas.microsoft.com/office/powerpoint/2010/main" val="352899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B4C0-FBF4-5DD2-2412-181E09194D86}"/>
              </a:ext>
            </a:extLst>
          </p:cNvPr>
          <p:cNvSpPr>
            <a:spLocks noGrp="1"/>
          </p:cNvSpPr>
          <p:nvPr>
            <p:ph type="title"/>
          </p:nvPr>
        </p:nvSpPr>
        <p:spPr>
          <a:xfrm>
            <a:off x="471376" y="260498"/>
            <a:ext cx="10515600" cy="659330"/>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4E0B6F5-2503-C475-93F1-3A1E5896928B}"/>
              </a:ext>
            </a:extLst>
          </p:cNvPr>
          <p:cNvSpPr>
            <a:spLocks noGrp="1"/>
          </p:cNvSpPr>
          <p:nvPr>
            <p:ph idx="1"/>
          </p:nvPr>
        </p:nvSpPr>
        <p:spPr>
          <a:xfrm>
            <a:off x="524540" y="1134509"/>
            <a:ext cx="10515600" cy="4973896"/>
          </a:xfrm>
        </p:spPr>
        <p:txBody>
          <a:bodyPr>
            <a:normAutofit fontScale="92500"/>
          </a:bodyPr>
          <a:lstStyle/>
          <a:p>
            <a:pPr>
              <a:lnSpc>
                <a:spcPct val="200000"/>
              </a:lnSpc>
            </a:pPr>
            <a:r>
              <a:rPr lang="en-US" sz="2000" dirty="0">
                <a:latin typeface="Times New Roman" panose="02020603050405020304" pitchFamily="18" charset="0"/>
                <a:cs typeface="Times New Roman" panose="02020603050405020304" pitchFamily="18" charset="0"/>
              </a:rPr>
              <a:t>Highlighted significant trends in maternal mortality rates, with rising numbers over time and stark disparities across racial and geographic lines.</a:t>
            </a:r>
          </a:p>
          <a:p>
            <a:pPr>
              <a:lnSpc>
                <a:spcPct val="200000"/>
              </a:lnSpc>
            </a:pPr>
            <a:r>
              <a:rPr lang="en-US" sz="2000" dirty="0">
                <a:latin typeface="Times New Roman" panose="02020603050405020304" pitchFamily="18" charset="0"/>
                <a:cs typeface="Times New Roman" panose="02020603050405020304" pitchFamily="18" charset="0"/>
              </a:rPr>
              <a:t>Racial and state-level inequities demonstrate the urgent need for targeted interventions and resources.</a:t>
            </a:r>
          </a:p>
          <a:p>
            <a:pPr>
              <a:lnSpc>
                <a:spcPct val="200000"/>
              </a:lnSpc>
            </a:pPr>
            <a:r>
              <a:rPr lang="en-US" sz="2000" dirty="0">
                <a:latin typeface="Times New Roman" panose="02020603050405020304" pitchFamily="18" charset="0"/>
                <a:cs typeface="Times New Roman" panose="02020603050405020304" pitchFamily="18" charset="0"/>
              </a:rPr>
              <a:t>Focus on equitable healthcare policies, expanded Medicaid coverage, and implicit bias training for healthcare providers.</a:t>
            </a:r>
          </a:p>
          <a:p>
            <a:pPr>
              <a:lnSpc>
                <a:spcPct val="200000"/>
              </a:lnSpc>
            </a:pPr>
            <a:r>
              <a:rPr lang="en-US" sz="2000" dirty="0">
                <a:latin typeface="Times New Roman" panose="02020603050405020304" pitchFamily="18" charset="0"/>
                <a:cs typeface="Times New Roman" panose="02020603050405020304" pitchFamily="18" charset="0"/>
              </a:rPr>
              <a:t>Emphasize collaboration between policymakers, healthcare providers, and communities to ensure better maternal health outcomes.</a:t>
            </a:r>
          </a:p>
        </p:txBody>
      </p:sp>
    </p:spTree>
    <p:extLst>
      <p:ext uri="{BB962C8B-B14F-4D97-AF65-F5344CB8AC3E}">
        <p14:creationId xmlns:p14="http://schemas.microsoft.com/office/powerpoint/2010/main" val="231092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E7BF-0412-D186-40C5-FC77EE1151CE}"/>
              </a:ext>
            </a:extLst>
          </p:cNvPr>
          <p:cNvSpPr>
            <a:spLocks noGrp="1"/>
          </p:cNvSpPr>
          <p:nvPr>
            <p:ph type="title"/>
          </p:nvPr>
        </p:nvSpPr>
        <p:spPr>
          <a:xfrm>
            <a:off x="444795" y="202019"/>
            <a:ext cx="10515600" cy="685911"/>
          </a:xfrm>
        </p:spPr>
        <p:txBody>
          <a:bodyPr>
            <a:normAutofit/>
          </a:bodyPr>
          <a:lstStyle/>
          <a:p>
            <a:r>
              <a:rPr lang="en-US" sz="2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DDFDBC-9E52-C3FA-10B3-499FCE275957}"/>
              </a:ext>
            </a:extLst>
          </p:cNvPr>
          <p:cNvSpPr>
            <a:spLocks noGrp="1"/>
          </p:cNvSpPr>
          <p:nvPr>
            <p:ph idx="1"/>
          </p:nvPr>
        </p:nvSpPr>
        <p:spPr>
          <a:xfrm>
            <a:off x="279989" y="932489"/>
            <a:ext cx="11506201" cy="5723491"/>
          </a:xfrm>
        </p:spPr>
        <p:txBody>
          <a:bodyPr>
            <a:normAutofit fontScale="70000" lnSpcReduction="20000"/>
          </a:bodyPr>
          <a:lstStyle/>
          <a:p>
            <a:pPr marL="457200" marR="0" indent="-457200">
              <a:lnSpc>
                <a:spcPct val="22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(KFF), K. F. F. (2024).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Maternal Deaths and Mortality Rates per 100,000 Live Births</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(Kaiser Family Foundation (KFF). </a:t>
            </a:r>
            <a:r>
              <a:rPr lang="en-US" sz="1800" u="sng" kern="100" dirty="0">
                <a:solidFill>
                  <a:srgbClr val="467886"/>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https://www.kff.org/other/state-indicator/maternal-deaths-and-mortality-rates-per-100000-live-births/?currentTimeframe=0&amp;sortModel=%7B%22colId%22:%22Location%22,%22sort%22:%22asc%22%7D#notes</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(Dataset)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Hill, L.,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Artiga</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S., &amp; Ranji, U. (2022). Racial disparities in maternal and infant health: Current status and efforts to address them.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Kaiser Family Foundation</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 1</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Hill, M., Tremont, J., McCraw, M.,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Spach</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N., &amp; Berry, A. (2021). Maternal mortality in the United States: a focus on health disparities. </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Hoyert</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DL, U. S., Minino, AM. (2024).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Provisional Maternal Mortality Rates 2019-2023</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(Centers for Disease Control and Prevention (CDC). </a:t>
            </a:r>
            <a:r>
              <a:rPr lang="en-US" sz="1800" u="sng" kern="100" dirty="0">
                <a:solidFill>
                  <a:srgbClr val="467886"/>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https://www.cdc.gov/nchs/nvss/vsrr/provisional-maternal-deaths-rates.htm</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(Dataset)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Petersen, E. E. (2019). Racial/ethnic disparities in pregnancy-related deaths—United States, 2007–2016.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MMWR. Morbidity and mortality weekly report</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 68</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Stoneburner</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 Lucas, R., Fontenot, J., &amp;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DeMaria</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 (2024). Nowhere to go: Maternal and infant health outcomes in maternity care deserts. APHA 2024 Annual Meeting and Expo, </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WHO. (2004).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ICD-10: International statistical classification of diseases and related health problems : tenth revision, 2nd ed</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WHO. </a:t>
            </a:r>
            <a:r>
              <a:rPr lang="en-US" sz="1800" u="sng" kern="100" dirty="0">
                <a:solidFill>
                  <a:srgbClr val="467886"/>
                </a:solidFill>
                <a:effectLst/>
                <a:latin typeface="Times New Roman" panose="02020603050405020304" pitchFamily="18" charset="0"/>
                <a:ea typeface="DengXian" panose="02010600030101010101" pitchFamily="2" charset="-122"/>
                <a:cs typeface="Times New Roman" panose="02020603050405020304" pitchFamily="18" charset="0"/>
                <a:hlinkClick r:id="rId4"/>
              </a:rPr>
              <a:t>https://icd.who.int/browse10/Content/statichtml/ICD10Volume2_en_2010.pdf</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WHO. (2024).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Maternal Mortality</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DengXian" panose="02010600030101010101" pitchFamily="2" charset="-122"/>
                <a:cs typeface="Times New Roman" panose="02020603050405020304" pitchFamily="18" charset="0"/>
                <a:hlinkClick r:id="rId5"/>
              </a:rPr>
              <a:t>https://www.who.int/news-room/fact-sheets/detail/maternal-mortality</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marR="0" indent="-457200">
              <a:lnSpc>
                <a:spcPct val="200000"/>
              </a:lnSpc>
              <a:spcBef>
                <a:spcPts val="0"/>
              </a:spcBef>
              <a:spcAft>
                <a:spcPts val="800"/>
              </a:spcAft>
            </a:pP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worldpopulationreview</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(2022). </a:t>
            </a:r>
            <a:r>
              <a:rPr lang="en-US" sz="1800" i="1" kern="100" dirty="0">
                <a:effectLst/>
                <a:latin typeface="Times New Roman" panose="02020603050405020304" pitchFamily="18" charset="0"/>
                <a:ea typeface="DengXian" panose="02010600030101010101" pitchFamily="2" charset="-122"/>
                <a:cs typeface="Times New Roman" panose="02020603050405020304" pitchFamily="18" charset="0"/>
              </a:rPr>
              <a:t>Maternal Mortality Rate by State 2018-2021</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DengXian" panose="02010600030101010101" pitchFamily="2" charset="-122"/>
                <a:cs typeface="Times New Roman" panose="02020603050405020304" pitchFamily="18" charset="0"/>
                <a:hlinkClick r:id="rId6"/>
              </a:rPr>
              <a:t>https://worldpopulationreview.com/state-rankings/maternal-mortality-rate-by-state</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(Dataset)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8751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0B23-8EBD-BB69-B946-86A326E5A48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806DF6C-3696-93E4-34DF-1DA7804A2558}"/>
              </a:ext>
            </a:extLst>
          </p:cNvPr>
          <p:cNvSpPr>
            <a:spLocks noGrp="1"/>
          </p:cNvSpPr>
          <p:nvPr>
            <p:ph idx="1"/>
          </p:nvPr>
        </p:nvSpPr>
        <p:spPr/>
        <p:txBody>
          <a:bodyPr>
            <a:normAutofit/>
          </a:bodyPr>
          <a:lstStyle/>
          <a:p>
            <a:r>
              <a:rPr lang="en-US" sz="1800" dirty="0">
                <a:effectLst/>
                <a:latin typeface="Times New Roman" panose="02020603050405020304" pitchFamily="18" charset="0"/>
                <a:ea typeface="DengXian" panose="02010600030101010101" pitchFamily="2" charset="-122"/>
              </a:rPr>
              <a:t>Maternal mortality is a critical public health issue that refers to the death of a woman during pregnancy or within 42 days of pregnancy termination, often due to complications related to pregnancy or childbirth.</a:t>
            </a:r>
          </a:p>
          <a:p>
            <a:pPr marL="0" indent="0">
              <a:buNone/>
            </a:pPr>
            <a:endParaRPr lang="en-US" sz="1800" dirty="0">
              <a:latin typeface="Times New Roman" panose="02020603050405020304" pitchFamily="18" charset="0"/>
              <a:ea typeface="DengXian" panose="02010600030101010101" pitchFamily="2" charset="-122"/>
            </a:endParaRPr>
          </a:p>
          <a:p>
            <a:r>
              <a:rPr lang="en-US" sz="1800" dirty="0">
                <a:effectLst/>
                <a:latin typeface="Times New Roman" panose="02020603050405020304" pitchFamily="18" charset="0"/>
                <a:ea typeface="DengXian" panose="02010600030101010101" pitchFamily="2" charset="-122"/>
              </a:rPr>
              <a:t>The U.S. continues to have one of the highest maternal mortality rates among high-income countries, a concern that has only intensified with recent trends showing increasing rates and widening disparities across racial and socioeconomic lines.</a:t>
            </a:r>
          </a:p>
          <a:p>
            <a:endParaRPr lang="en-US" sz="1800" dirty="0">
              <a:effectLst/>
              <a:latin typeface="Times New Roman" panose="02020603050405020304" pitchFamily="18" charset="0"/>
              <a:ea typeface="DengXian" panose="02010600030101010101" pitchFamily="2" charset="-122"/>
            </a:endParaRPr>
          </a:p>
          <a:p>
            <a:r>
              <a:rPr lang="en-US" sz="1800" dirty="0">
                <a:latin typeface="Times New Roman" panose="02020603050405020304" pitchFamily="18" charset="0"/>
                <a:cs typeface="Times New Roman" panose="02020603050405020304" pitchFamily="18" charset="0"/>
              </a:rPr>
              <a:t>This presentation will delve into key trends, disparities, and implications of this crisis.</a:t>
            </a:r>
          </a:p>
        </p:txBody>
      </p:sp>
    </p:spTree>
    <p:extLst>
      <p:ext uri="{BB962C8B-B14F-4D97-AF65-F5344CB8AC3E}">
        <p14:creationId xmlns:p14="http://schemas.microsoft.com/office/powerpoint/2010/main" val="415099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8DBA-7F14-D44D-4887-90D792EF930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Goal of the Project</a:t>
            </a:r>
          </a:p>
        </p:txBody>
      </p:sp>
      <p:sp>
        <p:nvSpPr>
          <p:cNvPr id="3" name="Content Placeholder 2">
            <a:extLst>
              <a:ext uri="{FF2B5EF4-FFF2-40B4-BE49-F238E27FC236}">
                <a16:creationId xmlns:a16="http://schemas.microsoft.com/office/drawing/2014/main" id="{D2F04A0B-6589-241A-18C6-D5795C1B5AD2}"/>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To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create a data-driven understanding of maternal mortality trends across the U.S. from 2018-2023.</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 explore trends, identify key drivers, and uncover disparities in maternal mortality rates.</a:t>
            </a:r>
          </a:p>
          <a:p>
            <a:endParaRPr lang="en-US"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Analyze data at the state and demographic levels.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DengXian" panose="02010600030101010101" pitchFamily="2" charset="-122"/>
                <a:cs typeface="Times New Roman" panose="02020603050405020304" pitchFamily="18" charset="0"/>
              </a:rPr>
              <a:t>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o offer insights that can guide public health strategies and close healthcare gaps.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00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6A70-AACE-3FD1-B7D4-7FBE46DF250F}"/>
              </a:ext>
            </a:extLst>
          </p:cNvPr>
          <p:cNvSpPr>
            <a:spLocks noGrp="1"/>
          </p:cNvSpPr>
          <p:nvPr>
            <p:ph type="title"/>
          </p:nvPr>
        </p:nvSpPr>
        <p:spPr>
          <a:xfrm>
            <a:off x="742507" y="34906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EC087FA6-6D35-E8DE-BF0C-64B0B36B30CD}"/>
              </a:ext>
            </a:extLst>
          </p:cNvPr>
          <p:cNvSpPr>
            <a:spLocks noGrp="1"/>
          </p:cNvSpPr>
          <p:nvPr>
            <p:ph idx="1"/>
          </p:nvPr>
        </p:nvSpPr>
        <p:spPr>
          <a:xfrm>
            <a:off x="838200" y="1382233"/>
            <a:ext cx="10515600" cy="5257800"/>
          </a:xfrm>
        </p:spPr>
        <p:txBody>
          <a:bodyPr>
            <a:normAutofit fontScale="92500" lnSpcReduction="10000"/>
          </a:bodyPr>
          <a:lstStyle/>
          <a:p>
            <a:r>
              <a:rPr lang="en-US" sz="1800" dirty="0">
                <a:effectLst/>
                <a:latin typeface="Times New Roman" panose="02020603050405020304" pitchFamily="18" charset="0"/>
                <a:ea typeface="DengXian" panose="02010600030101010101" pitchFamily="2" charset="-122"/>
              </a:rPr>
              <a:t>Dataset 1: Kaiser Family Foundation (KFF) - Maternal Mortality Rates by State</a:t>
            </a:r>
          </a:p>
          <a:p>
            <a:pPr lvl="1"/>
            <a:r>
              <a:rPr lang="en-US" sz="1800" dirty="0">
                <a:latin typeface="Times New Roman" panose="02020603050405020304" pitchFamily="18" charset="0"/>
                <a:ea typeface="DengXian" panose="02010600030101010101" pitchFamily="2" charset="-122"/>
              </a:rPr>
              <a:t>Collected By: Kaiser Family Foundation (KFF).</a:t>
            </a:r>
          </a:p>
          <a:p>
            <a:pPr lvl="1"/>
            <a:r>
              <a:rPr lang="en-US" sz="1800" kern="100" dirty="0">
                <a:latin typeface="Times New Roman" panose="02020603050405020304" pitchFamily="18" charset="0"/>
                <a:ea typeface="DengXian" panose="02010600030101010101" pitchFamily="2" charset="-122"/>
                <a:cs typeface="Times New Roman" panose="02020603050405020304" pitchFamily="18" charset="0"/>
              </a:rPr>
              <a:t>Covers data from 2018 to 2022, providing an up-to-date overview of recent trends.</a:t>
            </a:r>
            <a:endParaRPr lang="en-US" sz="1800" kern="100" dirty="0">
              <a:latin typeface="Aptos" panose="020B0004020202020204" pitchFamily="34" charset="0"/>
              <a:ea typeface="DengXian" panose="02010600030101010101" pitchFamily="2" charset="-122"/>
              <a:cs typeface="Times New Roman" panose="02020603050405020304" pitchFamily="18" charset="0"/>
            </a:endParaRPr>
          </a:p>
          <a:p>
            <a:pPr lvl="1"/>
            <a:r>
              <a:rPr lang="en-US" sz="1800" dirty="0">
                <a:effectLst/>
                <a:latin typeface="Times New Roman" panose="02020603050405020304" pitchFamily="18" charset="0"/>
                <a:ea typeface="DengXian" panose="02010600030101010101" pitchFamily="2" charset="-122"/>
              </a:rPr>
              <a:t>Includes data for all 50 states, focusing on variables such as Location (State), Maternal Mortality Rate, and Number of Maternal Deaths.</a:t>
            </a:r>
          </a:p>
          <a:p>
            <a:pPr lvl="1"/>
            <a:endParaRPr lang="en-US" sz="1800" dirty="0">
              <a:latin typeface="Times New Roman" panose="02020603050405020304" pitchFamily="18" charset="0"/>
              <a:ea typeface="DengXian" panose="02010600030101010101" pitchFamily="2" charset="-122"/>
            </a:endParaRPr>
          </a:p>
          <a:p>
            <a:r>
              <a:rPr lang="en-US" sz="1800" dirty="0">
                <a:effectLst/>
                <a:latin typeface="Times New Roman" panose="02020603050405020304" pitchFamily="18" charset="0"/>
                <a:ea typeface="DengXian" panose="02010600030101010101" pitchFamily="2" charset="-122"/>
              </a:rPr>
              <a:t>Dataset 2: Maternal Mortality Rate by State (2018-2021)</a:t>
            </a:r>
          </a:p>
          <a:p>
            <a:pPr lvl="1"/>
            <a:r>
              <a:rPr lang="en-US" sz="1800" dirty="0">
                <a:latin typeface="Times New Roman" panose="02020603050405020304" pitchFamily="18" charset="0"/>
                <a:ea typeface="DengXian" panose="02010600030101010101" pitchFamily="2" charset="-122"/>
              </a:rPr>
              <a:t>Collected By: worldpopulationreview.</a:t>
            </a:r>
          </a:p>
          <a:p>
            <a:pPr lvl="1"/>
            <a:r>
              <a:rPr lang="en-US" sz="1800" dirty="0">
                <a:latin typeface="Times New Roman" panose="02020603050405020304" pitchFamily="18" charset="0"/>
                <a:ea typeface="DengXian" panose="02010600030101010101" pitchFamily="2" charset="-122"/>
              </a:rPr>
              <a:t>Contains data for U.S. states, with variables including State, Maternal Mortality Rate, and Maternal Death Counts.</a:t>
            </a:r>
          </a:p>
          <a:p>
            <a:pPr lvl="1"/>
            <a:endParaRPr lang="en-US" sz="1800" dirty="0">
              <a:effectLst/>
              <a:latin typeface="Times New Roman" panose="02020603050405020304" pitchFamily="18" charset="0"/>
              <a:ea typeface="DengXian" panose="02010600030101010101" pitchFamily="2" charset="-122"/>
            </a:endParaRPr>
          </a:p>
          <a:p>
            <a:r>
              <a:rPr lang="en-US" sz="1800" dirty="0">
                <a:latin typeface="Times New Roman" panose="02020603050405020304" pitchFamily="18" charset="0"/>
                <a:ea typeface="DengXian" panose="02010600030101010101" pitchFamily="2" charset="-122"/>
              </a:rPr>
              <a:t>Dataset 3: Vital Statistics Rapid Release (VSRR) </a:t>
            </a:r>
          </a:p>
          <a:p>
            <a:pPr lvl="1"/>
            <a:r>
              <a:rPr lang="en-US" sz="1800" dirty="0">
                <a:effectLst/>
                <a:latin typeface="Times New Roman" panose="02020603050405020304" pitchFamily="18" charset="0"/>
                <a:ea typeface="DengXian" panose="02010600030101010101" pitchFamily="2" charset="-122"/>
              </a:rPr>
              <a:t>Collected By: Centers for Disease Control and Prevention (CDC).</a:t>
            </a:r>
          </a:p>
          <a:p>
            <a:pPr lvl="1"/>
            <a:r>
              <a:rPr lang="en-US" sz="1800" dirty="0">
                <a:effectLst/>
                <a:latin typeface="Times New Roman" panose="02020603050405020304" pitchFamily="18" charset="0"/>
                <a:ea typeface="DengXian" panose="02010600030101010101" pitchFamily="2" charset="-122"/>
              </a:rPr>
              <a:t>Contains provisional data from 2019 to 2023.</a:t>
            </a:r>
          </a:p>
          <a:p>
            <a:pPr lvl="1"/>
            <a:r>
              <a:rPr lang="en-US" sz="1800" dirty="0">
                <a:latin typeface="Times New Roman" panose="02020603050405020304" pitchFamily="18" charset="0"/>
                <a:ea typeface="DengXian" panose="02010600030101010101" pitchFamily="2" charset="-122"/>
              </a:rPr>
              <a:t>C</a:t>
            </a:r>
            <a:r>
              <a:rPr lang="en-US" sz="1800" dirty="0">
                <a:effectLst/>
                <a:latin typeface="Times New Roman" panose="02020603050405020304" pitchFamily="18" charset="0"/>
                <a:ea typeface="DengXian" panose="02010600030101010101" pitchFamily="2" charset="-122"/>
              </a:rPr>
              <a:t>overs variables like Year, Month, Age Range, Race, Maternal Deaths, and Live Births.</a:t>
            </a:r>
            <a:endParaRPr lang="en-US" sz="800" dirty="0">
              <a:latin typeface="Times New Roman" panose="02020603050405020304" pitchFamily="18" charset="0"/>
              <a:ea typeface="DengXian" panose="02010600030101010101" pitchFamily="2" charset="-122"/>
            </a:endParaRPr>
          </a:p>
          <a:p>
            <a:endParaRPr lang="en-US" sz="1800" dirty="0">
              <a:effectLst/>
              <a:latin typeface="Times New Roman" panose="02020603050405020304" pitchFamily="18" charset="0"/>
              <a:ea typeface="DengXian" panose="02010600030101010101" pitchFamily="2" charset="-122"/>
            </a:endParaRPr>
          </a:p>
        </p:txBody>
      </p:sp>
    </p:spTree>
    <p:extLst>
      <p:ext uri="{BB962C8B-B14F-4D97-AF65-F5344CB8AC3E}">
        <p14:creationId xmlns:p14="http://schemas.microsoft.com/office/powerpoint/2010/main" val="113503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1BCF-6717-E866-27EA-631583D65D9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Data Visualizations</a:t>
            </a:r>
          </a:p>
        </p:txBody>
      </p:sp>
      <p:sp>
        <p:nvSpPr>
          <p:cNvPr id="3" name="Content Placeholder 2">
            <a:extLst>
              <a:ext uri="{FF2B5EF4-FFF2-40B4-BE49-F238E27FC236}">
                <a16:creationId xmlns:a16="http://schemas.microsoft.com/office/drawing/2014/main" id="{F4CC3B91-F95C-4095-2DAB-D356821ACBCA}"/>
              </a:ext>
            </a:extLst>
          </p:cNvPr>
          <p:cNvSpPr>
            <a:spLocks noGrp="1"/>
          </p:cNvSpPr>
          <p:nvPr>
            <p:ph idx="1"/>
          </p:nvPr>
        </p:nvSpPr>
        <p:spPr>
          <a:xfrm>
            <a:off x="646111" y="1420280"/>
            <a:ext cx="8946541" cy="4789134"/>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Line Chart</a:t>
            </a:r>
          </a:p>
          <a:p>
            <a:pPr>
              <a:lnSpc>
                <a:spcPct val="200000"/>
              </a:lnSpc>
            </a:pPr>
            <a:r>
              <a:rPr lang="en-US" dirty="0">
                <a:latin typeface="Times New Roman" panose="02020603050405020304" pitchFamily="18" charset="0"/>
                <a:cs typeface="Times New Roman" panose="02020603050405020304" pitchFamily="18" charset="0"/>
              </a:rPr>
              <a:t>Stacked Bar Chart</a:t>
            </a:r>
          </a:p>
          <a:p>
            <a:pPr>
              <a:lnSpc>
                <a:spcPct val="200000"/>
              </a:lnSpc>
            </a:pPr>
            <a:r>
              <a:rPr lang="en-US" dirty="0">
                <a:latin typeface="Times New Roman" panose="02020603050405020304" pitchFamily="18" charset="0"/>
                <a:cs typeface="Times New Roman" panose="02020603050405020304" pitchFamily="18" charset="0"/>
              </a:rPr>
              <a:t>Slope Chart</a:t>
            </a:r>
          </a:p>
          <a:p>
            <a:pPr>
              <a:lnSpc>
                <a:spcPct val="200000"/>
              </a:lnSpc>
            </a:pPr>
            <a:r>
              <a:rPr lang="en-US" dirty="0">
                <a:latin typeface="Times New Roman" panose="02020603050405020304" pitchFamily="18" charset="0"/>
                <a:cs typeface="Times New Roman" panose="02020603050405020304" pitchFamily="18" charset="0"/>
              </a:rPr>
              <a:t>Highlight Table</a:t>
            </a:r>
          </a:p>
          <a:p>
            <a:pPr>
              <a:lnSpc>
                <a:spcPct val="200000"/>
              </a:lnSpc>
            </a:pPr>
            <a:r>
              <a:rPr lang="en-US" dirty="0">
                <a:latin typeface="Times New Roman" panose="02020603050405020304" pitchFamily="18" charset="0"/>
                <a:cs typeface="Times New Roman" panose="02020603050405020304" pitchFamily="18" charset="0"/>
              </a:rPr>
              <a:t>Bar Chart</a:t>
            </a:r>
          </a:p>
          <a:p>
            <a:pPr>
              <a:lnSpc>
                <a:spcPct val="200000"/>
              </a:lnSpc>
            </a:pPr>
            <a:r>
              <a:rPr lang="en-US" dirty="0">
                <a:latin typeface="Times New Roman" panose="02020603050405020304" pitchFamily="18" charset="0"/>
                <a:cs typeface="Times New Roman" panose="02020603050405020304" pitchFamily="18" charset="0"/>
              </a:rPr>
              <a:t>Dynamic Map</a:t>
            </a:r>
          </a:p>
        </p:txBody>
      </p:sp>
    </p:spTree>
    <p:extLst>
      <p:ext uri="{BB962C8B-B14F-4D97-AF65-F5344CB8AC3E}">
        <p14:creationId xmlns:p14="http://schemas.microsoft.com/office/powerpoint/2010/main" val="68594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6A53-3B4A-4CDD-740F-C76B0E53CD9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Line Chart</a:t>
            </a:r>
          </a:p>
        </p:txBody>
      </p:sp>
      <p:sp>
        <p:nvSpPr>
          <p:cNvPr id="3" name="Content Placeholder 2">
            <a:extLst>
              <a:ext uri="{FF2B5EF4-FFF2-40B4-BE49-F238E27FC236}">
                <a16:creationId xmlns:a16="http://schemas.microsoft.com/office/drawing/2014/main" id="{22BFC1F2-B1DA-13AE-157D-9DD45F530402}"/>
              </a:ext>
            </a:extLst>
          </p:cNvPr>
          <p:cNvSpPr>
            <a:spLocks noGrp="1"/>
          </p:cNvSpPr>
          <p:nvPr>
            <p:ph idx="1"/>
          </p:nvPr>
        </p:nvSpPr>
        <p:spPr>
          <a:xfrm>
            <a:off x="417512" y="1212946"/>
            <a:ext cx="8946541" cy="4195481"/>
          </a:xfrm>
        </p:spPr>
        <p:txBody>
          <a:bodyPr>
            <a:normAutofit/>
          </a:bodyPr>
          <a:lstStyle/>
          <a:p>
            <a:r>
              <a:rPr lang="en-US" sz="1800" dirty="0">
                <a:latin typeface="Times New Roman" panose="02020603050405020304" pitchFamily="18" charset="0"/>
                <a:cs typeface="Times New Roman" panose="02020603050405020304" pitchFamily="18" charset="0"/>
              </a:rPr>
              <a:t>This line chart shows the maternal mortality rate over time from 2019 to 2023. We can see a concerning upward trend, particularly during the pandemic years, which impacted access to care."</a:t>
            </a:r>
          </a:p>
        </p:txBody>
      </p:sp>
      <p:pic>
        <p:nvPicPr>
          <p:cNvPr id="6" name="Picture 5">
            <a:extLst>
              <a:ext uri="{FF2B5EF4-FFF2-40B4-BE49-F238E27FC236}">
                <a16:creationId xmlns:a16="http://schemas.microsoft.com/office/drawing/2014/main" id="{EA148E5A-548A-6528-963E-2F161B176479}"/>
              </a:ext>
            </a:extLst>
          </p:cNvPr>
          <p:cNvPicPr>
            <a:picLocks noChangeAspect="1"/>
          </p:cNvPicPr>
          <p:nvPr/>
        </p:nvPicPr>
        <p:blipFill>
          <a:blip r:embed="rId2"/>
          <a:stretch>
            <a:fillRect/>
          </a:stretch>
        </p:blipFill>
        <p:spPr>
          <a:xfrm>
            <a:off x="2408853" y="1930521"/>
            <a:ext cx="7857552" cy="4846320"/>
          </a:xfrm>
          <a:prstGeom prst="rect">
            <a:avLst/>
          </a:prstGeom>
        </p:spPr>
      </p:pic>
    </p:spTree>
    <p:extLst>
      <p:ext uri="{BB962C8B-B14F-4D97-AF65-F5344CB8AC3E}">
        <p14:creationId xmlns:p14="http://schemas.microsoft.com/office/powerpoint/2010/main" val="41979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5E08-D7BD-60DF-BC59-38ADDF945987}"/>
              </a:ext>
            </a:extLst>
          </p:cNvPr>
          <p:cNvSpPr>
            <a:spLocks noGrp="1"/>
          </p:cNvSpPr>
          <p:nvPr>
            <p:ph type="title"/>
          </p:nvPr>
        </p:nvSpPr>
        <p:spPr>
          <a:xfrm>
            <a:off x="838200" y="40832"/>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Stacked Bar Chart</a:t>
            </a:r>
          </a:p>
        </p:txBody>
      </p:sp>
      <p:sp>
        <p:nvSpPr>
          <p:cNvPr id="3" name="Content Placeholder 2">
            <a:extLst>
              <a:ext uri="{FF2B5EF4-FFF2-40B4-BE49-F238E27FC236}">
                <a16:creationId xmlns:a16="http://schemas.microsoft.com/office/drawing/2014/main" id="{EDEC2FE0-77B4-94FE-43E4-BFBCB65D7FF9}"/>
              </a:ext>
            </a:extLst>
          </p:cNvPr>
          <p:cNvSpPr>
            <a:spLocks noGrp="1"/>
          </p:cNvSpPr>
          <p:nvPr>
            <p:ph idx="1"/>
          </p:nvPr>
        </p:nvSpPr>
        <p:spPr>
          <a:xfrm>
            <a:off x="838200" y="1421588"/>
            <a:ext cx="10515600" cy="4351338"/>
          </a:xfrm>
        </p:spPr>
        <p:txBody>
          <a:bodyPr/>
          <a:lstStyle/>
          <a:p>
            <a:r>
              <a:rPr lang="en-US" sz="1800" dirty="0">
                <a:latin typeface="Times New Roman" panose="02020603050405020304" pitchFamily="18" charset="0"/>
                <a:cs typeface="Times New Roman" panose="02020603050405020304" pitchFamily="18" charset="0"/>
              </a:rPr>
              <a:t>Monthly maternal mortality trends by year (2019 – 2023)</a:t>
            </a:r>
          </a:p>
          <a:p>
            <a:endParaRPr lang="en-US" dirty="0"/>
          </a:p>
        </p:txBody>
      </p:sp>
      <p:pic>
        <p:nvPicPr>
          <p:cNvPr id="6" name="Picture 5">
            <a:extLst>
              <a:ext uri="{FF2B5EF4-FFF2-40B4-BE49-F238E27FC236}">
                <a16:creationId xmlns:a16="http://schemas.microsoft.com/office/drawing/2014/main" id="{A5532249-D0DC-3CF1-1287-E59B4969640F}"/>
              </a:ext>
            </a:extLst>
          </p:cNvPr>
          <p:cNvPicPr>
            <a:picLocks noChangeAspect="1"/>
          </p:cNvPicPr>
          <p:nvPr/>
        </p:nvPicPr>
        <p:blipFill>
          <a:blip r:embed="rId2"/>
          <a:stretch>
            <a:fillRect/>
          </a:stretch>
        </p:blipFill>
        <p:spPr>
          <a:xfrm>
            <a:off x="2842659" y="1822360"/>
            <a:ext cx="6506682" cy="4754880"/>
          </a:xfrm>
          <a:prstGeom prst="rect">
            <a:avLst/>
          </a:prstGeom>
        </p:spPr>
      </p:pic>
    </p:spTree>
    <p:extLst>
      <p:ext uri="{BB962C8B-B14F-4D97-AF65-F5344CB8AC3E}">
        <p14:creationId xmlns:p14="http://schemas.microsoft.com/office/powerpoint/2010/main" val="301244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B961-2816-5D96-0F8F-C3D8C0CB736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Slope Chart</a:t>
            </a:r>
          </a:p>
        </p:txBody>
      </p:sp>
      <p:sp>
        <p:nvSpPr>
          <p:cNvPr id="3" name="Content Placeholder 2">
            <a:extLst>
              <a:ext uri="{FF2B5EF4-FFF2-40B4-BE49-F238E27FC236}">
                <a16:creationId xmlns:a16="http://schemas.microsoft.com/office/drawing/2014/main" id="{9DB1A11F-178D-BF10-4855-222E11AF3C74}"/>
              </a:ext>
            </a:extLst>
          </p:cNvPr>
          <p:cNvSpPr>
            <a:spLocks noGrp="1"/>
          </p:cNvSpPr>
          <p:nvPr>
            <p:ph idx="1"/>
          </p:nvPr>
        </p:nvSpPr>
        <p:spPr>
          <a:xfrm>
            <a:off x="721242" y="1152983"/>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Changes in maternal mortality by age group from 2022 to 2023.</a:t>
            </a:r>
          </a:p>
        </p:txBody>
      </p:sp>
      <p:pic>
        <p:nvPicPr>
          <p:cNvPr id="6" name="Picture 5">
            <a:extLst>
              <a:ext uri="{FF2B5EF4-FFF2-40B4-BE49-F238E27FC236}">
                <a16:creationId xmlns:a16="http://schemas.microsoft.com/office/drawing/2014/main" id="{2136DDBB-55B7-FBC2-0480-112AEEF63EAF}"/>
              </a:ext>
            </a:extLst>
          </p:cNvPr>
          <p:cNvPicPr>
            <a:picLocks noChangeAspect="1"/>
          </p:cNvPicPr>
          <p:nvPr/>
        </p:nvPicPr>
        <p:blipFill>
          <a:blip r:embed="rId2"/>
          <a:stretch>
            <a:fillRect/>
          </a:stretch>
        </p:blipFill>
        <p:spPr>
          <a:xfrm>
            <a:off x="2097388" y="1648495"/>
            <a:ext cx="7763308" cy="5120640"/>
          </a:xfrm>
          <a:prstGeom prst="rect">
            <a:avLst/>
          </a:prstGeom>
        </p:spPr>
      </p:pic>
    </p:spTree>
    <p:extLst>
      <p:ext uri="{BB962C8B-B14F-4D97-AF65-F5344CB8AC3E}">
        <p14:creationId xmlns:p14="http://schemas.microsoft.com/office/powerpoint/2010/main" val="103334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48F0-F35F-5F23-5567-D6B671A7FE30}"/>
              </a:ext>
            </a:extLst>
          </p:cNvPr>
          <p:cNvSpPr>
            <a:spLocks noGrp="1"/>
          </p:cNvSpPr>
          <p:nvPr>
            <p:ph type="title"/>
          </p:nvPr>
        </p:nvSpPr>
        <p:spPr>
          <a:xfrm>
            <a:off x="540488" y="226902"/>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Highlight Table</a:t>
            </a:r>
          </a:p>
        </p:txBody>
      </p:sp>
      <p:pic>
        <p:nvPicPr>
          <p:cNvPr id="5" name="Picture 4">
            <a:extLst>
              <a:ext uri="{FF2B5EF4-FFF2-40B4-BE49-F238E27FC236}">
                <a16:creationId xmlns:a16="http://schemas.microsoft.com/office/drawing/2014/main" id="{07312E7B-D984-E2EF-37A5-1B6C998B406A}"/>
              </a:ext>
            </a:extLst>
          </p:cNvPr>
          <p:cNvPicPr>
            <a:picLocks noChangeAspect="1"/>
          </p:cNvPicPr>
          <p:nvPr/>
        </p:nvPicPr>
        <p:blipFill>
          <a:blip r:embed="rId2"/>
          <a:stretch>
            <a:fillRect/>
          </a:stretch>
        </p:blipFill>
        <p:spPr>
          <a:xfrm>
            <a:off x="2063108" y="1182487"/>
            <a:ext cx="7987684" cy="4723899"/>
          </a:xfrm>
          <a:prstGeom prst="rect">
            <a:avLst/>
          </a:prstGeom>
        </p:spPr>
      </p:pic>
    </p:spTree>
    <p:extLst>
      <p:ext uri="{BB962C8B-B14F-4D97-AF65-F5344CB8AC3E}">
        <p14:creationId xmlns:p14="http://schemas.microsoft.com/office/powerpoint/2010/main" val="3762574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217</TotalTime>
  <Words>976</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Century Gothic</vt:lpstr>
      <vt:lpstr>Times New Roman</vt:lpstr>
      <vt:lpstr>Wingdings 3</vt:lpstr>
      <vt:lpstr>Ion</vt:lpstr>
      <vt:lpstr>Analyzing Maternal Mortality and Healthcare Disparities in the U.S. </vt:lpstr>
      <vt:lpstr>Introduction</vt:lpstr>
      <vt:lpstr>Goal of the Project</vt:lpstr>
      <vt:lpstr>Data Overview</vt:lpstr>
      <vt:lpstr>Data Visualizations</vt:lpstr>
      <vt:lpstr>Line Chart</vt:lpstr>
      <vt:lpstr>Stacked Bar Chart</vt:lpstr>
      <vt:lpstr>Slope Chart</vt:lpstr>
      <vt:lpstr>Highlight Table</vt:lpstr>
      <vt:lpstr>Bar Chart</vt:lpstr>
      <vt:lpstr>Dynamic Map</vt:lpstr>
      <vt:lpstr>Dashboard</vt:lpstr>
      <vt:lpstr>Tableau Story</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Ajith Kumar Kannan</dc:creator>
  <cp:lastModifiedBy>Ajith Kumar Kannan</cp:lastModifiedBy>
  <cp:revision>27</cp:revision>
  <dcterms:created xsi:type="dcterms:W3CDTF">2024-10-30T14:32:04Z</dcterms:created>
  <dcterms:modified xsi:type="dcterms:W3CDTF">2024-11-26T03:06:54Z</dcterms:modified>
</cp:coreProperties>
</file>