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3" r:id="rId4"/>
  </p:sldMasterIdLst>
  <p:notesMasterIdLst>
    <p:notesMasterId r:id="rId52"/>
  </p:notesMasterIdLst>
  <p:sldIdLst>
    <p:sldId id="256" r:id="rId5"/>
    <p:sldId id="259" r:id="rId6"/>
    <p:sldId id="260" r:id="rId7"/>
    <p:sldId id="261" r:id="rId8"/>
    <p:sldId id="262" r:id="rId9"/>
    <p:sldId id="298" r:id="rId10"/>
    <p:sldId id="263" r:id="rId11"/>
    <p:sldId id="344" r:id="rId12"/>
    <p:sldId id="345" r:id="rId13"/>
    <p:sldId id="346" r:id="rId14"/>
    <p:sldId id="347" r:id="rId15"/>
    <p:sldId id="348" r:id="rId16"/>
    <p:sldId id="349" r:id="rId17"/>
    <p:sldId id="351" r:id="rId18"/>
    <p:sldId id="350" r:id="rId19"/>
    <p:sldId id="277" r:id="rId20"/>
    <p:sldId id="284" r:id="rId21"/>
    <p:sldId id="325" r:id="rId22"/>
    <p:sldId id="326" r:id="rId23"/>
    <p:sldId id="327" r:id="rId24"/>
    <p:sldId id="329" r:id="rId25"/>
    <p:sldId id="330" r:id="rId26"/>
    <p:sldId id="331" r:id="rId27"/>
    <p:sldId id="278" r:id="rId28"/>
    <p:sldId id="270" r:id="rId29"/>
    <p:sldId id="332" r:id="rId30"/>
    <p:sldId id="333" r:id="rId31"/>
    <p:sldId id="334" r:id="rId32"/>
    <p:sldId id="335" r:id="rId33"/>
    <p:sldId id="336" r:id="rId34"/>
    <p:sldId id="337" r:id="rId35"/>
    <p:sldId id="338" r:id="rId36"/>
    <p:sldId id="339" r:id="rId37"/>
    <p:sldId id="340" r:id="rId38"/>
    <p:sldId id="294" r:id="rId39"/>
    <p:sldId id="296" r:id="rId40"/>
    <p:sldId id="318" r:id="rId41"/>
    <p:sldId id="319" r:id="rId42"/>
    <p:sldId id="321" r:id="rId43"/>
    <p:sldId id="341" r:id="rId44"/>
    <p:sldId id="342" r:id="rId45"/>
    <p:sldId id="343" r:id="rId46"/>
    <p:sldId id="288" r:id="rId47"/>
    <p:sldId id="289" r:id="rId48"/>
    <p:sldId id="320" r:id="rId49"/>
    <p:sldId id="274" r:id="rId50"/>
    <p:sldId id="275" r:id="rId51"/>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5579"/>
    <a:srgbClr val="3A6483"/>
    <a:srgbClr val="204E79"/>
    <a:srgbClr val="005493"/>
    <a:srgbClr val="F8F9FA"/>
    <a:srgbClr val="F2F2F2"/>
    <a:srgbClr val="121619"/>
    <a:srgbClr val="F7F3F2"/>
    <a:srgbClr val="F6F2FF"/>
    <a:srgbClr val="EDF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6807" autoAdjust="0"/>
  </p:normalViewPr>
  <p:slideViewPr>
    <p:cSldViewPr snapToGrid="0">
      <p:cViewPr varScale="1">
        <p:scale>
          <a:sx n="123" d="100"/>
          <a:sy n="123" d="100"/>
        </p:scale>
        <p:origin x="102" y="2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2" Type="http://schemas.openxmlformats.org/officeDocument/2006/relationships/image" Target="../media/image20.svg"/><Relationship Id="rId1"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2" Type="http://schemas.openxmlformats.org/officeDocument/2006/relationships/image" Target="../media/image20.svg"/><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420CF0-0533-4418-BCD4-1E90D624702E}"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6C906C89-2D11-4BEF-A65E-CAB7075175E6}">
      <dgm:prSet phldrT="[Text]"/>
      <dgm:spPr/>
      <dgm:t>
        <a:bodyPr/>
        <a:lstStyle/>
        <a:p>
          <a:r>
            <a:rPr lang="nb-NO" dirty="0" err="1"/>
            <a:t>Requests</a:t>
          </a:r>
          <a:br>
            <a:rPr lang="nb-NO" dirty="0"/>
          </a:br>
          <a:r>
            <a:rPr lang="nb-NO" dirty="0" err="1"/>
            <a:t>Package</a:t>
          </a:r>
          <a:endParaRPr lang="en-US" dirty="0"/>
        </a:p>
      </dgm:t>
    </dgm:pt>
    <dgm:pt modelId="{4D7A48E5-8D3A-4B6B-84D8-F70F9DA669AF}" type="parTrans" cxnId="{839C0D3C-4A9C-46BF-9FBC-5B262BF25343}">
      <dgm:prSet/>
      <dgm:spPr/>
      <dgm:t>
        <a:bodyPr/>
        <a:lstStyle/>
        <a:p>
          <a:endParaRPr lang="en-US"/>
        </a:p>
      </dgm:t>
    </dgm:pt>
    <dgm:pt modelId="{E7C3EFA1-DE22-42E7-AD19-C9EA76FB51EF}" type="sibTrans" cxnId="{839C0D3C-4A9C-46BF-9FBC-5B262BF25343}">
      <dgm:prSet/>
      <dgm:spPr/>
      <dgm:t>
        <a:bodyPr/>
        <a:lstStyle/>
        <a:p>
          <a:endParaRPr lang="en-US"/>
        </a:p>
      </dgm:t>
    </dgm:pt>
    <dgm:pt modelId="{D164AEC7-B84C-472E-92C4-DBA65F4208AA}">
      <dgm:prSet phldrT="[Text]" custT="1"/>
      <dgm:spPr/>
      <dgm:t>
        <a:bodyPr/>
        <a:lstStyle/>
        <a:p>
          <a:pPr algn="just"/>
          <a:r>
            <a:rPr lang="nb-NO" sz="1600" dirty="0"/>
            <a:t>URL</a:t>
          </a:r>
          <a:endParaRPr lang="en-US" sz="1600" dirty="0"/>
        </a:p>
      </dgm:t>
    </dgm:pt>
    <dgm:pt modelId="{DD8789BE-876E-4CEA-9D80-7E1EA807A346}" type="parTrans" cxnId="{76E9630E-3E5E-4922-8CE7-0249068FDA95}">
      <dgm:prSet/>
      <dgm:spPr/>
      <dgm:t>
        <a:bodyPr/>
        <a:lstStyle/>
        <a:p>
          <a:endParaRPr lang="en-US"/>
        </a:p>
      </dgm:t>
    </dgm:pt>
    <dgm:pt modelId="{3505E078-F34C-4217-A559-57F10761A165}" type="sibTrans" cxnId="{76E9630E-3E5E-4922-8CE7-0249068FDA95}">
      <dgm:prSet/>
      <dgm:spPr/>
      <dgm:t>
        <a:bodyPr/>
        <a:lstStyle/>
        <a:p>
          <a:endParaRPr lang="en-US"/>
        </a:p>
      </dgm:t>
    </dgm:pt>
    <dgm:pt modelId="{EE9E4BFD-AFF5-4C04-A7E3-80F5CCD9E97F}">
      <dgm:prSet phldrT="[Text]"/>
      <dgm:spPr/>
      <dgm:t>
        <a:bodyPr/>
        <a:lstStyle/>
        <a:p>
          <a:r>
            <a:rPr lang="nb-NO" dirty="0"/>
            <a:t>Pandas,</a:t>
          </a:r>
        </a:p>
        <a:p>
          <a:r>
            <a:rPr lang="nb-NO" dirty="0" err="1"/>
            <a:t>numpy</a:t>
          </a:r>
          <a:endParaRPr lang="nb-NO" dirty="0"/>
        </a:p>
        <a:p>
          <a:r>
            <a:rPr lang="nb-NO" dirty="0" err="1"/>
            <a:t>Package</a:t>
          </a:r>
          <a:endParaRPr lang="en-US" dirty="0"/>
        </a:p>
      </dgm:t>
    </dgm:pt>
    <dgm:pt modelId="{447C8582-E5AB-46BA-973F-5CDDEBA55677}" type="parTrans" cxnId="{675694C4-600F-4C80-898B-18B7C197334A}">
      <dgm:prSet/>
      <dgm:spPr/>
      <dgm:t>
        <a:bodyPr/>
        <a:lstStyle/>
        <a:p>
          <a:endParaRPr lang="en-US"/>
        </a:p>
      </dgm:t>
    </dgm:pt>
    <dgm:pt modelId="{9AB2CE09-A115-4F4F-9245-5D5853CEAD6F}" type="sibTrans" cxnId="{675694C4-600F-4C80-898B-18B7C197334A}">
      <dgm:prSet/>
      <dgm:spPr/>
      <dgm:t>
        <a:bodyPr/>
        <a:lstStyle/>
        <a:p>
          <a:endParaRPr lang="en-US"/>
        </a:p>
      </dgm:t>
    </dgm:pt>
    <dgm:pt modelId="{DBBAA83A-97F9-4E88-A194-E36EB286A5E6}">
      <dgm:prSet phldrT="[Text]" custT="1"/>
      <dgm:spPr/>
      <dgm:t>
        <a:bodyPr/>
        <a:lstStyle/>
        <a:p>
          <a:r>
            <a:rPr lang="nb-NO" sz="1600" dirty="0" err="1"/>
            <a:t>Clean</a:t>
          </a:r>
          <a:endParaRPr lang="en-US" sz="1600" dirty="0"/>
        </a:p>
      </dgm:t>
    </dgm:pt>
    <dgm:pt modelId="{EC9B9E62-E0D7-4D6C-A5D1-DCAE7389FA7F}" type="parTrans" cxnId="{7A7136BB-74E3-4DD2-9CD6-E6C049271279}">
      <dgm:prSet/>
      <dgm:spPr/>
      <dgm:t>
        <a:bodyPr/>
        <a:lstStyle/>
        <a:p>
          <a:endParaRPr lang="en-US"/>
        </a:p>
      </dgm:t>
    </dgm:pt>
    <dgm:pt modelId="{6397F227-7EA2-40B2-A052-73A1BB98D4FD}" type="sibTrans" cxnId="{7A7136BB-74E3-4DD2-9CD6-E6C049271279}">
      <dgm:prSet/>
      <dgm:spPr/>
      <dgm:t>
        <a:bodyPr/>
        <a:lstStyle/>
        <a:p>
          <a:endParaRPr lang="en-US"/>
        </a:p>
      </dgm:t>
    </dgm:pt>
    <dgm:pt modelId="{D6B466DD-21AB-40F9-963E-B7567F9F03D9}">
      <dgm:prSet phldrT="[Text]" custT="1"/>
      <dgm:spPr/>
      <dgm:t>
        <a:bodyPr/>
        <a:lstStyle/>
        <a:p>
          <a:r>
            <a:rPr lang="nb-NO" sz="1600" dirty="0" err="1"/>
            <a:t>Process</a:t>
          </a:r>
          <a:r>
            <a:rPr lang="nb-NO" sz="1600" dirty="0"/>
            <a:t> data</a:t>
          </a:r>
          <a:endParaRPr lang="en-US" sz="1600" dirty="0"/>
        </a:p>
      </dgm:t>
    </dgm:pt>
    <dgm:pt modelId="{8FDAAAA8-E4F7-4C41-9132-13CBCB38CF50}" type="parTrans" cxnId="{D1FF9020-BF28-4994-91FD-ECBF7030F297}">
      <dgm:prSet/>
      <dgm:spPr/>
      <dgm:t>
        <a:bodyPr/>
        <a:lstStyle/>
        <a:p>
          <a:endParaRPr lang="en-US"/>
        </a:p>
      </dgm:t>
    </dgm:pt>
    <dgm:pt modelId="{6D1E9A91-6D3D-4DBD-BCBA-34BEB3DCEA64}" type="sibTrans" cxnId="{D1FF9020-BF28-4994-91FD-ECBF7030F297}">
      <dgm:prSet/>
      <dgm:spPr/>
      <dgm:t>
        <a:bodyPr/>
        <a:lstStyle/>
        <a:p>
          <a:endParaRPr lang="en-US"/>
        </a:p>
      </dgm:t>
    </dgm:pt>
    <dgm:pt modelId="{F026C11E-4D23-4A97-BD0C-09562848B98F}">
      <dgm:prSet phldrT="[Text]"/>
      <dgm:spPr/>
      <dgm:t>
        <a:bodyPr/>
        <a:lstStyle/>
        <a:p>
          <a:r>
            <a:rPr lang="nb-NO" dirty="0"/>
            <a:t>Pandas</a:t>
          </a:r>
        </a:p>
        <a:p>
          <a:r>
            <a:rPr lang="nb-NO" dirty="0" err="1"/>
            <a:t>Package</a:t>
          </a:r>
          <a:endParaRPr lang="en-US" dirty="0"/>
        </a:p>
      </dgm:t>
    </dgm:pt>
    <dgm:pt modelId="{31E32F7B-1159-43F6-A995-44549B1C4823}" type="parTrans" cxnId="{74BEA99D-0C1F-41E0-966D-FE6B463BAFB7}">
      <dgm:prSet/>
      <dgm:spPr/>
      <dgm:t>
        <a:bodyPr/>
        <a:lstStyle/>
        <a:p>
          <a:endParaRPr lang="en-US"/>
        </a:p>
      </dgm:t>
    </dgm:pt>
    <dgm:pt modelId="{AAE4860E-FCB5-4EF9-BA84-CE7449CF3EF5}" type="sibTrans" cxnId="{74BEA99D-0C1F-41E0-966D-FE6B463BAFB7}">
      <dgm:prSet/>
      <dgm:spPr/>
      <dgm:t>
        <a:bodyPr/>
        <a:lstStyle/>
        <a:p>
          <a:endParaRPr lang="en-US"/>
        </a:p>
      </dgm:t>
    </dgm:pt>
    <dgm:pt modelId="{40F85810-2126-41B4-B459-F76506334C62}">
      <dgm:prSet phldrT="[Text]" custT="1"/>
      <dgm:spPr/>
      <dgm:t>
        <a:bodyPr/>
        <a:lstStyle/>
        <a:p>
          <a:r>
            <a:rPr lang="nb-NO" sz="1600" dirty="0"/>
            <a:t>CSV</a:t>
          </a:r>
          <a:endParaRPr lang="en-US" sz="1600" dirty="0"/>
        </a:p>
      </dgm:t>
    </dgm:pt>
    <dgm:pt modelId="{106BE06F-CFDC-488B-9CB0-99B00FF268F2}" type="parTrans" cxnId="{9D1D02F9-4C6F-4832-BE73-E506618DF6C5}">
      <dgm:prSet/>
      <dgm:spPr/>
      <dgm:t>
        <a:bodyPr/>
        <a:lstStyle/>
        <a:p>
          <a:endParaRPr lang="en-US"/>
        </a:p>
      </dgm:t>
    </dgm:pt>
    <dgm:pt modelId="{F8D04BDD-A759-4669-891F-1896AB09D600}" type="sibTrans" cxnId="{9D1D02F9-4C6F-4832-BE73-E506618DF6C5}">
      <dgm:prSet/>
      <dgm:spPr/>
      <dgm:t>
        <a:bodyPr/>
        <a:lstStyle/>
        <a:p>
          <a:endParaRPr lang="en-US"/>
        </a:p>
      </dgm:t>
    </dgm:pt>
    <dgm:pt modelId="{F95FB415-F941-430F-B266-557891070864}">
      <dgm:prSet phldrT="[Text]" custT="1"/>
      <dgm:spPr/>
      <dgm:t>
        <a:bodyPr/>
        <a:lstStyle/>
        <a:p>
          <a:pPr algn="just"/>
          <a:r>
            <a:rPr lang="nb-NO" sz="1600" dirty="0"/>
            <a:t>RESTAPI CALL</a:t>
          </a:r>
          <a:endParaRPr lang="en-US" sz="1600" dirty="0"/>
        </a:p>
      </dgm:t>
    </dgm:pt>
    <dgm:pt modelId="{D4D063B4-313F-4949-8589-CEBD8BC37BC7}" type="parTrans" cxnId="{9A2AF0BA-09DD-45D6-B0E2-0C3AE3CF0764}">
      <dgm:prSet/>
      <dgm:spPr/>
      <dgm:t>
        <a:bodyPr/>
        <a:lstStyle/>
        <a:p>
          <a:endParaRPr lang="en-US"/>
        </a:p>
      </dgm:t>
    </dgm:pt>
    <dgm:pt modelId="{556F0B8D-DA92-4FA3-9261-6526265DA2AD}" type="sibTrans" cxnId="{9A2AF0BA-09DD-45D6-B0E2-0C3AE3CF0764}">
      <dgm:prSet/>
      <dgm:spPr/>
      <dgm:t>
        <a:bodyPr/>
        <a:lstStyle/>
        <a:p>
          <a:endParaRPr lang="en-US"/>
        </a:p>
      </dgm:t>
    </dgm:pt>
    <dgm:pt modelId="{D8EF0BCB-D95D-49EB-B7E3-A59A75A71562}">
      <dgm:prSet phldrT="[Text]" custT="1"/>
      <dgm:spPr/>
      <dgm:t>
        <a:bodyPr/>
        <a:lstStyle/>
        <a:p>
          <a:r>
            <a:rPr lang="nb-NO" sz="1600" dirty="0"/>
            <a:t>Conversion</a:t>
          </a:r>
          <a:endParaRPr lang="en-US" sz="1600" dirty="0"/>
        </a:p>
      </dgm:t>
    </dgm:pt>
    <dgm:pt modelId="{8778C2C6-7A7C-49C1-BAC7-4DF931752CCB}" type="parTrans" cxnId="{B0E48823-0A70-424F-9F12-8AAFE14F71F2}">
      <dgm:prSet/>
      <dgm:spPr/>
      <dgm:t>
        <a:bodyPr/>
        <a:lstStyle/>
        <a:p>
          <a:endParaRPr lang="en-US"/>
        </a:p>
      </dgm:t>
    </dgm:pt>
    <dgm:pt modelId="{CFF36A04-5235-4B93-9B22-588C7C7976D9}" type="sibTrans" cxnId="{B0E48823-0A70-424F-9F12-8AAFE14F71F2}">
      <dgm:prSet/>
      <dgm:spPr/>
      <dgm:t>
        <a:bodyPr/>
        <a:lstStyle/>
        <a:p>
          <a:endParaRPr lang="en-US"/>
        </a:p>
      </dgm:t>
    </dgm:pt>
    <dgm:pt modelId="{DE20EA93-FE93-4117-9FA0-84C5262D0C1E}" type="pres">
      <dgm:prSet presAssocID="{FC420CF0-0533-4418-BCD4-1E90D624702E}" presName="theList" presStyleCnt="0">
        <dgm:presLayoutVars>
          <dgm:dir/>
          <dgm:animLvl val="lvl"/>
          <dgm:resizeHandles val="exact"/>
        </dgm:presLayoutVars>
      </dgm:prSet>
      <dgm:spPr/>
    </dgm:pt>
    <dgm:pt modelId="{8E9C1C52-12A4-414C-9136-1254AE961728}" type="pres">
      <dgm:prSet presAssocID="{6C906C89-2D11-4BEF-A65E-CAB7075175E6}" presName="compNode" presStyleCnt="0"/>
      <dgm:spPr/>
    </dgm:pt>
    <dgm:pt modelId="{C1FA38F4-201C-4F4A-8634-FA29A7F94486}" type="pres">
      <dgm:prSet presAssocID="{6C906C89-2D11-4BEF-A65E-CAB7075175E6}" presName="noGeometry" presStyleCnt="0"/>
      <dgm:spPr/>
    </dgm:pt>
    <dgm:pt modelId="{A9A969D1-9B58-4F2D-8C82-E04AE5556674}" type="pres">
      <dgm:prSet presAssocID="{6C906C89-2D11-4BEF-A65E-CAB7075175E6}" presName="childTextVisible" presStyleLbl="bgAccFollowNode1" presStyleIdx="0" presStyleCnt="3" custScaleX="153502" custLinFactNeighborX="-59167">
        <dgm:presLayoutVars>
          <dgm:bulletEnabled val="1"/>
        </dgm:presLayoutVars>
      </dgm:prSet>
      <dgm:spPr/>
    </dgm:pt>
    <dgm:pt modelId="{882EAA63-00C0-4599-8FD9-B85B2ED64BA2}" type="pres">
      <dgm:prSet presAssocID="{6C906C89-2D11-4BEF-A65E-CAB7075175E6}" presName="childTextHidden" presStyleLbl="bgAccFollowNode1" presStyleIdx="0" presStyleCnt="3"/>
      <dgm:spPr/>
    </dgm:pt>
    <dgm:pt modelId="{B4E4887B-2B5D-43E0-9C34-B90A75F59ECA}" type="pres">
      <dgm:prSet presAssocID="{6C906C89-2D11-4BEF-A65E-CAB7075175E6}" presName="parentText" presStyleLbl="node1" presStyleIdx="0" presStyleCnt="3" custLinFactX="-74715" custLinFactNeighborX="-100000" custLinFactNeighborY="-6959">
        <dgm:presLayoutVars>
          <dgm:chMax val="1"/>
          <dgm:bulletEnabled val="1"/>
        </dgm:presLayoutVars>
      </dgm:prSet>
      <dgm:spPr/>
    </dgm:pt>
    <dgm:pt modelId="{2254EA7D-6F82-4F7D-A18D-415659F66E89}" type="pres">
      <dgm:prSet presAssocID="{6C906C89-2D11-4BEF-A65E-CAB7075175E6}" presName="aSpace" presStyleCnt="0"/>
      <dgm:spPr/>
    </dgm:pt>
    <dgm:pt modelId="{F96C1CAD-3E7D-4D02-9BD7-E346CBA40DA3}" type="pres">
      <dgm:prSet presAssocID="{EE9E4BFD-AFF5-4C04-A7E3-80F5CCD9E97F}" presName="compNode" presStyleCnt="0"/>
      <dgm:spPr/>
    </dgm:pt>
    <dgm:pt modelId="{586A857E-AED0-4CCD-8B2A-8CA8D9E9A664}" type="pres">
      <dgm:prSet presAssocID="{EE9E4BFD-AFF5-4C04-A7E3-80F5CCD9E97F}" presName="noGeometry" presStyleCnt="0"/>
      <dgm:spPr/>
    </dgm:pt>
    <dgm:pt modelId="{8A1A73DF-148A-4F41-B198-971333857E92}" type="pres">
      <dgm:prSet presAssocID="{EE9E4BFD-AFF5-4C04-A7E3-80F5CCD9E97F}" presName="childTextVisible" presStyleLbl="bgAccFollowNode1" presStyleIdx="1" presStyleCnt="3" custScaleX="156038" custLinFactNeighborX="-26795">
        <dgm:presLayoutVars>
          <dgm:bulletEnabled val="1"/>
        </dgm:presLayoutVars>
      </dgm:prSet>
      <dgm:spPr/>
    </dgm:pt>
    <dgm:pt modelId="{6021C327-3FFF-4BC2-ABFB-61D991025B0B}" type="pres">
      <dgm:prSet presAssocID="{EE9E4BFD-AFF5-4C04-A7E3-80F5CCD9E97F}" presName="childTextHidden" presStyleLbl="bgAccFollowNode1" presStyleIdx="1" presStyleCnt="3"/>
      <dgm:spPr/>
    </dgm:pt>
    <dgm:pt modelId="{B2B0C9EE-727A-4E07-9900-3005F6F1ABB0}" type="pres">
      <dgm:prSet presAssocID="{EE9E4BFD-AFF5-4C04-A7E3-80F5CCD9E97F}" presName="parentText" presStyleLbl="node1" presStyleIdx="1" presStyleCnt="3" custLinFactNeighborX="-92872" custLinFactNeighborY="-976">
        <dgm:presLayoutVars>
          <dgm:chMax val="1"/>
          <dgm:bulletEnabled val="1"/>
        </dgm:presLayoutVars>
      </dgm:prSet>
      <dgm:spPr/>
    </dgm:pt>
    <dgm:pt modelId="{C65212AA-3093-4606-A511-FB05607C2EE7}" type="pres">
      <dgm:prSet presAssocID="{EE9E4BFD-AFF5-4C04-A7E3-80F5CCD9E97F}" presName="aSpace" presStyleCnt="0"/>
      <dgm:spPr/>
    </dgm:pt>
    <dgm:pt modelId="{75F9339B-D5E2-457A-80E8-E106BC954EC0}" type="pres">
      <dgm:prSet presAssocID="{F026C11E-4D23-4A97-BD0C-09562848B98F}" presName="compNode" presStyleCnt="0"/>
      <dgm:spPr/>
    </dgm:pt>
    <dgm:pt modelId="{93EE2C76-F917-4A9B-B2F4-55732B125AC1}" type="pres">
      <dgm:prSet presAssocID="{F026C11E-4D23-4A97-BD0C-09562848B98F}" presName="noGeometry" presStyleCnt="0"/>
      <dgm:spPr/>
    </dgm:pt>
    <dgm:pt modelId="{B12F0E92-2654-42DE-86DA-F3045ECDAE0A}" type="pres">
      <dgm:prSet presAssocID="{F026C11E-4D23-4A97-BD0C-09562848B98F}" presName="childTextVisible" presStyleLbl="bgAccFollowNode1" presStyleIdx="2" presStyleCnt="3" custScaleX="159383" custLinFactNeighborX="-14756">
        <dgm:presLayoutVars>
          <dgm:bulletEnabled val="1"/>
        </dgm:presLayoutVars>
      </dgm:prSet>
      <dgm:spPr/>
    </dgm:pt>
    <dgm:pt modelId="{38D1AA35-51C7-4316-8889-935439DD519D}" type="pres">
      <dgm:prSet presAssocID="{F026C11E-4D23-4A97-BD0C-09562848B98F}" presName="childTextHidden" presStyleLbl="bgAccFollowNode1" presStyleIdx="2" presStyleCnt="3"/>
      <dgm:spPr/>
    </dgm:pt>
    <dgm:pt modelId="{48293D79-9593-4E8E-B715-E5F59FEFB9BC}" type="pres">
      <dgm:prSet presAssocID="{F026C11E-4D23-4A97-BD0C-09562848B98F}" presName="parentText" presStyleLbl="node1" presStyleIdx="2" presStyleCnt="3" custLinFactNeighborX="-50599">
        <dgm:presLayoutVars>
          <dgm:chMax val="1"/>
          <dgm:bulletEnabled val="1"/>
        </dgm:presLayoutVars>
      </dgm:prSet>
      <dgm:spPr/>
    </dgm:pt>
  </dgm:ptLst>
  <dgm:cxnLst>
    <dgm:cxn modelId="{68219504-0FC4-4482-960C-5D60107376F4}" type="presOf" srcId="{D8EF0BCB-D95D-49EB-B7E3-A59A75A71562}" destId="{38D1AA35-51C7-4316-8889-935439DD519D}" srcOrd="1" destOrd="1" presId="urn:microsoft.com/office/officeart/2005/8/layout/hProcess6"/>
    <dgm:cxn modelId="{4F5BB40C-87E6-495E-A6E8-1C86B9415C76}" type="presOf" srcId="{40F85810-2126-41B4-B459-F76506334C62}" destId="{38D1AA35-51C7-4316-8889-935439DD519D}" srcOrd="1" destOrd="0" presId="urn:microsoft.com/office/officeart/2005/8/layout/hProcess6"/>
    <dgm:cxn modelId="{76E9630E-3E5E-4922-8CE7-0249068FDA95}" srcId="{6C906C89-2D11-4BEF-A65E-CAB7075175E6}" destId="{D164AEC7-B84C-472E-92C4-DBA65F4208AA}" srcOrd="0" destOrd="0" parTransId="{DD8789BE-876E-4CEA-9D80-7E1EA807A346}" sibTransId="{3505E078-F34C-4217-A559-57F10761A165}"/>
    <dgm:cxn modelId="{8E1AE11A-69C7-49DE-A461-F63F46994F80}" type="presOf" srcId="{DBBAA83A-97F9-4E88-A194-E36EB286A5E6}" destId="{8A1A73DF-148A-4F41-B198-971333857E92}" srcOrd="0" destOrd="0" presId="urn:microsoft.com/office/officeart/2005/8/layout/hProcess6"/>
    <dgm:cxn modelId="{D1FF9020-BF28-4994-91FD-ECBF7030F297}" srcId="{EE9E4BFD-AFF5-4C04-A7E3-80F5CCD9E97F}" destId="{D6B466DD-21AB-40F9-963E-B7567F9F03D9}" srcOrd="1" destOrd="0" parTransId="{8FDAAAA8-E4F7-4C41-9132-13CBCB38CF50}" sibTransId="{6D1E9A91-6D3D-4DBD-BCBA-34BEB3DCEA64}"/>
    <dgm:cxn modelId="{69AE7B21-2B43-4695-A272-4D7A0ADE5E91}" type="presOf" srcId="{D8EF0BCB-D95D-49EB-B7E3-A59A75A71562}" destId="{B12F0E92-2654-42DE-86DA-F3045ECDAE0A}" srcOrd="0" destOrd="1" presId="urn:microsoft.com/office/officeart/2005/8/layout/hProcess6"/>
    <dgm:cxn modelId="{B0E48823-0A70-424F-9F12-8AAFE14F71F2}" srcId="{F026C11E-4D23-4A97-BD0C-09562848B98F}" destId="{D8EF0BCB-D95D-49EB-B7E3-A59A75A71562}" srcOrd="1" destOrd="0" parTransId="{8778C2C6-7A7C-49C1-BAC7-4DF931752CCB}" sibTransId="{CFF36A04-5235-4B93-9B22-588C7C7976D9}"/>
    <dgm:cxn modelId="{D9BE5033-54BF-4A5D-AFC3-46AA6CCB528C}" type="presOf" srcId="{D164AEC7-B84C-472E-92C4-DBA65F4208AA}" destId="{882EAA63-00C0-4599-8FD9-B85B2ED64BA2}" srcOrd="1" destOrd="0" presId="urn:microsoft.com/office/officeart/2005/8/layout/hProcess6"/>
    <dgm:cxn modelId="{839C0D3C-4A9C-46BF-9FBC-5B262BF25343}" srcId="{FC420CF0-0533-4418-BCD4-1E90D624702E}" destId="{6C906C89-2D11-4BEF-A65E-CAB7075175E6}" srcOrd="0" destOrd="0" parTransId="{4D7A48E5-8D3A-4B6B-84D8-F70F9DA669AF}" sibTransId="{E7C3EFA1-DE22-42E7-AD19-C9EA76FB51EF}"/>
    <dgm:cxn modelId="{BC59FB6E-05AD-4925-934A-BD00A9BE86F2}" type="presOf" srcId="{40F85810-2126-41B4-B459-F76506334C62}" destId="{B12F0E92-2654-42DE-86DA-F3045ECDAE0A}" srcOrd="0" destOrd="0" presId="urn:microsoft.com/office/officeart/2005/8/layout/hProcess6"/>
    <dgm:cxn modelId="{710C3384-52E9-49CE-B7C9-3F7ADA0A03AB}" type="presOf" srcId="{6C906C89-2D11-4BEF-A65E-CAB7075175E6}" destId="{B4E4887B-2B5D-43E0-9C34-B90A75F59ECA}" srcOrd="0" destOrd="0" presId="urn:microsoft.com/office/officeart/2005/8/layout/hProcess6"/>
    <dgm:cxn modelId="{B284E38D-3153-4AAB-8B08-0F2A27A19CCC}" type="presOf" srcId="{FC420CF0-0533-4418-BCD4-1E90D624702E}" destId="{DE20EA93-FE93-4117-9FA0-84C5262D0C1E}" srcOrd="0" destOrd="0" presId="urn:microsoft.com/office/officeart/2005/8/layout/hProcess6"/>
    <dgm:cxn modelId="{28A67395-EF94-4BB4-8AB7-883F3CDAF5B2}" type="presOf" srcId="{EE9E4BFD-AFF5-4C04-A7E3-80F5CCD9E97F}" destId="{B2B0C9EE-727A-4E07-9900-3005F6F1ABB0}" srcOrd="0" destOrd="0" presId="urn:microsoft.com/office/officeart/2005/8/layout/hProcess6"/>
    <dgm:cxn modelId="{74BEA99D-0C1F-41E0-966D-FE6B463BAFB7}" srcId="{FC420CF0-0533-4418-BCD4-1E90D624702E}" destId="{F026C11E-4D23-4A97-BD0C-09562848B98F}" srcOrd="2" destOrd="0" parTransId="{31E32F7B-1159-43F6-A995-44549B1C4823}" sibTransId="{AAE4860E-FCB5-4EF9-BA84-CE7449CF3EF5}"/>
    <dgm:cxn modelId="{8191259E-78FA-47F5-A5DB-28D90A38F9DE}" type="presOf" srcId="{F95FB415-F941-430F-B266-557891070864}" destId="{882EAA63-00C0-4599-8FD9-B85B2ED64BA2}" srcOrd="1" destOrd="1" presId="urn:microsoft.com/office/officeart/2005/8/layout/hProcess6"/>
    <dgm:cxn modelId="{80962DAF-C6F5-41B3-9F85-72C0CA069608}" type="presOf" srcId="{D6B466DD-21AB-40F9-963E-B7567F9F03D9}" destId="{8A1A73DF-148A-4F41-B198-971333857E92}" srcOrd="0" destOrd="1" presId="urn:microsoft.com/office/officeart/2005/8/layout/hProcess6"/>
    <dgm:cxn modelId="{C2E623B7-6A3D-4458-AF11-3E25973199F4}" type="presOf" srcId="{F026C11E-4D23-4A97-BD0C-09562848B98F}" destId="{48293D79-9593-4E8E-B715-E5F59FEFB9BC}" srcOrd="0" destOrd="0" presId="urn:microsoft.com/office/officeart/2005/8/layout/hProcess6"/>
    <dgm:cxn modelId="{9A2AF0BA-09DD-45D6-B0E2-0C3AE3CF0764}" srcId="{6C906C89-2D11-4BEF-A65E-CAB7075175E6}" destId="{F95FB415-F941-430F-B266-557891070864}" srcOrd="1" destOrd="0" parTransId="{D4D063B4-313F-4949-8589-CEBD8BC37BC7}" sibTransId="{556F0B8D-DA92-4FA3-9261-6526265DA2AD}"/>
    <dgm:cxn modelId="{7A7136BB-74E3-4DD2-9CD6-E6C049271279}" srcId="{EE9E4BFD-AFF5-4C04-A7E3-80F5CCD9E97F}" destId="{DBBAA83A-97F9-4E88-A194-E36EB286A5E6}" srcOrd="0" destOrd="0" parTransId="{EC9B9E62-E0D7-4D6C-A5D1-DCAE7389FA7F}" sibTransId="{6397F227-7EA2-40B2-A052-73A1BB98D4FD}"/>
    <dgm:cxn modelId="{E6A528C0-6AA5-4D00-AEA7-DEA5248FC734}" type="presOf" srcId="{DBBAA83A-97F9-4E88-A194-E36EB286A5E6}" destId="{6021C327-3FFF-4BC2-ABFB-61D991025B0B}" srcOrd="1" destOrd="0" presId="urn:microsoft.com/office/officeart/2005/8/layout/hProcess6"/>
    <dgm:cxn modelId="{675694C4-600F-4C80-898B-18B7C197334A}" srcId="{FC420CF0-0533-4418-BCD4-1E90D624702E}" destId="{EE9E4BFD-AFF5-4C04-A7E3-80F5CCD9E97F}" srcOrd="1" destOrd="0" parTransId="{447C8582-E5AB-46BA-973F-5CDDEBA55677}" sibTransId="{9AB2CE09-A115-4F4F-9245-5D5853CEAD6F}"/>
    <dgm:cxn modelId="{8A6C56E9-FAA2-40A9-98B6-82B223CE0D3D}" type="presOf" srcId="{F95FB415-F941-430F-B266-557891070864}" destId="{A9A969D1-9B58-4F2D-8C82-E04AE5556674}" srcOrd="0" destOrd="1" presId="urn:microsoft.com/office/officeart/2005/8/layout/hProcess6"/>
    <dgm:cxn modelId="{84B8A4EB-B1E4-4C3F-9358-9DC807AE35BF}" type="presOf" srcId="{D164AEC7-B84C-472E-92C4-DBA65F4208AA}" destId="{A9A969D1-9B58-4F2D-8C82-E04AE5556674}" srcOrd="0" destOrd="0" presId="urn:microsoft.com/office/officeart/2005/8/layout/hProcess6"/>
    <dgm:cxn modelId="{9D1D02F9-4C6F-4832-BE73-E506618DF6C5}" srcId="{F026C11E-4D23-4A97-BD0C-09562848B98F}" destId="{40F85810-2126-41B4-B459-F76506334C62}" srcOrd="0" destOrd="0" parTransId="{106BE06F-CFDC-488B-9CB0-99B00FF268F2}" sibTransId="{F8D04BDD-A759-4669-891F-1896AB09D600}"/>
    <dgm:cxn modelId="{5D2301FE-2E9B-4B8F-9B8A-09403FE6D37C}" type="presOf" srcId="{D6B466DD-21AB-40F9-963E-B7567F9F03D9}" destId="{6021C327-3FFF-4BC2-ABFB-61D991025B0B}" srcOrd="1" destOrd="1" presId="urn:microsoft.com/office/officeart/2005/8/layout/hProcess6"/>
    <dgm:cxn modelId="{50DD90C5-400E-48ED-81B5-FDF3E09A3D53}" type="presParOf" srcId="{DE20EA93-FE93-4117-9FA0-84C5262D0C1E}" destId="{8E9C1C52-12A4-414C-9136-1254AE961728}" srcOrd="0" destOrd="0" presId="urn:microsoft.com/office/officeart/2005/8/layout/hProcess6"/>
    <dgm:cxn modelId="{ABEA32C8-C274-4FEC-B837-874A6842AFF3}" type="presParOf" srcId="{8E9C1C52-12A4-414C-9136-1254AE961728}" destId="{C1FA38F4-201C-4F4A-8634-FA29A7F94486}" srcOrd="0" destOrd="0" presId="urn:microsoft.com/office/officeart/2005/8/layout/hProcess6"/>
    <dgm:cxn modelId="{FE75F771-EB48-48C5-9632-445D83DC63FB}" type="presParOf" srcId="{8E9C1C52-12A4-414C-9136-1254AE961728}" destId="{A9A969D1-9B58-4F2D-8C82-E04AE5556674}" srcOrd="1" destOrd="0" presId="urn:microsoft.com/office/officeart/2005/8/layout/hProcess6"/>
    <dgm:cxn modelId="{8A78088D-51ED-41C4-83B7-6C4E941823A0}" type="presParOf" srcId="{8E9C1C52-12A4-414C-9136-1254AE961728}" destId="{882EAA63-00C0-4599-8FD9-B85B2ED64BA2}" srcOrd="2" destOrd="0" presId="urn:microsoft.com/office/officeart/2005/8/layout/hProcess6"/>
    <dgm:cxn modelId="{BEE00576-D213-432A-B62A-0B4DA95A04C7}" type="presParOf" srcId="{8E9C1C52-12A4-414C-9136-1254AE961728}" destId="{B4E4887B-2B5D-43E0-9C34-B90A75F59ECA}" srcOrd="3" destOrd="0" presId="urn:microsoft.com/office/officeart/2005/8/layout/hProcess6"/>
    <dgm:cxn modelId="{0AB40B9B-1E92-4223-AAAF-7B70D5F4CD13}" type="presParOf" srcId="{DE20EA93-FE93-4117-9FA0-84C5262D0C1E}" destId="{2254EA7D-6F82-4F7D-A18D-415659F66E89}" srcOrd="1" destOrd="0" presId="urn:microsoft.com/office/officeart/2005/8/layout/hProcess6"/>
    <dgm:cxn modelId="{C8F4A4DA-C7F2-4620-A57A-C70B5ABFE170}" type="presParOf" srcId="{DE20EA93-FE93-4117-9FA0-84C5262D0C1E}" destId="{F96C1CAD-3E7D-4D02-9BD7-E346CBA40DA3}" srcOrd="2" destOrd="0" presId="urn:microsoft.com/office/officeart/2005/8/layout/hProcess6"/>
    <dgm:cxn modelId="{98BB7B66-8C40-4913-BCA3-F3C288BA0387}" type="presParOf" srcId="{F96C1CAD-3E7D-4D02-9BD7-E346CBA40DA3}" destId="{586A857E-AED0-4CCD-8B2A-8CA8D9E9A664}" srcOrd="0" destOrd="0" presId="urn:microsoft.com/office/officeart/2005/8/layout/hProcess6"/>
    <dgm:cxn modelId="{51F166EA-DFD7-4B92-A90A-B21A863C0C04}" type="presParOf" srcId="{F96C1CAD-3E7D-4D02-9BD7-E346CBA40DA3}" destId="{8A1A73DF-148A-4F41-B198-971333857E92}" srcOrd="1" destOrd="0" presId="urn:microsoft.com/office/officeart/2005/8/layout/hProcess6"/>
    <dgm:cxn modelId="{0204794C-83AD-452B-A423-95D1E977B330}" type="presParOf" srcId="{F96C1CAD-3E7D-4D02-9BD7-E346CBA40DA3}" destId="{6021C327-3FFF-4BC2-ABFB-61D991025B0B}" srcOrd="2" destOrd="0" presId="urn:microsoft.com/office/officeart/2005/8/layout/hProcess6"/>
    <dgm:cxn modelId="{4AEC1698-E655-442B-92D9-DB93296036E1}" type="presParOf" srcId="{F96C1CAD-3E7D-4D02-9BD7-E346CBA40DA3}" destId="{B2B0C9EE-727A-4E07-9900-3005F6F1ABB0}" srcOrd="3" destOrd="0" presId="urn:microsoft.com/office/officeart/2005/8/layout/hProcess6"/>
    <dgm:cxn modelId="{D336D1ED-F74F-4B00-983C-C23A97E688F1}" type="presParOf" srcId="{DE20EA93-FE93-4117-9FA0-84C5262D0C1E}" destId="{C65212AA-3093-4606-A511-FB05607C2EE7}" srcOrd="3" destOrd="0" presId="urn:microsoft.com/office/officeart/2005/8/layout/hProcess6"/>
    <dgm:cxn modelId="{E80B4AE5-4973-4092-B6D3-BF17697DE5EC}" type="presParOf" srcId="{DE20EA93-FE93-4117-9FA0-84C5262D0C1E}" destId="{75F9339B-D5E2-457A-80E8-E106BC954EC0}" srcOrd="4" destOrd="0" presId="urn:microsoft.com/office/officeart/2005/8/layout/hProcess6"/>
    <dgm:cxn modelId="{B85CB833-8220-44B6-A915-A62EB25DA30C}" type="presParOf" srcId="{75F9339B-D5E2-457A-80E8-E106BC954EC0}" destId="{93EE2C76-F917-4A9B-B2F4-55732B125AC1}" srcOrd="0" destOrd="0" presId="urn:microsoft.com/office/officeart/2005/8/layout/hProcess6"/>
    <dgm:cxn modelId="{3B21FA79-E148-4856-9692-61FE24FCAD96}" type="presParOf" srcId="{75F9339B-D5E2-457A-80E8-E106BC954EC0}" destId="{B12F0E92-2654-42DE-86DA-F3045ECDAE0A}" srcOrd="1" destOrd="0" presId="urn:microsoft.com/office/officeart/2005/8/layout/hProcess6"/>
    <dgm:cxn modelId="{BC9FADDC-3B02-4D36-A597-B5E319F3F0D8}" type="presParOf" srcId="{75F9339B-D5E2-457A-80E8-E106BC954EC0}" destId="{38D1AA35-51C7-4316-8889-935439DD519D}" srcOrd="2" destOrd="0" presId="urn:microsoft.com/office/officeart/2005/8/layout/hProcess6"/>
    <dgm:cxn modelId="{3D65B1CD-BFA3-44F3-8C87-142AE8098677}" type="presParOf" srcId="{75F9339B-D5E2-457A-80E8-E106BC954EC0}" destId="{48293D79-9593-4E8E-B715-E5F59FEFB9BC}"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420CF0-0533-4418-BCD4-1E90D624702E}"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6C906C89-2D11-4BEF-A65E-CAB7075175E6}">
      <dgm:prSet phldrT="[Text]"/>
      <dgm:spPr/>
      <dgm:t>
        <a:bodyPr/>
        <a:lstStyle/>
        <a:p>
          <a:r>
            <a:rPr lang="nb-NO" dirty="0" err="1"/>
            <a:t>Requests</a:t>
          </a:r>
          <a:br>
            <a:rPr lang="nb-NO" dirty="0"/>
          </a:br>
          <a:r>
            <a:rPr lang="nb-NO" dirty="0" err="1"/>
            <a:t>BeautifulSoup</a:t>
          </a:r>
          <a:endParaRPr lang="en-US" dirty="0"/>
        </a:p>
      </dgm:t>
    </dgm:pt>
    <dgm:pt modelId="{4D7A48E5-8D3A-4B6B-84D8-F70F9DA669AF}" type="parTrans" cxnId="{839C0D3C-4A9C-46BF-9FBC-5B262BF25343}">
      <dgm:prSet/>
      <dgm:spPr/>
      <dgm:t>
        <a:bodyPr/>
        <a:lstStyle/>
        <a:p>
          <a:endParaRPr lang="en-US"/>
        </a:p>
      </dgm:t>
    </dgm:pt>
    <dgm:pt modelId="{E7C3EFA1-DE22-42E7-AD19-C9EA76FB51EF}" type="sibTrans" cxnId="{839C0D3C-4A9C-46BF-9FBC-5B262BF25343}">
      <dgm:prSet/>
      <dgm:spPr/>
      <dgm:t>
        <a:bodyPr/>
        <a:lstStyle/>
        <a:p>
          <a:endParaRPr lang="en-US"/>
        </a:p>
      </dgm:t>
    </dgm:pt>
    <dgm:pt modelId="{D164AEC7-B84C-472E-92C4-DBA65F4208AA}">
      <dgm:prSet phldrT="[Text]" custT="1"/>
      <dgm:spPr/>
      <dgm:t>
        <a:bodyPr/>
        <a:lstStyle/>
        <a:p>
          <a:pPr algn="just"/>
          <a:r>
            <a:rPr lang="nb-NO" sz="1600" dirty="0"/>
            <a:t>URL</a:t>
          </a:r>
          <a:endParaRPr lang="en-US" sz="1600" dirty="0"/>
        </a:p>
      </dgm:t>
    </dgm:pt>
    <dgm:pt modelId="{DD8789BE-876E-4CEA-9D80-7E1EA807A346}" type="parTrans" cxnId="{76E9630E-3E5E-4922-8CE7-0249068FDA95}">
      <dgm:prSet/>
      <dgm:spPr/>
      <dgm:t>
        <a:bodyPr/>
        <a:lstStyle/>
        <a:p>
          <a:endParaRPr lang="en-US"/>
        </a:p>
      </dgm:t>
    </dgm:pt>
    <dgm:pt modelId="{3505E078-F34C-4217-A559-57F10761A165}" type="sibTrans" cxnId="{76E9630E-3E5E-4922-8CE7-0249068FDA95}">
      <dgm:prSet/>
      <dgm:spPr/>
      <dgm:t>
        <a:bodyPr/>
        <a:lstStyle/>
        <a:p>
          <a:endParaRPr lang="en-US"/>
        </a:p>
      </dgm:t>
    </dgm:pt>
    <dgm:pt modelId="{EE9E4BFD-AFF5-4C04-A7E3-80F5CCD9E97F}">
      <dgm:prSet phldrT="[Text]"/>
      <dgm:spPr/>
      <dgm:t>
        <a:bodyPr/>
        <a:lstStyle/>
        <a:p>
          <a:r>
            <a:rPr lang="nb-NO" dirty="0"/>
            <a:t>Pandas,</a:t>
          </a:r>
        </a:p>
        <a:p>
          <a:r>
            <a:rPr lang="nb-NO" dirty="0" err="1"/>
            <a:t>numpy</a:t>
          </a:r>
          <a:endParaRPr lang="nb-NO" dirty="0"/>
        </a:p>
      </dgm:t>
    </dgm:pt>
    <dgm:pt modelId="{447C8582-E5AB-46BA-973F-5CDDEBA55677}" type="parTrans" cxnId="{675694C4-600F-4C80-898B-18B7C197334A}">
      <dgm:prSet/>
      <dgm:spPr/>
      <dgm:t>
        <a:bodyPr/>
        <a:lstStyle/>
        <a:p>
          <a:endParaRPr lang="en-US"/>
        </a:p>
      </dgm:t>
    </dgm:pt>
    <dgm:pt modelId="{9AB2CE09-A115-4F4F-9245-5D5853CEAD6F}" type="sibTrans" cxnId="{675694C4-600F-4C80-898B-18B7C197334A}">
      <dgm:prSet/>
      <dgm:spPr/>
      <dgm:t>
        <a:bodyPr/>
        <a:lstStyle/>
        <a:p>
          <a:endParaRPr lang="en-US"/>
        </a:p>
      </dgm:t>
    </dgm:pt>
    <dgm:pt modelId="{DBBAA83A-97F9-4E88-A194-E36EB286A5E6}">
      <dgm:prSet phldrT="[Text]" custT="1"/>
      <dgm:spPr/>
      <dgm:t>
        <a:bodyPr/>
        <a:lstStyle/>
        <a:p>
          <a:r>
            <a:rPr lang="nb-NO" sz="1600" dirty="0" err="1"/>
            <a:t>Clean</a:t>
          </a:r>
          <a:endParaRPr lang="en-US" sz="1600" dirty="0"/>
        </a:p>
      </dgm:t>
    </dgm:pt>
    <dgm:pt modelId="{EC9B9E62-E0D7-4D6C-A5D1-DCAE7389FA7F}" type="parTrans" cxnId="{7A7136BB-74E3-4DD2-9CD6-E6C049271279}">
      <dgm:prSet/>
      <dgm:spPr/>
      <dgm:t>
        <a:bodyPr/>
        <a:lstStyle/>
        <a:p>
          <a:endParaRPr lang="en-US"/>
        </a:p>
      </dgm:t>
    </dgm:pt>
    <dgm:pt modelId="{6397F227-7EA2-40B2-A052-73A1BB98D4FD}" type="sibTrans" cxnId="{7A7136BB-74E3-4DD2-9CD6-E6C049271279}">
      <dgm:prSet/>
      <dgm:spPr/>
      <dgm:t>
        <a:bodyPr/>
        <a:lstStyle/>
        <a:p>
          <a:endParaRPr lang="en-US"/>
        </a:p>
      </dgm:t>
    </dgm:pt>
    <dgm:pt modelId="{D6B466DD-21AB-40F9-963E-B7567F9F03D9}">
      <dgm:prSet phldrT="[Text]" custT="1"/>
      <dgm:spPr/>
      <dgm:t>
        <a:bodyPr/>
        <a:lstStyle/>
        <a:p>
          <a:r>
            <a:rPr lang="nb-NO" sz="1600" dirty="0" err="1"/>
            <a:t>Process</a:t>
          </a:r>
          <a:r>
            <a:rPr lang="nb-NO" sz="1600" dirty="0"/>
            <a:t> data</a:t>
          </a:r>
          <a:endParaRPr lang="en-US" sz="1600" dirty="0"/>
        </a:p>
      </dgm:t>
    </dgm:pt>
    <dgm:pt modelId="{8FDAAAA8-E4F7-4C41-9132-13CBCB38CF50}" type="parTrans" cxnId="{D1FF9020-BF28-4994-91FD-ECBF7030F297}">
      <dgm:prSet/>
      <dgm:spPr/>
      <dgm:t>
        <a:bodyPr/>
        <a:lstStyle/>
        <a:p>
          <a:endParaRPr lang="en-US"/>
        </a:p>
      </dgm:t>
    </dgm:pt>
    <dgm:pt modelId="{6D1E9A91-6D3D-4DBD-BCBA-34BEB3DCEA64}" type="sibTrans" cxnId="{D1FF9020-BF28-4994-91FD-ECBF7030F297}">
      <dgm:prSet/>
      <dgm:spPr/>
      <dgm:t>
        <a:bodyPr/>
        <a:lstStyle/>
        <a:p>
          <a:endParaRPr lang="en-US"/>
        </a:p>
      </dgm:t>
    </dgm:pt>
    <dgm:pt modelId="{F026C11E-4D23-4A97-BD0C-09562848B98F}">
      <dgm:prSet phldrT="[Text]"/>
      <dgm:spPr/>
      <dgm:t>
        <a:bodyPr/>
        <a:lstStyle/>
        <a:p>
          <a:r>
            <a:rPr lang="nb-NO" dirty="0"/>
            <a:t>Pandas</a:t>
          </a:r>
        </a:p>
      </dgm:t>
    </dgm:pt>
    <dgm:pt modelId="{31E32F7B-1159-43F6-A995-44549B1C4823}" type="parTrans" cxnId="{74BEA99D-0C1F-41E0-966D-FE6B463BAFB7}">
      <dgm:prSet/>
      <dgm:spPr/>
      <dgm:t>
        <a:bodyPr/>
        <a:lstStyle/>
        <a:p>
          <a:endParaRPr lang="en-US"/>
        </a:p>
      </dgm:t>
    </dgm:pt>
    <dgm:pt modelId="{AAE4860E-FCB5-4EF9-BA84-CE7449CF3EF5}" type="sibTrans" cxnId="{74BEA99D-0C1F-41E0-966D-FE6B463BAFB7}">
      <dgm:prSet/>
      <dgm:spPr/>
      <dgm:t>
        <a:bodyPr/>
        <a:lstStyle/>
        <a:p>
          <a:endParaRPr lang="en-US"/>
        </a:p>
      </dgm:t>
    </dgm:pt>
    <dgm:pt modelId="{40F85810-2126-41B4-B459-F76506334C62}">
      <dgm:prSet phldrT="[Text]" custT="1"/>
      <dgm:spPr/>
      <dgm:t>
        <a:bodyPr/>
        <a:lstStyle/>
        <a:p>
          <a:r>
            <a:rPr lang="nb-NO" sz="1600" dirty="0"/>
            <a:t>CSV</a:t>
          </a:r>
          <a:endParaRPr lang="en-US" sz="1600" dirty="0"/>
        </a:p>
      </dgm:t>
    </dgm:pt>
    <dgm:pt modelId="{106BE06F-CFDC-488B-9CB0-99B00FF268F2}" type="parTrans" cxnId="{9D1D02F9-4C6F-4832-BE73-E506618DF6C5}">
      <dgm:prSet/>
      <dgm:spPr/>
      <dgm:t>
        <a:bodyPr/>
        <a:lstStyle/>
        <a:p>
          <a:endParaRPr lang="en-US"/>
        </a:p>
      </dgm:t>
    </dgm:pt>
    <dgm:pt modelId="{F8D04BDD-A759-4669-891F-1896AB09D600}" type="sibTrans" cxnId="{9D1D02F9-4C6F-4832-BE73-E506618DF6C5}">
      <dgm:prSet/>
      <dgm:spPr/>
      <dgm:t>
        <a:bodyPr/>
        <a:lstStyle/>
        <a:p>
          <a:endParaRPr lang="en-US"/>
        </a:p>
      </dgm:t>
    </dgm:pt>
    <dgm:pt modelId="{F95FB415-F941-430F-B266-557891070864}">
      <dgm:prSet phldrT="[Text]" custT="1"/>
      <dgm:spPr/>
      <dgm:t>
        <a:bodyPr/>
        <a:lstStyle/>
        <a:p>
          <a:pPr algn="just"/>
          <a:r>
            <a:rPr lang="nb-NO" sz="1600" dirty="0"/>
            <a:t>RESTAPI CALL</a:t>
          </a:r>
          <a:endParaRPr lang="en-US" sz="1600" dirty="0"/>
        </a:p>
      </dgm:t>
    </dgm:pt>
    <dgm:pt modelId="{D4D063B4-313F-4949-8589-CEBD8BC37BC7}" type="parTrans" cxnId="{9A2AF0BA-09DD-45D6-B0E2-0C3AE3CF0764}">
      <dgm:prSet/>
      <dgm:spPr/>
      <dgm:t>
        <a:bodyPr/>
        <a:lstStyle/>
        <a:p>
          <a:endParaRPr lang="en-US"/>
        </a:p>
      </dgm:t>
    </dgm:pt>
    <dgm:pt modelId="{556F0B8D-DA92-4FA3-9261-6526265DA2AD}" type="sibTrans" cxnId="{9A2AF0BA-09DD-45D6-B0E2-0C3AE3CF0764}">
      <dgm:prSet/>
      <dgm:spPr/>
      <dgm:t>
        <a:bodyPr/>
        <a:lstStyle/>
        <a:p>
          <a:endParaRPr lang="en-US"/>
        </a:p>
      </dgm:t>
    </dgm:pt>
    <dgm:pt modelId="{D8EF0BCB-D95D-49EB-B7E3-A59A75A71562}">
      <dgm:prSet phldrT="[Text]" custT="1"/>
      <dgm:spPr/>
      <dgm:t>
        <a:bodyPr/>
        <a:lstStyle/>
        <a:p>
          <a:r>
            <a:rPr lang="nb-NO" sz="1600" dirty="0"/>
            <a:t>Conversion</a:t>
          </a:r>
          <a:endParaRPr lang="en-US" sz="1600" dirty="0"/>
        </a:p>
      </dgm:t>
    </dgm:pt>
    <dgm:pt modelId="{8778C2C6-7A7C-49C1-BAC7-4DF931752CCB}" type="parTrans" cxnId="{B0E48823-0A70-424F-9F12-8AAFE14F71F2}">
      <dgm:prSet/>
      <dgm:spPr/>
      <dgm:t>
        <a:bodyPr/>
        <a:lstStyle/>
        <a:p>
          <a:endParaRPr lang="en-US"/>
        </a:p>
      </dgm:t>
    </dgm:pt>
    <dgm:pt modelId="{CFF36A04-5235-4B93-9B22-588C7C7976D9}" type="sibTrans" cxnId="{B0E48823-0A70-424F-9F12-8AAFE14F71F2}">
      <dgm:prSet/>
      <dgm:spPr/>
      <dgm:t>
        <a:bodyPr/>
        <a:lstStyle/>
        <a:p>
          <a:endParaRPr lang="en-US"/>
        </a:p>
      </dgm:t>
    </dgm:pt>
    <dgm:pt modelId="{DE20EA93-FE93-4117-9FA0-84C5262D0C1E}" type="pres">
      <dgm:prSet presAssocID="{FC420CF0-0533-4418-BCD4-1E90D624702E}" presName="theList" presStyleCnt="0">
        <dgm:presLayoutVars>
          <dgm:dir/>
          <dgm:animLvl val="lvl"/>
          <dgm:resizeHandles val="exact"/>
        </dgm:presLayoutVars>
      </dgm:prSet>
      <dgm:spPr/>
    </dgm:pt>
    <dgm:pt modelId="{8E9C1C52-12A4-414C-9136-1254AE961728}" type="pres">
      <dgm:prSet presAssocID="{6C906C89-2D11-4BEF-A65E-CAB7075175E6}" presName="compNode" presStyleCnt="0"/>
      <dgm:spPr/>
    </dgm:pt>
    <dgm:pt modelId="{C1FA38F4-201C-4F4A-8634-FA29A7F94486}" type="pres">
      <dgm:prSet presAssocID="{6C906C89-2D11-4BEF-A65E-CAB7075175E6}" presName="noGeometry" presStyleCnt="0"/>
      <dgm:spPr/>
    </dgm:pt>
    <dgm:pt modelId="{A9A969D1-9B58-4F2D-8C82-E04AE5556674}" type="pres">
      <dgm:prSet presAssocID="{6C906C89-2D11-4BEF-A65E-CAB7075175E6}" presName="childTextVisible" presStyleLbl="bgAccFollowNode1" presStyleIdx="0" presStyleCnt="3" custScaleX="125019" custLinFactNeighborX="-44961" custLinFactNeighborY="0">
        <dgm:presLayoutVars>
          <dgm:bulletEnabled val="1"/>
        </dgm:presLayoutVars>
      </dgm:prSet>
      <dgm:spPr/>
    </dgm:pt>
    <dgm:pt modelId="{882EAA63-00C0-4599-8FD9-B85B2ED64BA2}" type="pres">
      <dgm:prSet presAssocID="{6C906C89-2D11-4BEF-A65E-CAB7075175E6}" presName="childTextHidden" presStyleLbl="bgAccFollowNode1" presStyleIdx="0" presStyleCnt="3"/>
      <dgm:spPr/>
    </dgm:pt>
    <dgm:pt modelId="{B4E4887B-2B5D-43E0-9C34-B90A75F59ECA}" type="pres">
      <dgm:prSet presAssocID="{6C906C89-2D11-4BEF-A65E-CAB7075175E6}" presName="parentText" presStyleLbl="node1" presStyleIdx="0" presStyleCnt="3" custScaleX="150016" custScaleY="130288" custLinFactX="-27825" custLinFactNeighborX="-100000" custLinFactNeighborY="0">
        <dgm:presLayoutVars>
          <dgm:chMax val="1"/>
          <dgm:bulletEnabled val="1"/>
        </dgm:presLayoutVars>
      </dgm:prSet>
      <dgm:spPr/>
    </dgm:pt>
    <dgm:pt modelId="{2254EA7D-6F82-4F7D-A18D-415659F66E89}" type="pres">
      <dgm:prSet presAssocID="{6C906C89-2D11-4BEF-A65E-CAB7075175E6}" presName="aSpace" presStyleCnt="0"/>
      <dgm:spPr/>
    </dgm:pt>
    <dgm:pt modelId="{F96C1CAD-3E7D-4D02-9BD7-E346CBA40DA3}" type="pres">
      <dgm:prSet presAssocID="{EE9E4BFD-AFF5-4C04-A7E3-80F5CCD9E97F}" presName="compNode" presStyleCnt="0"/>
      <dgm:spPr/>
    </dgm:pt>
    <dgm:pt modelId="{586A857E-AED0-4CCD-8B2A-8CA8D9E9A664}" type="pres">
      <dgm:prSet presAssocID="{EE9E4BFD-AFF5-4C04-A7E3-80F5CCD9E97F}" presName="noGeometry" presStyleCnt="0"/>
      <dgm:spPr/>
    </dgm:pt>
    <dgm:pt modelId="{8A1A73DF-148A-4F41-B198-971333857E92}" type="pres">
      <dgm:prSet presAssocID="{EE9E4BFD-AFF5-4C04-A7E3-80F5CCD9E97F}" presName="childTextVisible" presStyleLbl="bgAccFollowNode1" presStyleIdx="1" presStyleCnt="3" custScaleX="156038" custLinFactNeighborX="-26795">
        <dgm:presLayoutVars>
          <dgm:bulletEnabled val="1"/>
        </dgm:presLayoutVars>
      </dgm:prSet>
      <dgm:spPr/>
    </dgm:pt>
    <dgm:pt modelId="{6021C327-3FFF-4BC2-ABFB-61D991025B0B}" type="pres">
      <dgm:prSet presAssocID="{EE9E4BFD-AFF5-4C04-A7E3-80F5CCD9E97F}" presName="childTextHidden" presStyleLbl="bgAccFollowNode1" presStyleIdx="1" presStyleCnt="3"/>
      <dgm:spPr/>
    </dgm:pt>
    <dgm:pt modelId="{B2B0C9EE-727A-4E07-9900-3005F6F1ABB0}" type="pres">
      <dgm:prSet presAssocID="{EE9E4BFD-AFF5-4C04-A7E3-80F5CCD9E97F}" presName="parentText" presStyleLbl="node1" presStyleIdx="1" presStyleCnt="3" custLinFactNeighborX="-92872" custLinFactNeighborY="-976">
        <dgm:presLayoutVars>
          <dgm:chMax val="1"/>
          <dgm:bulletEnabled val="1"/>
        </dgm:presLayoutVars>
      </dgm:prSet>
      <dgm:spPr/>
    </dgm:pt>
    <dgm:pt modelId="{C65212AA-3093-4606-A511-FB05607C2EE7}" type="pres">
      <dgm:prSet presAssocID="{EE9E4BFD-AFF5-4C04-A7E3-80F5CCD9E97F}" presName="aSpace" presStyleCnt="0"/>
      <dgm:spPr/>
    </dgm:pt>
    <dgm:pt modelId="{75F9339B-D5E2-457A-80E8-E106BC954EC0}" type="pres">
      <dgm:prSet presAssocID="{F026C11E-4D23-4A97-BD0C-09562848B98F}" presName="compNode" presStyleCnt="0"/>
      <dgm:spPr/>
    </dgm:pt>
    <dgm:pt modelId="{93EE2C76-F917-4A9B-B2F4-55732B125AC1}" type="pres">
      <dgm:prSet presAssocID="{F026C11E-4D23-4A97-BD0C-09562848B98F}" presName="noGeometry" presStyleCnt="0"/>
      <dgm:spPr/>
    </dgm:pt>
    <dgm:pt modelId="{B12F0E92-2654-42DE-86DA-F3045ECDAE0A}" type="pres">
      <dgm:prSet presAssocID="{F026C11E-4D23-4A97-BD0C-09562848B98F}" presName="childTextVisible" presStyleLbl="bgAccFollowNode1" presStyleIdx="2" presStyleCnt="3" custScaleX="159383" custLinFactNeighborX="-14756">
        <dgm:presLayoutVars>
          <dgm:bulletEnabled val="1"/>
        </dgm:presLayoutVars>
      </dgm:prSet>
      <dgm:spPr/>
    </dgm:pt>
    <dgm:pt modelId="{38D1AA35-51C7-4316-8889-935439DD519D}" type="pres">
      <dgm:prSet presAssocID="{F026C11E-4D23-4A97-BD0C-09562848B98F}" presName="childTextHidden" presStyleLbl="bgAccFollowNode1" presStyleIdx="2" presStyleCnt="3"/>
      <dgm:spPr/>
    </dgm:pt>
    <dgm:pt modelId="{48293D79-9593-4E8E-B715-E5F59FEFB9BC}" type="pres">
      <dgm:prSet presAssocID="{F026C11E-4D23-4A97-BD0C-09562848B98F}" presName="parentText" presStyleLbl="node1" presStyleIdx="2" presStyleCnt="3" custLinFactNeighborX="-50599">
        <dgm:presLayoutVars>
          <dgm:chMax val="1"/>
          <dgm:bulletEnabled val="1"/>
        </dgm:presLayoutVars>
      </dgm:prSet>
      <dgm:spPr/>
    </dgm:pt>
  </dgm:ptLst>
  <dgm:cxnLst>
    <dgm:cxn modelId="{68219504-0FC4-4482-960C-5D60107376F4}" type="presOf" srcId="{D8EF0BCB-D95D-49EB-B7E3-A59A75A71562}" destId="{38D1AA35-51C7-4316-8889-935439DD519D}" srcOrd="1" destOrd="1" presId="urn:microsoft.com/office/officeart/2005/8/layout/hProcess6"/>
    <dgm:cxn modelId="{4F5BB40C-87E6-495E-A6E8-1C86B9415C76}" type="presOf" srcId="{40F85810-2126-41B4-B459-F76506334C62}" destId="{38D1AA35-51C7-4316-8889-935439DD519D}" srcOrd="1" destOrd="0" presId="urn:microsoft.com/office/officeart/2005/8/layout/hProcess6"/>
    <dgm:cxn modelId="{76E9630E-3E5E-4922-8CE7-0249068FDA95}" srcId="{6C906C89-2D11-4BEF-A65E-CAB7075175E6}" destId="{D164AEC7-B84C-472E-92C4-DBA65F4208AA}" srcOrd="0" destOrd="0" parTransId="{DD8789BE-876E-4CEA-9D80-7E1EA807A346}" sibTransId="{3505E078-F34C-4217-A559-57F10761A165}"/>
    <dgm:cxn modelId="{8E1AE11A-69C7-49DE-A461-F63F46994F80}" type="presOf" srcId="{DBBAA83A-97F9-4E88-A194-E36EB286A5E6}" destId="{8A1A73DF-148A-4F41-B198-971333857E92}" srcOrd="0" destOrd="0" presId="urn:microsoft.com/office/officeart/2005/8/layout/hProcess6"/>
    <dgm:cxn modelId="{D1FF9020-BF28-4994-91FD-ECBF7030F297}" srcId="{EE9E4BFD-AFF5-4C04-A7E3-80F5CCD9E97F}" destId="{D6B466DD-21AB-40F9-963E-B7567F9F03D9}" srcOrd="1" destOrd="0" parTransId="{8FDAAAA8-E4F7-4C41-9132-13CBCB38CF50}" sibTransId="{6D1E9A91-6D3D-4DBD-BCBA-34BEB3DCEA64}"/>
    <dgm:cxn modelId="{69AE7B21-2B43-4695-A272-4D7A0ADE5E91}" type="presOf" srcId="{D8EF0BCB-D95D-49EB-B7E3-A59A75A71562}" destId="{B12F0E92-2654-42DE-86DA-F3045ECDAE0A}" srcOrd="0" destOrd="1" presId="urn:microsoft.com/office/officeart/2005/8/layout/hProcess6"/>
    <dgm:cxn modelId="{B0E48823-0A70-424F-9F12-8AAFE14F71F2}" srcId="{F026C11E-4D23-4A97-BD0C-09562848B98F}" destId="{D8EF0BCB-D95D-49EB-B7E3-A59A75A71562}" srcOrd="1" destOrd="0" parTransId="{8778C2C6-7A7C-49C1-BAC7-4DF931752CCB}" sibTransId="{CFF36A04-5235-4B93-9B22-588C7C7976D9}"/>
    <dgm:cxn modelId="{D9BE5033-54BF-4A5D-AFC3-46AA6CCB528C}" type="presOf" srcId="{D164AEC7-B84C-472E-92C4-DBA65F4208AA}" destId="{882EAA63-00C0-4599-8FD9-B85B2ED64BA2}" srcOrd="1" destOrd="0" presId="urn:microsoft.com/office/officeart/2005/8/layout/hProcess6"/>
    <dgm:cxn modelId="{839C0D3C-4A9C-46BF-9FBC-5B262BF25343}" srcId="{FC420CF0-0533-4418-BCD4-1E90D624702E}" destId="{6C906C89-2D11-4BEF-A65E-CAB7075175E6}" srcOrd="0" destOrd="0" parTransId="{4D7A48E5-8D3A-4B6B-84D8-F70F9DA669AF}" sibTransId="{E7C3EFA1-DE22-42E7-AD19-C9EA76FB51EF}"/>
    <dgm:cxn modelId="{BC59FB6E-05AD-4925-934A-BD00A9BE86F2}" type="presOf" srcId="{40F85810-2126-41B4-B459-F76506334C62}" destId="{B12F0E92-2654-42DE-86DA-F3045ECDAE0A}" srcOrd="0" destOrd="0" presId="urn:microsoft.com/office/officeart/2005/8/layout/hProcess6"/>
    <dgm:cxn modelId="{710C3384-52E9-49CE-B7C9-3F7ADA0A03AB}" type="presOf" srcId="{6C906C89-2D11-4BEF-A65E-CAB7075175E6}" destId="{B4E4887B-2B5D-43E0-9C34-B90A75F59ECA}" srcOrd="0" destOrd="0" presId="urn:microsoft.com/office/officeart/2005/8/layout/hProcess6"/>
    <dgm:cxn modelId="{B284E38D-3153-4AAB-8B08-0F2A27A19CCC}" type="presOf" srcId="{FC420CF0-0533-4418-BCD4-1E90D624702E}" destId="{DE20EA93-FE93-4117-9FA0-84C5262D0C1E}" srcOrd="0" destOrd="0" presId="urn:microsoft.com/office/officeart/2005/8/layout/hProcess6"/>
    <dgm:cxn modelId="{28A67395-EF94-4BB4-8AB7-883F3CDAF5B2}" type="presOf" srcId="{EE9E4BFD-AFF5-4C04-A7E3-80F5CCD9E97F}" destId="{B2B0C9EE-727A-4E07-9900-3005F6F1ABB0}" srcOrd="0" destOrd="0" presId="urn:microsoft.com/office/officeart/2005/8/layout/hProcess6"/>
    <dgm:cxn modelId="{74BEA99D-0C1F-41E0-966D-FE6B463BAFB7}" srcId="{FC420CF0-0533-4418-BCD4-1E90D624702E}" destId="{F026C11E-4D23-4A97-BD0C-09562848B98F}" srcOrd="2" destOrd="0" parTransId="{31E32F7B-1159-43F6-A995-44549B1C4823}" sibTransId="{AAE4860E-FCB5-4EF9-BA84-CE7449CF3EF5}"/>
    <dgm:cxn modelId="{8191259E-78FA-47F5-A5DB-28D90A38F9DE}" type="presOf" srcId="{F95FB415-F941-430F-B266-557891070864}" destId="{882EAA63-00C0-4599-8FD9-B85B2ED64BA2}" srcOrd="1" destOrd="1" presId="urn:microsoft.com/office/officeart/2005/8/layout/hProcess6"/>
    <dgm:cxn modelId="{80962DAF-C6F5-41B3-9F85-72C0CA069608}" type="presOf" srcId="{D6B466DD-21AB-40F9-963E-B7567F9F03D9}" destId="{8A1A73DF-148A-4F41-B198-971333857E92}" srcOrd="0" destOrd="1" presId="urn:microsoft.com/office/officeart/2005/8/layout/hProcess6"/>
    <dgm:cxn modelId="{C2E623B7-6A3D-4458-AF11-3E25973199F4}" type="presOf" srcId="{F026C11E-4D23-4A97-BD0C-09562848B98F}" destId="{48293D79-9593-4E8E-B715-E5F59FEFB9BC}" srcOrd="0" destOrd="0" presId="urn:microsoft.com/office/officeart/2005/8/layout/hProcess6"/>
    <dgm:cxn modelId="{9A2AF0BA-09DD-45D6-B0E2-0C3AE3CF0764}" srcId="{6C906C89-2D11-4BEF-A65E-CAB7075175E6}" destId="{F95FB415-F941-430F-B266-557891070864}" srcOrd="1" destOrd="0" parTransId="{D4D063B4-313F-4949-8589-CEBD8BC37BC7}" sibTransId="{556F0B8D-DA92-4FA3-9261-6526265DA2AD}"/>
    <dgm:cxn modelId="{7A7136BB-74E3-4DD2-9CD6-E6C049271279}" srcId="{EE9E4BFD-AFF5-4C04-A7E3-80F5CCD9E97F}" destId="{DBBAA83A-97F9-4E88-A194-E36EB286A5E6}" srcOrd="0" destOrd="0" parTransId="{EC9B9E62-E0D7-4D6C-A5D1-DCAE7389FA7F}" sibTransId="{6397F227-7EA2-40B2-A052-73A1BB98D4FD}"/>
    <dgm:cxn modelId="{E6A528C0-6AA5-4D00-AEA7-DEA5248FC734}" type="presOf" srcId="{DBBAA83A-97F9-4E88-A194-E36EB286A5E6}" destId="{6021C327-3FFF-4BC2-ABFB-61D991025B0B}" srcOrd="1" destOrd="0" presId="urn:microsoft.com/office/officeart/2005/8/layout/hProcess6"/>
    <dgm:cxn modelId="{675694C4-600F-4C80-898B-18B7C197334A}" srcId="{FC420CF0-0533-4418-BCD4-1E90D624702E}" destId="{EE9E4BFD-AFF5-4C04-A7E3-80F5CCD9E97F}" srcOrd="1" destOrd="0" parTransId="{447C8582-E5AB-46BA-973F-5CDDEBA55677}" sibTransId="{9AB2CE09-A115-4F4F-9245-5D5853CEAD6F}"/>
    <dgm:cxn modelId="{8A6C56E9-FAA2-40A9-98B6-82B223CE0D3D}" type="presOf" srcId="{F95FB415-F941-430F-B266-557891070864}" destId="{A9A969D1-9B58-4F2D-8C82-E04AE5556674}" srcOrd="0" destOrd="1" presId="urn:microsoft.com/office/officeart/2005/8/layout/hProcess6"/>
    <dgm:cxn modelId="{84B8A4EB-B1E4-4C3F-9358-9DC807AE35BF}" type="presOf" srcId="{D164AEC7-B84C-472E-92C4-DBA65F4208AA}" destId="{A9A969D1-9B58-4F2D-8C82-E04AE5556674}" srcOrd="0" destOrd="0" presId="urn:microsoft.com/office/officeart/2005/8/layout/hProcess6"/>
    <dgm:cxn modelId="{9D1D02F9-4C6F-4832-BE73-E506618DF6C5}" srcId="{F026C11E-4D23-4A97-BD0C-09562848B98F}" destId="{40F85810-2126-41B4-B459-F76506334C62}" srcOrd="0" destOrd="0" parTransId="{106BE06F-CFDC-488B-9CB0-99B00FF268F2}" sibTransId="{F8D04BDD-A759-4669-891F-1896AB09D600}"/>
    <dgm:cxn modelId="{5D2301FE-2E9B-4B8F-9B8A-09403FE6D37C}" type="presOf" srcId="{D6B466DD-21AB-40F9-963E-B7567F9F03D9}" destId="{6021C327-3FFF-4BC2-ABFB-61D991025B0B}" srcOrd="1" destOrd="1" presId="urn:microsoft.com/office/officeart/2005/8/layout/hProcess6"/>
    <dgm:cxn modelId="{50DD90C5-400E-48ED-81B5-FDF3E09A3D53}" type="presParOf" srcId="{DE20EA93-FE93-4117-9FA0-84C5262D0C1E}" destId="{8E9C1C52-12A4-414C-9136-1254AE961728}" srcOrd="0" destOrd="0" presId="urn:microsoft.com/office/officeart/2005/8/layout/hProcess6"/>
    <dgm:cxn modelId="{ABEA32C8-C274-4FEC-B837-874A6842AFF3}" type="presParOf" srcId="{8E9C1C52-12A4-414C-9136-1254AE961728}" destId="{C1FA38F4-201C-4F4A-8634-FA29A7F94486}" srcOrd="0" destOrd="0" presId="urn:microsoft.com/office/officeart/2005/8/layout/hProcess6"/>
    <dgm:cxn modelId="{FE75F771-EB48-48C5-9632-445D83DC63FB}" type="presParOf" srcId="{8E9C1C52-12A4-414C-9136-1254AE961728}" destId="{A9A969D1-9B58-4F2D-8C82-E04AE5556674}" srcOrd="1" destOrd="0" presId="urn:microsoft.com/office/officeart/2005/8/layout/hProcess6"/>
    <dgm:cxn modelId="{8A78088D-51ED-41C4-83B7-6C4E941823A0}" type="presParOf" srcId="{8E9C1C52-12A4-414C-9136-1254AE961728}" destId="{882EAA63-00C0-4599-8FD9-B85B2ED64BA2}" srcOrd="2" destOrd="0" presId="urn:microsoft.com/office/officeart/2005/8/layout/hProcess6"/>
    <dgm:cxn modelId="{BEE00576-D213-432A-B62A-0B4DA95A04C7}" type="presParOf" srcId="{8E9C1C52-12A4-414C-9136-1254AE961728}" destId="{B4E4887B-2B5D-43E0-9C34-B90A75F59ECA}" srcOrd="3" destOrd="0" presId="urn:microsoft.com/office/officeart/2005/8/layout/hProcess6"/>
    <dgm:cxn modelId="{0AB40B9B-1E92-4223-AAAF-7B70D5F4CD13}" type="presParOf" srcId="{DE20EA93-FE93-4117-9FA0-84C5262D0C1E}" destId="{2254EA7D-6F82-4F7D-A18D-415659F66E89}" srcOrd="1" destOrd="0" presId="urn:microsoft.com/office/officeart/2005/8/layout/hProcess6"/>
    <dgm:cxn modelId="{C8F4A4DA-C7F2-4620-A57A-C70B5ABFE170}" type="presParOf" srcId="{DE20EA93-FE93-4117-9FA0-84C5262D0C1E}" destId="{F96C1CAD-3E7D-4D02-9BD7-E346CBA40DA3}" srcOrd="2" destOrd="0" presId="urn:microsoft.com/office/officeart/2005/8/layout/hProcess6"/>
    <dgm:cxn modelId="{98BB7B66-8C40-4913-BCA3-F3C288BA0387}" type="presParOf" srcId="{F96C1CAD-3E7D-4D02-9BD7-E346CBA40DA3}" destId="{586A857E-AED0-4CCD-8B2A-8CA8D9E9A664}" srcOrd="0" destOrd="0" presId="urn:microsoft.com/office/officeart/2005/8/layout/hProcess6"/>
    <dgm:cxn modelId="{51F166EA-DFD7-4B92-A90A-B21A863C0C04}" type="presParOf" srcId="{F96C1CAD-3E7D-4D02-9BD7-E346CBA40DA3}" destId="{8A1A73DF-148A-4F41-B198-971333857E92}" srcOrd="1" destOrd="0" presId="urn:microsoft.com/office/officeart/2005/8/layout/hProcess6"/>
    <dgm:cxn modelId="{0204794C-83AD-452B-A423-95D1E977B330}" type="presParOf" srcId="{F96C1CAD-3E7D-4D02-9BD7-E346CBA40DA3}" destId="{6021C327-3FFF-4BC2-ABFB-61D991025B0B}" srcOrd="2" destOrd="0" presId="urn:microsoft.com/office/officeart/2005/8/layout/hProcess6"/>
    <dgm:cxn modelId="{4AEC1698-E655-442B-92D9-DB93296036E1}" type="presParOf" srcId="{F96C1CAD-3E7D-4D02-9BD7-E346CBA40DA3}" destId="{B2B0C9EE-727A-4E07-9900-3005F6F1ABB0}" srcOrd="3" destOrd="0" presId="urn:microsoft.com/office/officeart/2005/8/layout/hProcess6"/>
    <dgm:cxn modelId="{D336D1ED-F74F-4B00-983C-C23A97E688F1}" type="presParOf" srcId="{DE20EA93-FE93-4117-9FA0-84C5262D0C1E}" destId="{C65212AA-3093-4606-A511-FB05607C2EE7}" srcOrd="3" destOrd="0" presId="urn:microsoft.com/office/officeart/2005/8/layout/hProcess6"/>
    <dgm:cxn modelId="{E80B4AE5-4973-4092-B6D3-BF17697DE5EC}" type="presParOf" srcId="{DE20EA93-FE93-4117-9FA0-84C5262D0C1E}" destId="{75F9339B-D5E2-457A-80E8-E106BC954EC0}" srcOrd="4" destOrd="0" presId="urn:microsoft.com/office/officeart/2005/8/layout/hProcess6"/>
    <dgm:cxn modelId="{B85CB833-8220-44B6-A915-A62EB25DA30C}" type="presParOf" srcId="{75F9339B-D5E2-457A-80E8-E106BC954EC0}" destId="{93EE2C76-F917-4A9B-B2F4-55732B125AC1}" srcOrd="0" destOrd="0" presId="urn:microsoft.com/office/officeart/2005/8/layout/hProcess6"/>
    <dgm:cxn modelId="{3B21FA79-E148-4856-9692-61FE24FCAD96}" type="presParOf" srcId="{75F9339B-D5E2-457A-80E8-E106BC954EC0}" destId="{B12F0E92-2654-42DE-86DA-F3045ECDAE0A}" srcOrd="1" destOrd="0" presId="urn:microsoft.com/office/officeart/2005/8/layout/hProcess6"/>
    <dgm:cxn modelId="{BC9FADDC-3B02-4D36-A597-B5E319F3F0D8}" type="presParOf" srcId="{75F9339B-D5E2-457A-80E8-E106BC954EC0}" destId="{38D1AA35-51C7-4316-8889-935439DD519D}" srcOrd="2" destOrd="0" presId="urn:microsoft.com/office/officeart/2005/8/layout/hProcess6"/>
    <dgm:cxn modelId="{3D65B1CD-BFA3-44F3-8C87-142AE8098677}" type="presParOf" srcId="{75F9339B-D5E2-457A-80E8-E106BC954EC0}" destId="{48293D79-9593-4E8E-B715-E5F59FEFB9BC}"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B021FD-F1A4-4115-8B6A-88C3D9E48C2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71D7F9F-EDC5-475B-9507-E9DA422055E9}">
      <dgm:prSet/>
      <dgm:spPr/>
      <dgm:t>
        <a:bodyPr/>
        <a:lstStyle/>
        <a:p>
          <a:pPr>
            <a:lnSpc>
              <a:spcPct val="100000"/>
            </a:lnSpc>
          </a:pPr>
          <a:r>
            <a:rPr lang="en-US" dirty="0"/>
            <a:t>All methods used seem to have the same accuracy</a:t>
          </a:r>
        </a:p>
      </dgm:t>
    </dgm:pt>
    <dgm:pt modelId="{5AEBA788-F8AD-43C9-868C-A351D6761501}" type="parTrans" cxnId="{74CAED2C-70A1-4E5A-8DC7-3EA1D2F211AC}">
      <dgm:prSet/>
      <dgm:spPr/>
      <dgm:t>
        <a:bodyPr/>
        <a:lstStyle/>
        <a:p>
          <a:endParaRPr lang="en-US"/>
        </a:p>
      </dgm:t>
    </dgm:pt>
    <dgm:pt modelId="{CBE22FAA-EF2A-423D-94B3-748E1872D096}" type="sibTrans" cxnId="{74CAED2C-70A1-4E5A-8DC7-3EA1D2F211AC}">
      <dgm:prSet/>
      <dgm:spPr/>
      <dgm:t>
        <a:bodyPr/>
        <a:lstStyle/>
        <a:p>
          <a:endParaRPr lang="en-US"/>
        </a:p>
      </dgm:t>
    </dgm:pt>
    <dgm:pt modelId="{21BC651E-0C7D-4FE8-96C4-0BB1B3F70E5F}" type="pres">
      <dgm:prSet presAssocID="{46B021FD-F1A4-4115-8B6A-88C3D9E48C2A}" presName="root" presStyleCnt="0">
        <dgm:presLayoutVars>
          <dgm:dir/>
          <dgm:resizeHandles val="exact"/>
        </dgm:presLayoutVars>
      </dgm:prSet>
      <dgm:spPr/>
    </dgm:pt>
    <dgm:pt modelId="{49EB4CB6-8792-425F-8CB9-94E8FC52DDA3}" type="pres">
      <dgm:prSet presAssocID="{D71D7F9F-EDC5-475B-9507-E9DA422055E9}" presName="compNode" presStyleCnt="0"/>
      <dgm:spPr/>
    </dgm:pt>
    <dgm:pt modelId="{CBECFCC8-E2BF-4554-9BF2-6F80D3FC1D43}" type="pres">
      <dgm:prSet presAssocID="{D71D7F9F-EDC5-475B-9507-E9DA422055E9}" presName="bgRect" presStyleLbl="bgShp" presStyleIdx="0" presStyleCnt="1" custLinFactY="18200" custLinFactNeighborY="100000"/>
      <dgm:spPr/>
    </dgm:pt>
    <dgm:pt modelId="{53BDA9CD-1E11-485D-B736-D670CA22D55D}" type="pres">
      <dgm:prSet presAssocID="{D71D7F9F-EDC5-475B-9507-E9DA422055E9}"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DF677ED4-4EAB-4E3C-89D7-557C813D9B66}" type="pres">
      <dgm:prSet presAssocID="{D71D7F9F-EDC5-475B-9507-E9DA422055E9}" presName="spaceRect" presStyleCnt="0"/>
      <dgm:spPr/>
    </dgm:pt>
    <dgm:pt modelId="{F9B5A73F-9F9B-4B89-A1CE-24AF36E79464}" type="pres">
      <dgm:prSet presAssocID="{D71D7F9F-EDC5-475B-9507-E9DA422055E9}" presName="parTx" presStyleLbl="revTx" presStyleIdx="0" presStyleCnt="1">
        <dgm:presLayoutVars>
          <dgm:chMax val="0"/>
          <dgm:chPref val="0"/>
        </dgm:presLayoutVars>
      </dgm:prSet>
      <dgm:spPr/>
    </dgm:pt>
  </dgm:ptLst>
  <dgm:cxnLst>
    <dgm:cxn modelId="{74CAED2C-70A1-4E5A-8DC7-3EA1D2F211AC}" srcId="{46B021FD-F1A4-4115-8B6A-88C3D9E48C2A}" destId="{D71D7F9F-EDC5-475B-9507-E9DA422055E9}" srcOrd="0" destOrd="0" parTransId="{5AEBA788-F8AD-43C9-868C-A351D6761501}" sibTransId="{CBE22FAA-EF2A-423D-94B3-748E1872D096}"/>
    <dgm:cxn modelId="{0080D7B1-5587-4157-9BD0-E7032FF2A022}" type="presOf" srcId="{46B021FD-F1A4-4115-8B6A-88C3D9E48C2A}" destId="{21BC651E-0C7D-4FE8-96C4-0BB1B3F70E5F}" srcOrd="0" destOrd="0" presId="urn:microsoft.com/office/officeart/2018/2/layout/IconVerticalSolidList"/>
    <dgm:cxn modelId="{29C2BBB4-CBF2-46B9-B012-5494F0989D17}" type="presOf" srcId="{D71D7F9F-EDC5-475B-9507-E9DA422055E9}" destId="{F9B5A73F-9F9B-4B89-A1CE-24AF36E79464}" srcOrd="0" destOrd="0" presId="urn:microsoft.com/office/officeart/2018/2/layout/IconVerticalSolidList"/>
    <dgm:cxn modelId="{8CA4A093-CDF5-4AE9-85E0-34983D9BEAE6}" type="presParOf" srcId="{21BC651E-0C7D-4FE8-96C4-0BB1B3F70E5F}" destId="{49EB4CB6-8792-425F-8CB9-94E8FC52DDA3}" srcOrd="0" destOrd="0" presId="urn:microsoft.com/office/officeart/2018/2/layout/IconVerticalSolidList"/>
    <dgm:cxn modelId="{38ABFB68-9D7C-42DD-9A71-6BD6578AD3B5}" type="presParOf" srcId="{49EB4CB6-8792-425F-8CB9-94E8FC52DDA3}" destId="{CBECFCC8-E2BF-4554-9BF2-6F80D3FC1D43}" srcOrd="0" destOrd="0" presId="urn:microsoft.com/office/officeart/2018/2/layout/IconVerticalSolidList"/>
    <dgm:cxn modelId="{928FF6ED-400F-4B60-95D2-F0A61836E600}" type="presParOf" srcId="{49EB4CB6-8792-425F-8CB9-94E8FC52DDA3}" destId="{53BDA9CD-1E11-485D-B736-D670CA22D55D}" srcOrd="1" destOrd="0" presId="urn:microsoft.com/office/officeart/2018/2/layout/IconVerticalSolidList"/>
    <dgm:cxn modelId="{823F62F8-DAE0-4DE2-89C7-B52B84173041}" type="presParOf" srcId="{49EB4CB6-8792-425F-8CB9-94E8FC52DDA3}" destId="{DF677ED4-4EAB-4E3C-89D7-557C813D9B66}" srcOrd="2" destOrd="0" presId="urn:microsoft.com/office/officeart/2018/2/layout/IconVerticalSolidList"/>
    <dgm:cxn modelId="{8B8156A5-8477-4F61-9641-AD53739038E7}" type="presParOf" srcId="{49EB4CB6-8792-425F-8CB9-94E8FC52DDA3}" destId="{F9B5A73F-9F9B-4B89-A1CE-24AF36E7946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969D1-9B58-4F2D-8C82-E04AE5556674}">
      <dsp:nvSpPr>
        <dsp:cNvPr id="0" name=""/>
        <dsp:cNvSpPr/>
      </dsp:nvSpPr>
      <dsp:spPr>
        <a:xfrm>
          <a:off x="66735" y="0"/>
          <a:ext cx="2932711" cy="1670049"/>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171450" lvl="1" indent="-171450" algn="just" defTabSz="711200">
            <a:lnSpc>
              <a:spcPct val="90000"/>
            </a:lnSpc>
            <a:spcBef>
              <a:spcPct val="0"/>
            </a:spcBef>
            <a:spcAft>
              <a:spcPct val="15000"/>
            </a:spcAft>
            <a:buChar char="•"/>
          </a:pPr>
          <a:r>
            <a:rPr lang="nb-NO" sz="1600" kern="1200" dirty="0"/>
            <a:t>URL</a:t>
          </a:r>
          <a:endParaRPr lang="en-US" sz="1600" kern="1200" dirty="0"/>
        </a:p>
        <a:p>
          <a:pPr marL="171450" lvl="1" indent="-171450" algn="just" defTabSz="711200">
            <a:lnSpc>
              <a:spcPct val="90000"/>
            </a:lnSpc>
            <a:spcBef>
              <a:spcPct val="0"/>
            </a:spcBef>
            <a:spcAft>
              <a:spcPct val="15000"/>
            </a:spcAft>
            <a:buChar char="•"/>
          </a:pPr>
          <a:r>
            <a:rPr lang="nb-NO" sz="1600" kern="1200" dirty="0"/>
            <a:t>RESTAPI CALL</a:t>
          </a:r>
          <a:endParaRPr lang="en-US" sz="1600" kern="1200" dirty="0"/>
        </a:p>
      </dsp:txBody>
      <dsp:txXfrm>
        <a:off x="799913" y="250507"/>
        <a:ext cx="1615016" cy="1169035"/>
      </dsp:txXfrm>
    </dsp:sp>
    <dsp:sp modelId="{B4E4887B-2B5D-43E0-9C34-B90A75F59ECA}">
      <dsp:nvSpPr>
        <dsp:cNvPr id="0" name=""/>
        <dsp:cNvSpPr/>
      </dsp:nvSpPr>
      <dsp:spPr>
        <a:xfrm>
          <a:off x="0" y="290913"/>
          <a:ext cx="955268" cy="95526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b-NO" sz="1100" kern="1200" dirty="0" err="1"/>
            <a:t>Requests</a:t>
          </a:r>
          <a:br>
            <a:rPr lang="nb-NO" sz="1100" kern="1200" dirty="0"/>
          </a:br>
          <a:r>
            <a:rPr lang="nb-NO" sz="1100" kern="1200" dirty="0" err="1"/>
            <a:t>Package</a:t>
          </a:r>
          <a:endParaRPr lang="en-US" sz="1100" kern="1200" dirty="0"/>
        </a:p>
      </dsp:txBody>
      <dsp:txXfrm>
        <a:off x="139896" y="430809"/>
        <a:ext cx="675476" cy="675476"/>
      </dsp:txXfrm>
    </dsp:sp>
    <dsp:sp modelId="{8A1A73DF-148A-4F41-B198-971333857E92}">
      <dsp:nvSpPr>
        <dsp:cNvPr id="0" name=""/>
        <dsp:cNvSpPr/>
      </dsp:nvSpPr>
      <dsp:spPr>
        <a:xfrm>
          <a:off x="3769024" y="0"/>
          <a:ext cx="2981162" cy="1670049"/>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171450" lvl="1" indent="-171450" algn="l" defTabSz="711200">
            <a:lnSpc>
              <a:spcPct val="90000"/>
            </a:lnSpc>
            <a:spcBef>
              <a:spcPct val="0"/>
            </a:spcBef>
            <a:spcAft>
              <a:spcPct val="15000"/>
            </a:spcAft>
            <a:buChar char="•"/>
          </a:pPr>
          <a:r>
            <a:rPr lang="nb-NO" sz="1600" kern="1200" dirty="0" err="1"/>
            <a:t>Clean</a:t>
          </a:r>
          <a:endParaRPr lang="en-US" sz="1600" kern="1200" dirty="0"/>
        </a:p>
        <a:p>
          <a:pPr marL="171450" lvl="1" indent="-171450" algn="l" defTabSz="711200">
            <a:lnSpc>
              <a:spcPct val="90000"/>
            </a:lnSpc>
            <a:spcBef>
              <a:spcPct val="0"/>
            </a:spcBef>
            <a:spcAft>
              <a:spcPct val="15000"/>
            </a:spcAft>
            <a:buChar char="•"/>
          </a:pPr>
          <a:r>
            <a:rPr lang="nb-NO" sz="1600" kern="1200" dirty="0" err="1"/>
            <a:t>Process</a:t>
          </a:r>
          <a:r>
            <a:rPr lang="nb-NO" sz="1600" kern="1200" dirty="0"/>
            <a:t> data</a:t>
          </a:r>
          <a:endParaRPr lang="en-US" sz="1600" kern="1200" dirty="0"/>
        </a:p>
      </dsp:txBody>
      <dsp:txXfrm>
        <a:off x="4514314" y="250507"/>
        <a:ext cx="1651354" cy="1169035"/>
      </dsp:txXfrm>
    </dsp:sp>
    <dsp:sp modelId="{B2B0C9EE-727A-4E07-9900-3005F6F1ABB0}">
      <dsp:nvSpPr>
        <dsp:cNvPr id="0" name=""/>
        <dsp:cNvSpPr/>
      </dsp:nvSpPr>
      <dsp:spPr>
        <a:xfrm>
          <a:off x="3451455" y="348067"/>
          <a:ext cx="955268" cy="95526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b-NO" sz="1100" kern="1200" dirty="0"/>
            <a:t>Pandas,</a:t>
          </a:r>
        </a:p>
        <a:p>
          <a:pPr marL="0" lvl="0" indent="0" algn="ctr" defTabSz="488950">
            <a:lnSpc>
              <a:spcPct val="90000"/>
            </a:lnSpc>
            <a:spcBef>
              <a:spcPct val="0"/>
            </a:spcBef>
            <a:spcAft>
              <a:spcPct val="35000"/>
            </a:spcAft>
            <a:buNone/>
          </a:pPr>
          <a:r>
            <a:rPr lang="nb-NO" sz="1100" kern="1200" dirty="0" err="1"/>
            <a:t>numpy</a:t>
          </a:r>
          <a:endParaRPr lang="nb-NO" sz="1100" kern="1200" dirty="0"/>
        </a:p>
        <a:p>
          <a:pPr marL="0" lvl="0" indent="0" algn="ctr" defTabSz="488950">
            <a:lnSpc>
              <a:spcPct val="90000"/>
            </a:lnSpc>
            <a:spcBef>
              <a:spcPct val="0"/>
            </a:spcBef>
            <a:spcAft>
              <a:spcPct val="35000"/>
            </a:spcAft>
            <a:buNone/>
          </a:pPr>
          <a:r>
            <a:rPr lang="nb-NO" sz="1100" kern="1200" dirty="0" err="1"/>
            <a:t>Package</a:t>
          </a:r>
          <a:endParaRPr lang="en-US" sz="1100" kern="1200" dirty="0"/>
        </a:p>
      </dsp:txBody>
      <dsp:txXfrm>
        <a:off x="3591351" y="487963"/>
        <a:ext cx="675476" cy="675476"/>
      </dsp:txXfrm>
    </dsp:sp>
    <dsp:sp modelId="{B12F0E92-2654-42DE-86DA-F3045ECDAE0A}">
      <dsp:nvSpPr>
        <dsp:cNvPr id="0" name=""/>
        <dsp:cNvSpPr/>
      </dsp:nvSpPr>
      <dsp:spPr>
        <a:xfrm>
          <a:off x="7131295" y="0"/>
          <a:ext cx="3045069" cy="1670049"/>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171450" lvl="1" indent="-171450" algn="l" defTabSz="711200">
            <a:lnSpc>
              <a:spcPct val="90000"/>
            </a:lnSpc>
            <a:spcBef>
              <a:spcPct val="0"/>
            </a:spcBef>
            <a:spcAft>
              <a:spcPct val="15000"/>
            </a:spcAft>
            <a:buChar char="•"/>
          </a:pPr>
          <a:r>
            <a:rPr lang="nb-NO" sz="1600" kern="1200" dirty="0"/>
            <a:t>CSV</a:t>
          </a:r>
          <a:endParaRPr lang="en-US" sz="1600" kern="1200" dirty="0"/>
        </a:p>
        <a:p>
          <a:pPr marL="171450" lvl="1" indent="-171450" algn="l" defTabSz="711200">
            <a:lnSpc>
              <a:spcPct val="90000"/>
            </a:lnSpc>
            <a:spcBef>
              <a:spcPct val="0"/>
            </a:spcBef>
            <a:spcAft>
              <a:spcPct val="15000"/>
            </a:spcAft>
            <a:buChar char="•"/>
          </a:pPr>
          <a:r>
            <a:rPr lang="nb-NO" sz="1600" kern="1200" dirty="0"/>
            <a:t>Conversion</a:t>
          </a:r>
          <a:endParaRPr lang="en-US" sz="1600" kern="1200" dirty="0"/>
        </a:p>
      </dsp:txBody>
      <dsp:txXfrm>
        <a:off x="7892562" y="250507"/>
        <a:ext cx="1699285" cy="1169035"/>
      </dsp:txXfrm>
    </dsp:sp>
    <dsp:sp modelId="{48293D79-9593-4E8E-B715-E5F59FEFB9BC}">
      <dsp:nvSpPr>
        <dsp:cNvPr id="0" name=""/>
        <dsp:cNvSpPr/>
      </dsp:nvSpPr>
      <dsp:spPr>
        <a:xfrm>
          <a:off x="7019490" y="357390"/>
          <a:ext cx="955268" cy="95526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b-NO" sz="1100" kern="1200" dirty="0"/>
            <a:t>Pandas</a:t>
          </a:r>
        </a:p>
        <a:p>
          <a:pPr marL="0" lvl="0" indent="0" algn="ctr" defTabSz="488950">
            <a:lnSpc>
              <a:spcPct val="90000"/>
            </a:lnSpc>
            <a:spcBef>
              <a:spcPct val="0"/>
            </a:spcBef>
            <a:spcAft>
              <a:spcPct val="35000"/>
            </a:spcAft>
            <a:buNone/>
          </a:pPr>
          <a:r>
            <a:rPr lang="nb-NO" sz="1100" kern="1200" dirty="0" err="1"/>
            <a:t>Package</a:t>
          </a:r>
          <a:endParaRPr lang="en-US" sz="1100" kern="1200" dirty="0"/>
        </a:p>
      </dsp:txBody>
      <dsp:txXfrm>
        <a:off x="7159386" y="497286"/>
        <a:ext cx="675476" cy="6754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969D1-9B58-4F2D-8C82-E04AE5556674}">
      <dsp:nvSpPr>
        <dsp:cNvPr id="0" name=""/>
        <dsp:cNvSpPr/>
      </dsp:nvSpPr>
      <dsp:spPr>
        <a:xfrm>
          <a:off x="847861" y="0"/>
          <a:ext cx="2388533" cy="1670049"/>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171450" lvl="1" indent="-171450" algn="just" defTabSz="711200">
            <a:lnSpc>
              <a:spcPct val="90000"/>
            </a:lnSpc>
            <a:spcBef>
              <a:spcPct val="0"/>
            </a:spcBef>
            <a:spcAft>
              <a:spcPct val="15000"/>
            </a:spcAft>
            <a:buChar char="•"/>
          </a:pPr>
          <a:r>
            <a:rPr lang="nb-NO" sz="1600" kern="1200" dirty="0"/>
            <a:t>URL</a:t>
          </a:r>
          <a:endParaRPr lang="en-US" sz="1600" kern="1200" dirty="0"/>
        </a:p>
        <a:p>
          <a:pPr marL="171450" lvl="1" indent="-171450" algn="just" defTabSz="711200">
            <a:lnSpc>
              <a:spcPct val="90000"/>
            </a:lnSpc>
            <a:spcBef>
              <a:spcPct val="0"/>
            </a:spcBef>
            <a:spcAft>
              <a:spcPct val="15000"/>
            </a:spcAft>
            <a:buChar char="•"/>
          </a:pPr>
          <a:r>
            <a:rPr lang="nb-NO" sz="1600" kern="1200" dirty="0"/>
            <a:t>RESTAPI CALL</a:t>
          </a:r>
          <a:endParaRPr lang="en-US" sz="1600" kern="1200" dirty="0"/>
        </a:p>
      </dsp:txBody>
      <dsp:txXfrm>
        <a:off x="1444994" y="250507"/>
        <a:ext cx="1206882" cy="1169035"/>
      </dsp:txXfrm>
    </dsp:sp>
    <dsp:sp modelId="{B4E4887B-2B5D-43E0-9C34-B90A75F59ECA}">
      <dsp:nvSpPr>
        <dsp:cNvPr id="0" name=""/>
        <dsp:cNvSpPr/>
      </dsp:nvSpPr>
      <dsp:spPr>
        <a:xfrm>
          <a:off x="8257" y="212724"/>
          <a:ext cx="1433054" cy="1244599"/>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b-NO" sz="1100" kern="1200" dirty="0" err="1"/>
            <a:t>Requests</a:t>
          </a:r>
          <a:br>
            <a:rPr lang="nb-NO" sz="1100" kern="1200" dirty="0"/>
          </a:br>
          <a:r>
            <a:rPr lang="nb-NO" sz="1100" kern="1200" dirty="0" err="1"/>
            <a:t>BeautifulSoup</a:t>
          </a:r>
          <a:endParaRPr lang="en-US" sz="1100" kern="1200" dirty="0"/>
        </a:p>
      </dsp:txBody>
      <dsp:txXfrm>
        <a:off x="218123" y="394991"/>
        <a:ext cx="1013322" cy="880065"/>
      </dsp:txXfrm>
    </dsp:sp>
    <dsp:sp modelId="{8A1A73DF-148A-4F41-B198-971333857E92}">
      <dsp:nvSpPr>
        <dsp:cNvPr id="0" name=""/>
        <dsp:cNvSpPr/>
      </dsp:nvSpPr>
      <dsp:spPr>
        <a:xfrm>
          <a:off x="3735699" y="0"/>
          <a:ext cx="2981162" cy="1670049"/>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171450" lvl="1" indent="-171450" algn="l" defTabSz="711200">
            <a:lnSpc>
              <a:spcPct val="90000"/>
            </a:lnSpc>
            <a:spcBef>
              <a:spcPct val="0"/>
            </a:spcBef>
            <a:spcAft>
              <a:spcPct val="15000"/>
            </a:spcAft>
            <a:buChar char="•"/>
          </a:pPr>
          <a:r>
            <a:rPr lang="nb-NO" sz="1600" kern="1200" dirty="0" err="1"/>
            <a:t>Clean</a:t>
          </a:r>
          <a:endParaRPr lang="en-US" sz="1600" kern="1200" dirty="0"/>
        </a:p>
        <a:p>
          <a:pPr marL="171450" lvl="1" indent="-171450" algn="l" defTabSz="711200">
            <a:lnSpc>
              <a:spcPct val="90000"/>
            </a:lnSpc>
            <a:spcBef>
              <a:spcPct val="0"/>
            </a:spcBef>
            <a:spcAft>
              <a:spcPct val="15000"/>
            </a:spcAft>
            <a:buChar char="•"/>
          </a:pPr>
          <a:r>
            <a:rPr lang="nb-NO" sz="1600" kern="1200" dirty="0" err="1"/>
            <a:t>Process</a:t>
          </a:r>
          <a:r>
            <a:rPr lang="nb-NO" sz="1600" kern="1200" dirty="0"/>
            <a:t> data</a:t>
          </a:r>
          <a:endParaRPr lang="en-US" sz="1600" kern="1200" dirty="0"/>
        </a:p>
      </dsp:txBody>
      <dsp:txXfrm>
        <a:off x="4480990" y="250507"/>
        <a:ext cx="1651354" cy="1169035"/>
      </dsp:txXfrm>
    </dsp:sp>
    <dsp:sp modelId="{B2B0C9EE-727A-4E07-9900-3005F6F1ABB0}">
      <dsp:nvSpPr>
        <dsp:cNvPr id="0" name=""/>
        <dsp:cNvSpPr/>
      </dsp:nvSpPr>
      <dsp:spPr>
        <a:xfrm>
          <a:off x="3418130" y="348067"/>
          <a:ext cx="955268" cy="95526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b-NO" sz="1100" kern="1200" dirty="0"/>
            <a:t>Pandas,</a:t>
          </a:r>
        </a:p>
        <a:p>
          <a:pPr marL="0" lvl="0" indent="0" algn="ctr" defTabSz="488950">
            <a:lnSpc>
              <a:spcPct val="90000"/>
            </a:lnSpc>
            <a:spcBef>
              <a:spcPct val="0"/>
            </a:spcBef>
            <a:spcAft>
              <a:spcPct val="35000"/>
            </a:spcAft>
            <a:buNone/>
          </a:pPr>
          <a:r>
            <a:rPr lang="nb-NO" sz="1100" kern="1200" dirty="0" err="1"/>
            <a:t>numpy</a:t>
          </a:r>
          <a:endParaRPr lang="nb-NO" sz="1100" kern="1200" dirty="0"/>
        </a:p>
      </dsp:txBody>
      <dsp:txXfrm>
        <a:off x="3558026" y="487963"/>
        <a:ext cx="675476" cy="675476"/>
      </dsp:txXfrm>
    </dsp:sp>
    <dsp:sp modelId="{B12F0E92-2654-42DE-86DA-F3045ECDAE0A}">
      <dsp:nvSpPr>
        <dsp:cNvPr id="0" name=""/>
        <dsp:cNvSpPr/>
      </dsp:nvSpPr>
      <dsp:spPr>
        <a:xfrm>
          <a:off x="7099109" y="0"/>
          <a:ext cx="3045069" cy="1670049"/>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171450" lvl="1" indent="-171450" algn="l" defTabSz="711200">
            <a:lnSpc>
              <a:spcPct val="90000"/>
            </a:lnSpc>
            <a:spcBef>
              <a:spcPct val="0"/>
            </a:spcBef>
            <a:spcAft>
              <a:spcPct val="15000"/>
            </a:spcAft>
            <a:buChar char="•"/>
          </a:pPr>
          <a:r>
            <a:rPr lang="nb-NO" sz="1600" kern="1200" dirty="0"/>
            <a:t>CSV</a:t>
          </a:r>
          <a:endParaRPr lang="en-US" sz="1600" kern="1200" dirty="0"/>
        </a:p>
        <a:p>
          <a:pPr marL="171450" lvl="1" indent="-171450" algn="l" defTabSz="711200">
            <a:lnSpc>
              <a:spcPct val="90000"/>
            </a:lnSpc>
            <a:spcBef>
              <a:spcPct val="0"/>
            </a:spcBef>
            <a:spcAft>
              <a:spcPct val="15000"/>
            </a:spcAft>
            <a:buChar char="•"/>
          </a:pPr>
          <a:r>
            <a:rPr lang="nb-NO" sz="1600" kern="1200" dirty="0"/>
            <a:t>Conversion</a:t>
          </a:r>
          <a:endParaRPr lang="en-US" sz="1600" kern="1200" dirty="0"/>
        </a:p>
      </dsp:txBody>
      <dsp:txXfrm>
        <a:off x="7860376" y="250507"/>
        <a:ext cx="1699285" cy="1169035"/>
      </dsp:txXfrm>
    </dsp:sp>
    <dsp:sp modelId="{48293D79-9593-4E8E-B715-E5F59FEFB9BC}">
      <dsp:nvSpPr>
        <dsp:cNvPr id="0" name=""/>
        <dsp:cNvSpPr/>
      </dsp:nvSpPr>
      <dsp:spPr>
        <a:xfrm>
          <a:off x="6987304" y="357390"/>
          <a:ext cx="955268" cy="95526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b-NO" sz="1100" kern="1200" dirty="0"/>
            <a:t>Pandas</a:t>
          </a:r>
        </a:p>
      </dsp:txBody>
      <dsp:txXfrm>
        <a:off x="7127200" y="497286"/>
        <a:ext cx="675476" cy="6754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CFCC8-E2BF-4554-9BF2-6F80D3FC1D43}">
      <dsp:nvSpPr>
        <dsp:cNvPr id="0" name=""/>
        <dsp:cNvSpPr/>
      </dsp:nvSpPr>
      <dsp:spPr>
        <a:xfrm>
          <a:off x="0" y="1852930"/>
          <a:ext cx="6840681" cy="7941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BDA9CD-1E11-485D-B736-D670CA22D55D}">
      <dsp:nvSpPr>
        <dsp:cNvPr id="0" name=""/>
        <dsp:cNvSpPr/>
      </dsp:nvSpPr>
      <dsp:spPr>
        <a:xfrm>
          <a:off x="240219" y="1105140"/>
          <a:ext cx="436762" cy="4367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B5A73F-9F9B-4B89-A1CE-24AF36E79464}">
      <dsp:nvSpPr>
        <dsp:cNvPr id="0" name=""/>
        <dsp:cNvSpPr/>
      </dsp:nvSpPr>
      <dsp:spPr>
        <a:xfrm>
          <a:off x="917200" y="926465"/>
          <a:ext cx="5923480" cy="794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44" tIns="84044" rIns="84044" bIns="84044" numCol="1" spcCol="1270" anchor="ctr" anchorCtr="0">
          <a:noAutofit/>
        </a:bodyPr>
        <a:lstStyle/>
        <a:p>
          <a:pPr marL="0" lvl="0" indent="0" algn="l" defTabSz="889000">
            <a:lnSpc>
              <a:spcPct val="100000"/>
            </a:lnSpc>
            <a:spcBef>
              <a:spcPct val="0"/>
            </a:spcBef>
            <a:spcAft>
              <a:spcPct val="35000"/>
            </a:spcAft>
            <a:buNone/>
          </a:pPr>
          <a:r>
            <a:rPr lang="en-US" sz="2000" kern="1200" dirty="0"/>
            <a:t>All methods used seem to have the same accuracy</a:t>
          </a:r>
        </a:p>
      </dsp:txBody>
      <dsp:txXfrm>
        <a:off x="917200" y="926465"/>
        <a:ext cx="5923480" cy="79411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dirty="0"/>
          </a:p>
        </p:txBody>
      </p:sp>
    </p:spTree>
    <p:extLst>
      <p:ext uri="{BB962C8B-B14F-4D97-AF65-F5344CB8AC3E}">
        <p14:creationId xmlns:p14="http://schemas.microsoft.com/office/powerpoint/2010/main" val="2291758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2739093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22</a:t>
            </a:fld>
            <a:endParaRPr lang="en-US"/>
          </a:p>
        </p:txBody>
      </p:sp>
    </p:spTree>
    <p:extLst>
      <p:ext uri="{BB962C8B-B14F-4D97-AF65-F5344CB8AC3E}">
        <p14:creationId xmlns:p14="http://schemas.microsoft.com/office/powerpoint/2010/main" val="3209269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23</a:t>
            </a:fld>
            <a:endParaRPr lang="en-US"/>
          </a:p>
        </p:txBody>
      </p:sp>
    </p:spTree>
    <p:extLst>
      <p:ext uri="{BB962C8B-B14F-4D97-AF65-F5344CB8AC3E}">
        <p14:creationId xmlns:p14="http://schemas.microsoft.com/office/powerpoint/2010/main" val="1810836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21575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dirty="0"/>
          </a:p>
        </p:txBody>
      </p:sp>
    </p:spTree>
    <p:extLst>
      <p:ext uri="{BB962C8B-B14F-4D97-AF65-F5344CB8AC3E}">
        <p14:creationId xmlns:p14="http://schemas.microsoft.com/office/powerpoint/2010/main" val="396274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dirty="0"/>
          </a:p>
        </p:txBody>
      </p:sp>
    </p:spTree>
    <p:extLst>
      <p:ext uri="{BB962C8B-B14F-4D97-AF65-F5344CB8AC3E}">
        <p14:creationId xmlns:p14="http://schemas.microsoft.com/office/powerpoint/2010/main" val="3473882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dirty="0"/>
          </a:p>
        </p:txBody>
      </p:sp>
    </p:spTree>
    <p:extLst>
      <p:ext uri="{BB962C8B-B14F-4D97-AF65-F5344CB8AC3E}">
        <p14:creationId xmlns:p14="http://schemas.microsoft.com/office/powerpoint/2010/main" val="422627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dirty="0"/>
          </a:p>
        </p:txBody>
      </p:sp>
    </p:spTree>
    <p:extLst>
      <p:ext uri="{BB962C8B-B14F-4D97-AF65-F5344CB8AC3E}">
        <p14:creationId xmlns:p14="http://schemas.microsoft.com/office/powerpoint/2010/main" val="3924966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497613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1729193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149377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5548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167364247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75537C-CA84-1446-933C-8E9D027F920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989447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346416109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75537C-CA84-1446-933C-8E9D027F920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99693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29430155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8/18/2021</a:t>
            </a:fld>
            <a:endParaRPr lang="en-US" dirty="0"/>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1788878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389341431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B86EE8-15CB-0841-AED8-6AFB3623AA36}"/>
              </a:ext>
            </a:extLst>
          </p:cNvPr>
          <p:cNvSpPr>
            <a:spLocks noGrp="1"/>
          </p:cNvSpPr>
          <p:nvPr>
            <p:ph type="ftr" sz="quarter" idx="10"/>
          </p:nvPr>
        </p:nvSpPr>
        <p:spPr/>
        <p:txBody>
          <a:bodyPr/>
          <a:lstStyle/>
          <a:p>
            <a:endParaRPr lang="en-US"/>
          </a:p>
        </p:txBody>
      </p:sp>
      <p:sp>
        <p:nvSpPr>
          <p:cNvPr id="4" name="Title 3">
            <a:extLst>
              <a:ext uri="{FF2B5EF4-FFF2-40B4-BE49-F238E27FC236}">
                <a16:creationId xmlns:a16="http://schemas.microsoft.com/office/drawing/2014/main" id="{89A9D453-43AB-0442-A49F-B782F2B71F66}"/>
              </a:ext>
            </a:extLst>
          </p:cNvPr>
          <p:cNvSpPr>
            <a:spLocks noGrp="1"/>
          </p:cNvSpPr>
          <p:nvPr>
            <p:ph type="title"/>
          </p:nvPr>
        </p:nvSpPr>
        <p:spPr/>
        <p:txBody>
          <a:bodyPr/>
          <a:lstStyle/>
          <a:p>
            <a:r>
              <a:rPr lang="en-US"/>
              <a:t>Click to edit Master title style</a:t>
            </a:r>
          </a:p>
        </p:txBody>
      </p:sp>
      <p:sp>
        <p:nvSpPr>
          <p:cNvPr id="7" name="Slide Number Placeholder 4">
            <a:extLst>
              <a:ext uri="{FF2B5EF4-FFF2-40B4-BE49-F238E27FC236}">
                <a16:creationId xmlns:a16="http://schemas.microsoft.com/office/drawing/2014/main" id="{0B22B678-4D42-8747-A390-2C0A371BB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3960919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94ED4FE-13CD-604D-B272-7D2568F4CF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72568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8/18/2021</a:t>
            </a:fld>
            <a:endParaRPr lang="en-US" dirty="0"/>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3117583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8/18/2021</a:t>
            </a:fld>
            <a:endParaRPr lang="en-US" dirty="0"/>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777515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8/18/2021</a:t>
            </a:fld>
            <a:endParaRPr lang="en-US" dirty="0"/>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224102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8/18/2021</a:t>
            </a:fld>
            <a:endParaRPr lang="en-US" dirty="0"/>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1626321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8/18/2021</a:t>
            </a:fld>
            <a:endParaRPr lang="en-US" dirty="0"/>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389795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292513288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8/18/2021</a:t>
            </a:fld>
            <a:endParaRPr lang="en-US" dirty="0"/>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1934738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8/18/2021</a:t>
            </a:fld>
            <a:endParaRPr lang="en-US" dirty="0"/>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75537C-CA84-1446-933C-8E9D027F9201}" type="slidenum">
              <a:rPr lang="en-US" smtClean="0"/>
              <a:t>‹#›</a:t>
            </a:fld>
            <a:endParaRPr lang="en-US"/>
          </a:p>
        </p:txBody>
      </p:sp>
    </p:spTree>
    <p:extLst>
      <p:ext uri="{BB962C8B-B14F-4D97-AF65-F5344CB8AC3E}">
        <p14:creationId xmlns:p14="http://schemas.microsoft.com/office/powerpoint/2010/main" val="49487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8/18/2021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311782055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668" r:id="rId17"/>
    <p:sldLayoutId id="2147483672"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ajithkumars/dspython"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1.png"/><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List_of_Falcon_9_and_Falcon_Heavy_launch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en.wikipedia.org/wiki/List_of_Falcon_9_and_Falcon_Heavy_launches" TargetMode="Externa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ctrTitle"/>
          </p:nvPr>
        </p:nvSpPr>
        <p:spPr/>
        <p:txBody>
          <a:bodyPr>
            <a:normAutofit/>
          </a:bodyPr>
          <a:lstStyle/>
          <a:p>
            <a:r>
              <a:rPr lang="en-US" dirty="0">
                <a:solidFill>
                  <a:schemeClr val="tx1"/>
                </a:solidFill>
              </a:rPr>
              <a:t>Data Science Capstone project</a:t>
            </a:r>
          </a:p>
        </p:txBody>
      </p:sp>
      <p:sp>
        <p:nvSpPr>
          <p:cNvPr id="3" name="Subtitle 2">
            <a:extLst>
              <a:ext uri="{FF2B5EF4-FFF2-40B4-BE49-F238E27FC236}">
                <a16:creationId xmlns:a16="http://schemas.microsoft.com/office/drawing/2014/main" id="{93383873-F31C-4E31-B4BA-B40D502705CE}"/>
              </a:ext>
            </a:extLst>
          </p:cNvPr>
          <p:cNvSpPr>
            <a:spLocks noGrp="1"/>
          </p:cNvSpPr>
          <p:nvPr>
            <p:ph type="subTitle" idx="1"/>
          </p:nvPr>
        </p:nvSpPr>
        <p:spPr/>
        <p:txBody>
          <a:bodyPr/>
          <a:lstStyle/>
          <a:p>
            <a:r>
              <a:rPr lang="en-US" dirty="0"/>
              <a:t>&lt;Ajith Kumar&gt;</a:t>
            </a:r>
          </a:p>
          <a:p>
            <a:r>
              <a:rPr lang="en-US" dirty="0"/>
              <a:t>&lt;xx.August.2021&gt;</a:t>
            </a:r>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Wrangling</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2133601" y="1152907"/>
            <a:ext cx="9526587" cy="3761994"/>
          </a:xfrm>
        </p:spPr>
        <p:txBody>
          <a:bodyPr>
            <a:normAutofit/>
          </a:bodyPr>
          <a:lstStyle/>
          <a:p>
            <a:r>
              <a:rPr lang="en-US" dirty="0"/>
              <a:t>Mainly, pandas and </a:t>
            </a:r>
            <a:r>
              <a:rPr lang="en-US" dirty="0" err="1"/>
              <a:t>numpy</a:t>
            </a:r>
            <a:r>
              <a:rPr lang="en-US" dirty="0"/>
              <a:t> packages/libraries are used.</a:t>
            </a:r>
          </a:p>
          <a:p>
            <a:pPr lvl="1"/>
            <a:r>
              <a:rPr lang="en-US" dirty="0"/>
              <a:t>We classify landing outcomes mainly as a new column (success : 1 and failure : 0)</a:t>
            </a:r>
          </a:p>
          <a:p>
            <a:pPr lvl="1"/>
            <a:r>
              <a:rPr lang="en-US" dirty="0"/>
              <a:t>We count different interesting columns to look for different patterns.</a:t>
            </a:r>
          </a:p>
          <a:p>
            <a:pPr lvl="2"/>
            <a:r>
              <a:rPr lang="en-US" dirty="0"/>
              <a:t>Including launch sites, orbit etc.</a:t>
            </a:r>
          </a:p>
          <a:p>
            <a:pPr lvl="2"/>
            <a:r>
              <a:rPr lang="en-US" dirty="0"/>
              <a:t>Launch outcomes, success rate for entire data set etc.</a:t>
            </a:r>
          </a:p>
          <a:p>
            <a:pPr lvl="1"/>
            <a:r>
              <a:rPr lang="en-US" dirty="0"/>
              <a:t>We identify different possible outcomes</a:t>
            </a:r>
          </a:p>
          <a:p>
            <a:endParaRPr lang="en-US" dirty="0"/>
          </a:p>
          <a:p>
            <a:r>
              <a:rPr lang="en-US" sz="1600" dirty="0"/>
              <a:t>Notebook link : https://github.com/ajithkumars/dspython/blob/main/Data-Wrangling.ipynb</a:t>
            </a: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10</a:t>
            </a:fld>
            <a:endParaRPr lang="en-US" dirty="0"/>
          </a:p>
        </p:txBody>
      </p:sp>
    </p:spTree>
    <p:extLst>
      <p:ext uri="{BB962C8B-B14F-4D97-AF65-F5344CB8AC3E}">
        <p14:creationId xmlns:p14="http://schemas.microsoft.com/office/powerpoint/2010/main" val="818937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EDA with data visualization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2133601" y="1152906"/>
            <a:ext cx="9744074" cy="4466843"/>
          </a:xfrm>
        </p:spPr>
        <p:txBody>
          <a:bodyPr>
            <a:normAutofit/>
          </a:bodyPr>
          <a:lstStyle/>
          <a:p>
            <a:r>
              <a:rPr lang="en-US" dirty="0"/>
              <a:t>We use data visualizations to get insights to correlation/relationship between different features within the data set. We mainly plot scatter plots of:</a:t>
            </a:r>
          </a:p>
          <a:p>
            <a:pPr lvl="1"/>
            <a:r>
              <a:rPr lang="en-US" dirty="0"/>
              <a:t>Flight number vs payload mass (with landing outcome as hue)</a:t>
            </a:r>
          </a:p>
          <a:p>
            <a:pPr lvl="1"/>
            <a:r>
              <a:rPr lang="en-US" dirty="0"/>
              <a:t>Flight number vs Launch site (with landing outcome as hue)</a:t>
            </a:r>
          </a:p>
          <a:p>
            <a:pPr lvl="1"/>
            <a:r>
              <a:rPr lang="en-US" dirty="0"/>
              <a:t>Payload vs Launch site</a:t>
            </a:r>
          </a:p>
          <a:p>
            <a:r>
              <a:rPr lang="en-US" dirty="0"/>
              <a:t>Bar chart for Orbit type and their success rates. </a:t>
            </a:r>
          </a:p>
          <a:p>
            <a:r>
              <a:rPr lang="en-US" dirty="0"/>
              <a:t>Line plot for success over the years</a:t>
            </a:r>
          </a:p>
          <a:p>
            <a:r>
              <a:rPr lang="en-US" dirty="0"/>
              <a:t>Finally, </a:t>
            </a:r>
            <a:r>
              <a:rPr lang="en-US" dirty="0" err="1"/>
              <a:t>OneHotEncoder</a:t>
            </a:r>
            <a:r>
              <a:rPr lang="en-US" dirty="0"/>
              <a:t> is applied to features that we are interested in to create data set that Prediction can be applied on. </a:t>
            </a:r>
          </a:p>
          <a:p>
            <a:endParaRPr lang="en-US" dirty="0"/>
          </a:p>
          <a:p>
            <a:r>
              <a:rPr lang="en-US" sz="1600" dirty="0"/>
              <a:t>Notebook link : https://github.com/ajithkumars/dspython/blob/main/Exploratory-dataviz.ipynb</a:t>
            </a: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11</a:t>
            </a:fld>
            <a:endParaRPr lang="en-US" dirty="0"/>
          </a:p>
        </p:txBody>
      </p:sp>
    </p:spTree>
    <p:extLst>
      <p:ext uri="{BB962C8B-B14F-4D97-AF65-F5344CB8AC3E}">
        <p14:creationId xmlns:p14="http://schemas.microsoft.com/office/powerpoint/2010/main" val="100344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EDA with SQL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2133601" y="1152906"/>
            <a:ext cx="9744074" cy="4466843"/>
          </a:xfrm>
        </p:spPr>
        <p:txBody>
          <a:bodyPr>
            <a:normAutofit lnSpcReduction="10000"/>
          </a:bodyPr>
          <a:lstStyle/>
          <a:p>
            <a:r>
              <a:rPr lang="en-US" dirty="0"/>
              <a:t>SQL is a powerful query language that has been extensively used in accessing data from database in numerous different ways.</a:t>
            </a:r>
          </a:p>
          <a:p>
            <a:r>
              <a:rPr lang="en-US" dirty="0"/>
              <a:t>We use the same for some quick summarization of </a:t>
            </a:r>
            <a:r>
              <a:rPr lang="en-US" dirty="0" err="1"/>
              <a:t>spacex</a:t>
            </a:r>
            <a:r>
              <a:rPr lang="en-US" dirty="0"/>
              <a:t> data.</a:t>
            </a:r>
          </a:p>
          <a:p>
            <a:pPr lvl="1"/>
            <a:r>
              <a:rPr lang="en-US" dirty="0"/>
              <a:t>Distinct launch sites</a:t>
            </a:r>
          </a:p>
          <a:p>
            <a:pPr lvl="1"/>
            <a:r>
              <a:rPr lang="en-US" dirty="0"/>
              <a:t>Summation of payload mass, average mass for given customer etc.</a:t>
            </a:r>
          </a:p>
          <a:p>
            <a:pPr lvl="1"/>
            <a:r>
              <a:rPr lang="en-US" dirty="0"/>
              <a:t>Success and failure rates for given booster version etc.</a:t>
            </a:r>
          </a:p>
          <a:p>
            <a:pPr lvl="1"/>
            <a:r>
              <a:rPr lang="en-US" dirty="0"/>
              <a:t>First successful landing on particular location (E.g. ground pad)</a:t>
            </a:r>
          </a:p>
          <a:p>
            <a:pPr lvl="1"/>
            <a:r>
              <a:rPr lang="en-US" dirty="0"/>
              <a:t>Nested queries with sub queries to get information like booster versions that have successful landing and has payload between 4000 and 6000 kg.</a:t>
            </a:r>
          </a:p>
          <a:p>
            <a:pPr lvl="1"/>
            <a:r>
              <a:rPr lang="en-US" dirty="0"/>
              <a:t>Boosters that carried maximum load.</a:t>
            </a:r>
          </a:p>
          <a:p>
            <a:endParaRPr lang="en-US" dirty="0"/>
          </a:p>
          <a:p>
            <a:r>
              <a:rPr lang="en-US" sz="1600" dirty="0"/>
              <a:t>Notebook link : Has been removed since it needs to link to IBM database which cannot be open.</a:t>
            </a: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12</a:t>
            </a:fld>
            <a:endParaRPr lang="en-US" dirty="0"/>
          </a:p>
        </p:txBody>
      </p:sp>
    </p:spTree>
    <p:extLst>
      <p:ext uri="{BB962C8B-B14F-4D97-AF65-F5344CB8AC3E}">
        <p14:creationId xmlns:p14="http://schemas.microsoft.com/office/powerpoint/2010/main" val="37360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Build an interactive map with Folium</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2133601" y="1152906"/>
            <a:ext cx="9744074" cy="4466843"/>
          </a:xfrm>
        </p:spPr>
        <p:txBody>
          <a:bodyPr>
            <a:normAutofit/>
          </a:bodyPr>
          <a:lstStyle/>
          <a:p>
            <a:endParaRPr lang="en-US" dirty="0"/>
          </a:p>
          <a:p>
            <a:r>
              <a:rPr lang="en-US" dirty="0"/>
              <a:t>We use interactive map from Folium and its packages to get some geographical insights related to rocket launches. These include answering questions like:</a:t>
            </a:r>
          </a:p>
          <a:p>
            <a:pPr lvl="1"/>
            <a:r>
              <a:rPr lang="en-US" dirty="0"/>
              <a:t>Where are launch sites located geographically (marked with markers)?</a:t>
            </a:r>
          </a:p>
          <a:p>
            <a:pPr lvl="1"/>
            <a:r>
              <a:rPr lang="en-US" dirty="0"/>
              <a:t>Can we mark success and failures on these?</a:t>
            </a:r>
          </a:p>
          <a:p>
            <a:pPr lvl="1"/>
            <a:r>
              <a:rPr lang="en-US" dirty="0"/>
              <a:t>Can we check and mark distance between railway, highway, sea and cities and launch sites to see if there is a pattern?</a:t>
            </a:r>
          </a:p>
          <a:p>
            <a:endParaRPr lang="en-US" dirty="0"/>
          </a:p>
          <a:p>
            <a:r>
              <a:rPr lang="en-US" sz="1600" dirty="0"/>
              <a:t>Notebook link : https://github.com/ajithkumars/dspython/blob/main/Folium-Demo.ipynb</a:t>
            </a: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13</a:t>
            </a:fld>
            <a:endParaRPr lang="en-US" dirty="0"/>
          </a:p>
        </p:txBody>
      </p:sp>
    </p:spTree>
    <p:extLst>
      <p:ext uri="{BB962C8B-B14F-4D97-AF65-F5344CB8AC3E}">
        <p14:creationId xmlns:p14="http://schemas.microsoft.com/office/powerpoint/2010/main" val="1442372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Build a Dashboard with </a:t>
            </a:r>
            <a:r>
              <a:rPr lang="en-US" dirty="0" err="1"/>
              <a:t>Plotly</a:t>
            </a:r>
            <a:r>
              <a:rPr lang="en-US" dirty="0"/>
              <a:t> Dash</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2133601" y="1152906"/>
            <a:ext cx="9744074" cy="4466843"/>
          </a:xfrm>
        </p:spPr>
        <p:txBody>
          <a:bodyPr>
            <a:normAutofit/>
          </a:bodyPr>
          <a:lstStyle/>
          <a:p>
            <a:endParaRPr lang="en-US" dirty="0"/>
          </a:p>
          <a:p>
            <a:r>
              <a:rPr lang="en-US" dirty="0" err="1"/>
              <a:t>Plotly</a:t>
            </a:r>
            <a:r>
              <a:rPr lang="en-US" dirty="0"/>
              <a:t> Dash allows users to create interactive dashboards where we can manipulate and interact with the data to get useful insights.</a:t>
            </a:r>
          </a:p>
          <a:p>
            <a:pPr lvl="1"/>
            <a:r>
              <a:rPr lang="en-US" dirty="0"/>
              <a:t>We create dashboard for success rate for different launch sites shown as a pie chart.</a:t>
            </a:r>
          </a:p>
          <a:p>
            <a:pPr lvl="1"/>
            <a:r>
              <a:rPr lang="en-US" dirty="0"/>
              <a:t>Which also includes a payload vs success scatter plot which has slider support to check different payloads a bit more closely</a:t>
            </a:r>
          </a:p>
          <a:p>
            <a:pPr lvl="1"/>
            <a:endParaRPr lang="en-US" dirty="0"/>
          </a:p>
          <a:p>
            <a:endParaRPr lang="en-US" dirty="0"/>
          </a:p>
          <a:p>
            <a:r>
              <a:rPr lang="en-US" sz="1600" dirty="0"/>
              <a:t>Notebook link for the code of the python application: Data should be obtained from the lab.</a:t>
            </a:r>
          </a:p>
          <a:p>
            <a:pPr lvl="1"/>
            <a:r>
              <a:rPr lang="en-US" sz="1400" dirty="0"/>
              <a:t> https://github.com/ajithkumars/dspython/blob/master/plotly/spacex_dash_app.py</a:t>
            </a: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14</a:t>
            </a:fld>
            <a:endParaRPr lang="en-US" dirty="0"/>
          </a:p>
        </p:txBody>
      </p:sp>
    </p:spTree>
    <p:extLst>
      <p:ext uri="{BB962C8B-B14F-4D97-AF65-F5344CB8AC3E}">
        <p14:creationId xmlns:p14="http://schemas.microsoft.com/office/powerpoint/2010/main" val="1663458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Predictive analysis (Classification)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2133601" y="1152906"/>
            <a:ext cx="9744074" cy="4466843"/>
          </a:xfrm>
        </p:spPr>
        <p:txBody>
          <a:bodyPr>
            <a:normAutofit/>
          </a:bodyPr>
          <a:lstStyle/>
          <a:p>
            <a:endParaRPr lang="en-US" dirty="0"/>
          </a:p>
          <a:p>
            <a:r>
              <a:rPr lang="en-US" dirty="0"/>
              <a:t>Using the previously processed dataset we perform some analysis to get the best machine learning algorithm to predict successful outcomes for Falcon 9. In the process we try algorithms like:</a:t>
            </a:r>
          </a:p>
          <a:p>
            <a:pPr lvl="1"/>
            <a:r>
              <a:rPr lang="en-US" dirty="0"/>
              <a:t>Logistic Regression</a:t>
            </a:r>
          </a:p>
          <a:p>
            <a:pPr lvl="1"/>
            <a:r>
              <a:rPr lang="en-US" dirty="0"/>
              <a:t>Support Vector Machine (SVM)</a:t>
            </a:r>
          </a:p>
          <a:p>
            <a:pPr lvl="1"/>
            <a:r>
              <a:rPr lang="en-US" dirty="0"/>
              <a:t>Decision Tree Classifier</a:t>
            </a:r>
          </a:p>
          <a:p>
            <a:pPr lvl="1"/>
            <a:r>
              <a:rPr lang="en-US" dirty="0"/>
              <a:t>K Nearest Neighbors </a:t>
            </a:r>
          </a:p>
          <a:p>
            <a:r>
              <a:rPr lang="en-US" dirty="0"/>
              <a:t>We perform a grid search across multiple configurations to obtain the best possible parameters for each of these algorithms to get the best possible model.</a:t>
            </a:r>
          </a:p>
          <a:p>
            <a:endParaRPr lang="en-US" dirty="0"/>
          </a:p>
          <a:p>
            <a:r>
              <a:rPr lang="en-US" sz="1600" dirty="0"/>
              <a:t>Notebook link: https://github.com/ajithkumars/dspython/blob/main/Machine-Learning.ipynb</a:t>
            </a: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15</a:t>
            </a:fld>
            <a:endParaRPr lang="en-US" dirty="0"/>
          </a:p>
        </p:txBody>
      </p:sp>
    </p:spTree>
    <p:extLst>
      <p:ext uri="{BB962C8B-B14F-4D97-AF65-F5344CB8AC3E}">
        <p14:creationId xmlns:p14="http://schemas.microsoft.com/office/powerpoint/2010/main" val="1848799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Results</a:t>
            </a:r>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16</a:t>
            </a:fld>
            <a:endParaRPr lang="en-US" dirty="0"/>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Exploratory data analysis results</a:t>
            </a:r>
          </a:p>
          <a:p>
            <a:endParaRPr lang="en-US" sz="2200" dirty="0"/>
          </a:p>
          <a:p>
            <a:r>
              <a:rPr lang="en-US" sz="2200" dirty="0"/>
              <a:t>Interactive analytics demo in screenshots</a:t>
            </a:r>
          </a:p>
          <a:p>
            <a:pPr marL="0" indent="0">
              <a:buNone/>
            </a:pPr>
            <a:endParaRPr lang="en-US" sz="2200" dirty="0"/>
          </a:p>
          <a:p>
            <a:r>
              <a:rPr lang="en-US" sz="2200" dirty="0"/>
              <a:t>Predictive analysis results</a:t>
            </a:r>
          </a:p>
          <a:p>
            <a:pPr lvl="1"/>
            <a:endParaRPr lang="en-US" sz="1800" dirty="0"/>
          </a:p>
          <a:p>
            <a:pPr marL="457200" lvl="1" indent="0">
              <a:buNone/>
            </a:pPr>
            <a:endParaRPr lang="en-US" sz="1800" dirty="0"/>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duotone>
              <a:schemeClr val="accent1">
                <a:shade val="45000"/>
                <a:satMod val="135000"/>
              </a:schemeClr>
              <a:prstClr val="white"/>
            </a:duotone>
          </a:blip>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32100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Visualization</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r>
              <a:rPr lang="nb-NO" dirty="0" err="1"/>
              <a:t>Exploratory</a:t>
            </a:r>
            <a:r>
              <a:rPr lang="nb-NO" dirty="0"/>
              <a:t> Data Analysis </a:t>
            </a:r>
            <a:r>
              <a:rPr lang="nb-NO" dirty="0" err="1"/>
              <a:t>with</a:t>
            </a:r>
            <a:r>
              <a:rPr lang="nb-NO" dirty="0"/>
              <a:t> </a:t>
            </a:r>
            <a:r>
              <a:rPr lang="nb-NO" dirty="0" err="1"/>
              <a:t>visualizations</a:t>
            </a:r>
            <a:r>
              <a:rPr lang="nb-NO" dirty="0"/>
              <a:t> to back </a:t>
            </a:r>
            <a:r>
              <a:rPr lang="nb-NO" dirty="0" err="1"/>
              <a:t>discussions</a:t>
            </a:r>
            <a:endParaRPr lang="en-US" dirty="0"/>
          </a:p>
        </p:txBody>
      </p:sp>
      <p:sp>
        <p:nvSpPr>
          <p:cNvPr id="3" name="Slide Number Placeholder 2">
            <a:extLst>
              <a:ext uri="{FF2B5EF4-FFF2-40B4-BE49-F238E27FC236}">
                <a16:creationId xmlns:a16="http://schemas.microsoft.com/office/drawing/2014/main" id="{266FE4F3-0232-0849-BFC2-DCEE70914CFB}"/>
              </a:ext>
            </a:extLst>
          </p:cNvPr>
          <p:cNvSpPr>
            <a:spLocks noGrp="1"/>
          </p:cNvSpPr>
          <p:nvPr>
            <p:ph type="sldNum" sz="quarter" idx="12"/>
          </p:nvPr>
        </p:nvSpPr>
        <p:spPr/>
        <p:txBody>
          <a:bodyPr/>
          <a:lstStyle/>
          <a:p>
            <a:fld id="{5075537C-CA84-1446-933C-8E9D027F9201}" type="slidenum">
              <a:rPr lang="en-US" smtClean="0"/>
              <a:t>17</a:t>
            </a:fld>
            <a:endParaRPr lang="en-US"/>
          </a:p>
        </p:txBody>
      </p:sp>
    </p:spTree>
    <p:extLst>
      <p:ext uri="{BB962C8B-B14F-4D97-AF65-F5344CB8AC3E}">
        <p14:creationId xmlns:p14="http://schemas.microsoft.com/office/powerpoint/2010/main" val="17827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3F9A-EB63-4906-A54A-DD647B98679F}"/>
              </a:ext>
            </a:extLst>
          </p:cNvPr>
          <p:cNvSpPr>
            <a:spLocks noGrp="1"/>
          </p:cNvSpPr>
          <p:nvPr>
            <p:ph type="title"/>
          </p:nvPr>
        </p:nvSpPr>
        <p:spPr/>
        <p:txBody>
          <a:bodyPr/>
          <a:lstStyle/>
          <a:p>
            <a:r>
              <a:rPr lang="en-US" dirty="0"/>
              <a:t>Flight Number vs. Launch Site</a:t>
            </a:r>
          </a:p>
        </p:txBody>
      </p:sp>
      <p:sp>
        <p:nvSpPr>
          <p:cNvPr id="10" name="Content Placeholder 9">
            <a:extLst>
              <a:ext uri="{FF2B5EF4-FFF2-40B4-BE49-F238E27FC236}">
                <a16:creationId xmlns:a16="http://schemas.microsoft.com/office/drawing/2014/main" id="{722C9019-7F30-4035-8AB1-427F810AC22F}"/>
              </a:ext>
            </a:extLst>
          </p:cNvPr>
          <p:cNvSpPr>
            <a:spLocks noGrp="1"/>
          </p:cNvSpPr>
          <p:nvPr>
            <p:ph idx="1"/>
          </p:nvPr>
        </p:nvSpPr>
        <p:spPr>
          <a:xfrm>
            <a:off x="1451579" y="5004247"/>
            <a:ext cx="9603275" cy="462098"/>
          </a:xfrm>
        </p:spPr>
        <p:txBody>
          <a:bodyPr>
            <a:normAutofit/>
          </a:bodyPr>
          <a:lstStyle/>
          <a:p>
            <a:r>
              <a:rPr lang="nb-NO" dirty="0"/>
              <a:t>The latter </a:t>
            </a:r>
            <a:r>
              <a:rPr lang="en-US" dirty="0"/>
              <a:t>flight</a:t>
            </a:r>
            <a:r>
              <a:rPr lang="nb-NO" dirty="0"/>
              <a:t> </a:t>
            </a:r>
            <a:r>
              <a:rPr lang="en-US" dirty="0"/>
              <a:t>numbers</a:t>
            </a:r>
            <a:r>
              <a:rPr lang="nb-NO" dirty="0"/>
              <a:t> </a:t>
            </a:r>
            <a:r>
              <a:rPr lang="en-US" dirty="0"/>
              <a:t>are</a:t>
            </a:r>
            <a:r>
              <a:rPr lang="nb-NO" dirty="0"/>
              <a:t> </a:t>
            </a:r>
            <a:r>
              <a:rPr lang="en-US" dirty="0"/>
              <a:t>increasingly</a:t>
            </a:r>
            <a:r>
              <a:rPr lang="nb-NO" dirty="0"/>
              <a:t> </a:t>
            </a:r>
            <a:r>
              <a:rPr lang="en-US" dirty="0"/>
              <a:t>successful</a:t>
            </a:r>
            <a:r>
              <a:rPr lang="nb-NO" dirty="0"/>
              <a:t>.</a:t>
            </a:r>
            <a:endParaRPr lang="en-US" dirty="0"/>
          </a:p>
          <a:p>
            <a:endParaRPr lang="en-US" dirty="0"/>
          </a:p>
        </p:txBody>
      </p:sp>
      <p:sp>
        <p:nvSpPr>
          <p:cNvPr id="4" name="Slide Number Placeholder 3">
            <a:extLst>
              <a:ext uri="{FF2B5EF4-FFF2-40B4-BE49-F238E27FC236}">
                <a16:creationId xmlns:a16="http://schemas.microsoft.com/office/drawing/2014/main" id="{D27D26EA-E2AB-4688-A87E-71E73F2A7003}"/>
              </a:ext>
            </a:extLst>
          </p:cNvPr>
          <p:cNvSpPr>
            <a:spLocks noGrp="1"/>
          </p:cNvSpPr>
          <p:nvPr>
            <p:ph type="sldNum" sz="quarter" idx="12"/>
          </p:nvPr>
        </p:nvSpPr>
        <p:spPr/>
        <p:txBody>
          <a:bodyPr/>
          <a:lstStyle/>
          <a:p>
            <a:fld id="{5075537C-CA84-1446-933C-8E9D027F9201}" type="slidenum">
              <a:rPr lang="en-US" smtClean="0"/>
              <a:t>18</a:t>
            </a:fld>
            <a:endParaRPr lang="en-US" dirty="0"/>
          </a:p>
        </p:txBody>
      </p:sp>
      <p:pic>
        <p:nvPicPr>
          <p:cNvPr id="24" name="Content Placeholder 5">
            <a:extLst>
              <a:ext uri="{FF2B5EF4-FFF2-40B4-BE49-F238E27FC236}">
                <a16:creationId xmlns:a16="http://schemas.microsoft.com/office/drawing/2014/main" id="{DB727038-15BD-4D65-B538-405344BC9ABF}"/>
              </a:ext>
            </a:extLst>
          </p:cNvPr>
          <p:cNvPicPr>
            <a:picLocks noChangeAspect="1"/>
          </p:cNvPicPr>
          <p:nvPr/>
        </p:nvPicPr>
        <p:blipFill>
          <a:blip r:embed="rId3"/>
          <a:stretch>
            <a:fillRect/>
          </a:stretch>
        </p:blipFill>
        <p:spPr>
          <a:xfrm>
            <a:off x="1451579" y="1517310"/>
            <a:ext cx="9604375" cy="3034813"/>
          </a:xfrm>
          <a:prstGeom prst="rect">
            <a:avLst/>
          </a:prstGeom>
        </p:spPr>
      </p:pic>
    </p:spTree>
    <p:extLst>
      <p:ext uri="{BB962C8B-B14F-4D97-AF65-F5344CB8AC3E}">
        <p14:creationId xmlns:p14="http://schemas.microsoft.com/office/powerpoint/2010/main" val="2306545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3F9A-EB63-4906-A54A-DD647B98679F}"/>
              </a:ext>
            </a:extLst>
          </p:cNvPr>
          <p:cNvSpPr>
            <a:spLocks noGrp="1"/>
          </p:cNvSpPr>
          <p:nvPr>
            <p:ph type="title"/>
          </p:nvPr>
        </p:nvSpPr>
        <p:spPr/>
        <p:txBody>
          <a:bodyPr/>
          <a:lstStyle/>
          <a:p>
            <a:r>
              <a:rPr lang="en-CA" sz="3200" dirty="0"/>
              <a:t>Payload vs. Launch Site</a:t>
            </a:r>
            <a:endParaRPr lang="en-US" dirty="0"/>
          </a:p>
        </p:txBody>
      </p:sp>
      <p:sp>
        <p:nvSpPr>
          <p:cNvPr id="10" name="Content Placeholder 9">
            <a:extLst>
              <a:ext uri="{FF2B5EF4-FFF2-40B4-BE49-F238E27FC236}">
                <a16:creationId xmlns:a16="http://schemas.microsoft.com/office/drawing/2014/main" id="{722C9019-7F30-4035-8AB1-427F810AC22F}"/>
              </a:ext>
            </a:extLst>
          </p:cNvPr>
          <p:cNvSpPr>
            <a:spLocks noGrp="1"/>
          </p:cNvSpPr>
          <p:nvPr>
            <p:ph idx="1"/>
          </p:nvPr>
        </p:nvSpPr>
        <p:spPr>
          <a:xfrm>
            <a:off x="1124408" y="5684116"/>
            <a:ext cx="9603275" cy="462098"/>
          </a:xfrm>
        </p:spPr>
        <p:txBody>
          <a:bodyPr>
            <a:normAutofit/>
          </a:bodyPr>
          <a:lstStyle/>
          <a:p>
            <a:r>
              <a:rPr lang="nb-NO" dirty="0" err="1"/>
              <a:t>Heavyier</a:t>
            </a:r>
            <a:r>
              <a:rPr lang="nb-NO" dirty="0"/>
              <a:t> </a:t>
            </a:r>
            <a:r>
              <a:rPr lang="nb-NO" dirty="0" err="1"/>
              <a:t>payload</a:t>
            </a:r>
            <a:r>
              <a:rPr lang="nb-NO" dirty="0"/>
              <a:t> </a:t>
            </a:r>
            <a:r>
              <a:rPr lang="nb-NO" dirty="0" err="1"/>
              <a:t>are</a:t>
            </a:r>
            <a:r>
              <a:rPr lang="nb-NO" dirty="0"/>
              <a:t> more </a:t>
            </a:r>
            <a:r>
              <a:rPr lang="nb-NO" dirty="0" err="1"/>
              <a:t>likely</a:t>
            </a:r>
            <a:r>
              <a:rPr lang="nb-NO" dirty="0"/>
              <a:t> to be </a:t>
            </a:r>
            <a:r>
              <a:rPr lang="nb-NO" dirty="0" err="1"/>
              <a:t>successful</a:t>
            </a:r>
            <a:r>
              <a:rPr lang="nb-NO" dirty="0"/>
              <a:t> </a:t>
            </a:r>
            <a:endParaRPr lang="en-US" dirty="0"/>
          </a:p>
          <a:p>
            <a:endParaRPr lang="en-US" dirty="0"/>
          </a:p>
        </p:txBody>
      </p:sp>
      <p:sp>
        <p:nvSpPr>
          <p:cNvPr id="4" name="Slide Number Placeholder 3">
            <a:extLst>
              <a:ext uri="{FF2B5EF4-FFF2-40B4-BE49-F238E27FC236}">
                <a16:creationId xmlns:a16="http://schemas.microsoft.com/office/drawing/2014/main" id="{D27D26EA-E2AB-4688-A87E-71E73F2A7003}"/>
              </a:ext>
            </a:extLst>
          </p:cNvPr>
          <p:cNvSpPr>
            <a:spLocks noGrp="1"/>
          </p:cNvSpPr>
          <p:nvPr>
            <p:ph type="sldNum" sz="quarter" idx="12"/>
          </p:nvPr>
        </p:nvSpPr>
        <p:spPr/>
        <p:txBody>
          <a:bodyPr/>
          <a:lstStyle/>
          <a:p>
            <a:fld id="{5075537C-CA84-1446-933C-8E9D027F9201}" type="slidenum">
              <a:rPr lang="en-US" smtClean="0"/>
              <a:t>19</a:t>
            </a:fld>
            <a:endParaRPr lang="en-US" dirty="0"/>
          </a:p>
        </p:txBody>
      </p:sp>
      <p:pic>
        <p:nvPicPr>
          <p:cNvPr id="5" name="Picture 4">
            <a:extLst>
              <a:ext uri="{FF2B5EF4-FFF2-40B4-BE49-F238E27FC236}">
                <a16:creationId xmlns:a16="http://schemas.microsoft.com/office/drawing/2014/main" id="{DE26A3A6-9D17-4B38-A581-FFB7DC2FFB7A}"/>
              </a:ext>
            </a:extLst>
          </p:cNvPr>
          <p:cNvPicPr>
            <a:picLocks noChangeAspect="1"/>
          </p:cNvPicPr>
          <p:nvPr/>
        </p:nvPicPr>
        <p:blipFill>
          <a:blip r:embed="rId3"/>
          <a:stretch>
            <a:fillRect/>
          </a:stretch>
        </p:blipFill>
        <p:spPr>
          <a:xfrm>
            <a:off x="845964" y="1264555"/>
            <a:ext cx="10814503" cy="3757200"/>
          </a:xfrm>
          <a:prstGeom prst="rect">
            <a:avLst/>
          </a:prstGeom>
        </p:spPr>
      </p:pic>
      <p:pic>
        <p:nvPicPr>
          <p:cNvPr id="7" name="Picture 6">
            <a:extLst>
              <a:ext uri="{FF2B5EF4-FFF2-40B4-BE49-F238E27FC236}">
                <a16:creationId xmlns:a16="http://schemas.microsoft.com/office/drawing/2014/main" id="{B127F94F-AC25-48DA-A1CD-756460F9E546}"/>
              </a:ext>
            </a:extLst>
          </p:cNvPr>
          <p:cNvPicPr>
            <a:picLocks noChangeAspect="1"/>
          </p:cNvPicPr>
          <p:nvPr/>
        </p:nvPicPr>
        <p:blipFill>
          <a:blip r:embed="rId4"/>
          <a:stretch>
            <a:fillRect/>
          </a:stretch>
        </p:blipFill>
        <p:spPr>
          <a:xfrm>
            <a:off x="7861305" y="5201489"/>
            <a:ext cx="3799162" cy="1492926"/>
          </a:xfrm>
          <a:prstGeom prst="rect">
            <a:avLst/>
          </a:prstGeom>
        </p:spPr>
      </p:pic>
    </p:spTree>
    <p:extLst>
      <p:ext uri="{BB962C8B-B14F-4D97-AF65-F5344CB8AC3E}">
        <p14:creationId xmlns:p14="http://schemas.microsoft.com/office/powerpoint/2010/main" val="331023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Outline</a:t>
            </a:r>
          </a:p>
        </p:txBody>
      </p:sp>
      <p:sp>
        <p:nvSpPr>
          <p:cNvPr id="4" name="Slide Number Placeholder 3">
            <a:extLst>
              <a:ext uri="{FF2B5EF4-FFF2-40B4-BE49-F238E27FC236}">
                <a16:creationId xmlns:a16="http://schemas.microsoft.com/office/drawing/2014/main" id="{4AEA7475-929A-3C43-8710-21F8972039C8}"/>
              </a:ext>
            </a:extLst>
          </p:cNvPr>
          <p:cNvSpPr>
            <a:spLocks noGrp="1"/>
          </p:cNvSpPr>
          <p:nvPr>
            <p:ph type="sldNum" sz="quarter" idx="12"/>
          </p:nvPr>
        </p:nvSpPr>
        <p:spPr/>
        <p:txBody>
          <a:bodyPr/>
          <a:lstStyle/>
          <a:p>
            <a:fld id="{5075537C-CA84-1446-933C-8E9D027F9201}" type="slidenum">
              <a:rPr lang="en-US" smtClean="0"/>
              <a:t>2</a:t>
            </a:fld>
            <a:endParaRPr lang="en-US" dirty="0"/>
          </a:p>
        </p:txBody>
      </p:sp>
      <p:pic>
        <p:nvPicPr>
          <p:cNvPr id="14" name="Picture 13">
            <a:extLst>
              <a:ext uri="{FF2B5EF4-FFF2-40B4-BE49-F238E27FC236}">
                <a16:creationId xmlns:a16="http://schemas.microsoft.com/office/drawing/2014/main" id="{AB620004-7A7B-1846-B8F9-E034BB7BD9FB}"/>
              </a:ext>
            </a:extLst>
          </p:cNvPr>
          <p:cNvPicPr>
            <a:picLocks noChangeAspect="1"/>
          </p:cNvPicPr>
          <p:nvPr/>
        </p:nvPicPr>
        <p:blipFill>
          <a:blip r:embed="rId3">
            <a:duotone>
              <a:schemeClr val="accent1">
                <a:shade val="45000"/>
                <a:satMod val="135000"/>
              </a:schemeClr>
              <a:prstClr val="white"/>
            </a:duotone>
          </a:blip>
          <a:stretch>
            <a:fillRect/>
          </a:stretch>
        </p:blipFill>
        <p:spPr>
          <a:xfrm>
            <a:off x="1450711" y="2025672"/>
            <a:ext cx="3194581" cy="3194581"/>
          </a:xfrm>
          <a:prstGeom prst="rect">
            <a:avLst/>
          </a:prstGeom>
        </p:spPr>
      </p:pic>
      <p:sp>
        <p:nvSpPr>
          <p:cNvPr id="15" name="Content Placeholder 2">
            <a:extLst>
              <a:ext uri="{FF2B5EF4-FFF2-40B4-BE49-F238E27FC236}">
                <a16:creationId xmlns:a16="http://schemas.microsoft.com/office/drawing/2014/main" id="{1E754898-2E75-F643-867F-EE5BE8F1580A}"/>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Executive Summary</a:t>
            </a:r>
          </a:p>
          <a:p>
            <a:r>
              <a:rPr lang="en-US" sz="2200" dirty="0"/>
              <a:t>Introduction</a:t>
            </a:r>
          </a:p>
          <a:p>
            <a:r>
              <a:rPr lang="en-US" sz="2200" dirty="0"/>
              <a:t>Methodology</a:t>
            </a:r>
          </a:p>
          <a:p>
            <a:r>
              <a:rPr lang="en-US" sz="2200" dirty="0"/>
              <a:t>Results</a:t>
            </a:r>
          </a:p>
          <a:p>
            <a:r>
              <a:rPr lang="en-US" sz="2200" dirty="0"/>
              <a:t>Conclusion</a:t>
            </a:r>
          </a:p>
          <a:p>
            <a:r>
              <a:rPr lang="en-US" sz="2200" dirty="0"/>
              <a:t>Appendix</a:t>
            </a:r>
          </a:p>
        </p:txBody>
      </p:sp>
    </p:spTree>
    <p:extLst>
      <p:ext uri="{BB962C8B-B14F-4D97-AF65-F5344CB8AC3E}">
        <p14:creationId xmlns:p14="http://schemas.microsoft.com/office/powerpoint/2010/main" val="4219535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F23F9A-EB63-4906-A54A-DD647B98679F}"/>
              </a:ext>
            </a:extLst>
          </p:cNvPr>
          <p:cNvSpPr>
            <a:spLocks noGrp="1"/>
          </p:cNvSpPr>
          <p:nvPr>
            <p:ph type="title"/>
          </p:nvPr>
        </p:nvSpPr>
        <p:spPr>
          <a:xfrm>
            <a:off x="1259893" y="3101093"/>
            <a:ext cx="2454052" cy="3029344"/>
          </a:xfrm>
        </p:spPr>
        <p:txBody>
          <a:bodyPr>
            <a:normAutofit/>
          </a:bodyPr>
          <a:lstStyle/>
          <a:p>
            <a:r>
              <a:rPr lang="en-CA" sz="3200">
                <a:solidFill>
                  <a:schemeClr val="bg1"/>
                </a:solidFill>
              </a:rPr>
              <a:t>Success rate vs. Orbit type</a:t>
            </a:r>
            <a:endParaRPr lang="en-US" sz="3200">
              <a:solidFill>
                <a:schemeClr val="bg1"/>
              </a:solidFill>
            </a:endParaRPr>
          </a:p>
        </p:txBody>
      </p:sp>
      <p:sp>
        <p:nvSpPr>
          <p:cNvPr id="17"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 name="Slide Number Placeholder 3">
            <a:extLst>
              <a:ext uri="{FF2B5EF4-FFF2-40B4-BE49-F238E27FC236}">
                <a16:creationId xmlns:a16="http://schemas.microsoft.com/office/drawing/2014/main" id="{D27D26EA-E2AB-4688-A87E-71E73F2A7003}"/>
              </a:ext>
            </a:extLst>
          </p:cNvPr>
          <p:cNvSpPr>
            <a:spLocks noGrp="1"/>
          </p:cNvSpPr>
          <p:nvPr>
            <p:ph type="sldNum" sz="quarter" idx="12"/>
          </p:nvPr>
        </p:nvSpPr>
        <p:spPr>
          <a:xfrm>
            <a:off x="38518" y="3259287"/>
            <a:ext cx="779767" cy="365125"/>
          </a:xfrm>
        </p:spPr>
        <p:txBody>
          <a:bodyPr>
            <a:normAutofit/>
          </a:bodyPr>
          <a:lstStyle/>
          <a:p>
            <a:pPr>
              <a:lnSpc>
                <a:spcPct val="90000"/>
              </a:lnSpc>
              <a:spcAft>
                <a:spcPts val="600"/>
              </a:spcAft>
            </a:pPr>
            <a:fld id="{5075537C-CA84-1446-933C-8E9D027F9201}" type="slidenum">
              <a:rPr lang="en-US" sz="1900">
                <a:solidFill>
                  <a:srgbClr val="FFFFFF"/>
                </a:solidFill>
              </a:rPr>
              <a:pPr>
                <a:lnSpc>
                  <a:spcPct val="90000"/>
                </a:lnSpc>
                <a:spcAft>
                  <a:spcPts val="600"/>
                </a:spcAft>
              </a:pPr>
              <a:t>20</a:t>
            </a:fld>
            <a:endParaRPr lang="en-US" sz="1900">
              <a:solidFill>
                <a:srgbClr val="FFFFFF"/>
              </a:solidFill>
            </a:endParaRPr>
          </a:p>
        </p:txBody>
      </p:sp>
      <p:sp useBgFill="1">
        <p:nvSpPr>
          <p:cNvPr id="19" name="Rectangle 18">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722C9019-7F30-4035-8AB1-427F810AC22F}"/>
              </a:ext>
            </a:extLst>
          </p:cNvPr>
          <p:cNvSpPr>
            <a:spLocks noGrp="1"/>
          </p:cNvSpPr>
          <p:nvPr>
            <p:ph idx="1"/>
          </p:nvPr>
        </p:nvSpPr>
        <p:spPr>
          <a:xfrm>
            <a:off x="4706578" y="5394120"/>
            <a:ext cx="6798033" cy="981513"/>
          </a:xfrm>
        </p:spPr>
        <p:txBody>
          <a:bodyPr anchor="ctr">
            <a:normAutofit/>
          </a:bodyPr>
          <a:lstStyle/>
          <a:p>
            <a:r>
              <a:rPr lang="nb-NO" dirty="0" err="1"/>
              <a:t>Launches</a:t>
            </a:r>
            <a:r>
              <a:rPr lang="nb-NO" dirty="0"/>
              <a:t> to orbits ES-L1, GEO, HEO and SSO </a:t>
            </a:r>
            <a:r>
              <a:rPr lang="nb-NO" dirty="0" err="1"/>
              <a:t>are</a:t>
            </a:r>
            <a:r>
              <a:rPr lang="nb-NO" dirty="0"/>
              <a:t> more </a:t>
            </a:r>
            <a:r>
              <a:rPr lang="nb-NO" dirty="0" err="1"/>
              <a:t>likely</a:t>
            </a:r>
            <a:r>
              <a:rPr lang="nb-NO" dirty="0"/>
              <a:t> to </a:t>
            </a:r>
            <a:r>
              <a:rPr lang="nb-NO" dirty="0" err="1"/>
              <a:t>succeed</a:t>
            </a:r>
            <a:r>
              <a:rPr lang="nb-NO" dirty="0"/>
              <a:t> </a:t>
            </a:r>
            <a:r>
              <a:rPr lang="nb-NO" dirty="0" err="1"/>
              <a:t>than</a:t>
            </a:r>
            <a:r>
              <a:rPr lang="nb-NO" dirty="0"/>
              <a:t> </a:t>
            </a:r>
            <a:r>
              <a:rPr lang="nb-NO" dirty="0" err="1"/>
              <a:t>the</a:t>
            </a:r>
            <a:r>
              <a:rPr lang="nb-NO" dirty="0"/>
              <a:t> </a:t>
            </a:r>
            <a:r>
              <a:rPr lang="nb-NO" dirty="0" err="1"/>
              <a:t>others</a:t>
            </a:r>
            <a:endParaRPr lang="en-US" dirty="0"/>
          </a:p>
          <a:p>
            <a:endParaRPr lang="en-US" dirty="0"/>
          </a:p>
        </p:txBody>
      </p:sp>
      <p:pic>
        <p:nvPicPr>
          <p:cNvPr id="6" name="Picture 5">
            <a:extLst>
              <a:ext uri="{FF2B5EF4-FFF2-40B4-BE49-F238E27FC236}">
                <a16:creationId xmlns:a16="http://schemas.microsoft.com/office/drawing/2014/main" id="{EDC130E7-1A08-42A0-8D8F-004F4CE6B181}"/>
              </a:ext>
            </a:extLst>
          </p:cNvPr>
          <p:cNvPicPr>
            <a:picLocks noChangeAspect="1"/>
          </p:cNvPicPr>
          <p:nvPr/>
        </p:nvPicPr>
        <p:blipFill>
          <a:blip r:embed="rId3"/>
          <a:stretch>
            <a:fillRect/>
          </a:stretch>
        </p:blipFill>
        <p:spPr>
          <a:xfrm>
            <a:off x="7062606" y="946779"/>
            <a:ext cx="2085975" cy="3933825"/>
          </a:xfrm>
          <a:prstGeom prst="rect">
            <a:avLst/>
          </a:prstGeom>
        </p:spPr>
      </p:pic>
    </p:spTree>
    <p:extLst>
      <p:ext uri="{BB962C8B-B14F-4D97-AF65-F5344CB8AC3E}">
        <p14:creationId xmlns:p14="http://schemas.microsoft.com/office/powerpoint/2010/main" val="800914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3F9A-EB63-4906-A54A-DD647B98679F}"/>
              </a:ext>
            </a:extLst>
          </p:cNvPr>
          <p:cNvSpPr>
            <a:spLocks noGrp="1"/>
          </p:cNvSpPr>
          <p:nvPr>
            <p:ph type="title"/>
          </p:nvPr>
        </p:nvSpPr>
        <p:spPr/>
        <p:txBody>
          <a:bodyPr/>
          <a:lstStyle/>
          <a:p>
            <a:r>
              <a:rPr lang="en-CA" sz="3600" dirty="0"/>
              <a:t>Flight Number vs. Orbit type</a:t>
            </a:r>
            <a:endParaRPr lang="en-US" dirty="0"/>
          </a:p>
        </p:txBody>
      </p:sp>
      <p:sp>
        <p:nvSpPr>
          <p:cNvPr id="10" name="Content Placeholder 9">
            <a:extLst>
              <a:ext uri="{FF2B5EF4-FFF2-40B4-BE49-F238E27FC236}">
                <a16:creationId xmlns:a16="http://schemas.microsoft.com/office/drawing/2014/main" id="{722C9019-7F30-4035-8AB1-427F810AC22F}"/>
              </a:ext>
            </a:extLst>
          </p:cNvPr>
          <p:cNvSpPr>
            <a:spLocks noGrp="1"/>
          </p:cNvSpPr>
          <p:nvPr>
            <p:ph idx="1"/>
          </p:nvPr>
        </p:nvSpPr>
        <p:spPr>
          <a:xfrm>
            <a:off x="1434801" y="5345390"/>
            <a:ext cx="9603275" cy="1055409"/>
          </a:xfrm>
        </p:spPr>
        <p:txBody>
          <a:bodyPr>
            <a:normAutofit/>
          </a:bodyPr>
          <a:lstStyle/>
          <a:p>
            <a:r>
              <a:rPr lang="nb-NO" dirty="0"/>
              <a:t>LEO has more </a:t>
            </a:r>
            <a:r>
              <a:rPr lang="nb-NO" dirty="0" err="1"/>
              <a:t>success</a:t>
            </a:r>
            <a:r>
              <a:rPr lang="nb-NO" dirty="0"/>
              <a:t> in latter </a:t>
            </a:r>
            <a:r>
              <a:rPr lang="nb-NO" dirty="0" err="1"/>
              <a:t>flight</a:t>
            </a:r>
            <a:r>
              <a:rPr lang="nb-NO" dirty="0"/>
              <a:t> </a:t>
            </a:r>
            <a:r>
              <a:rPr lang="nb-NO" dirty="0" err="1"/>
              <a:t>numbers</a:t>
            </a:r>
            <a:endParaRPr lang="nb-NO" dirty="0"/>
          </a:p>
          <a:p>
            <a:r>
              <a:rPr lang="nb-NO" dirty="0"/>
              <a:t>Rest </a:t>
            </a:r>
            <a:r>
              <a:rPr lang="nb-NO" dirty="0" err="1"/>
              <a:t>of</a:t>
            </a:r>
            <a:r>
              <a:rPr lang="nb-NO" dirty="0"/>
              <a:t> </a:t>
            </a:r>
            <a:r>
              <a:rPr lang="nb-NO" dirty="0" err="1"/>
              <a:t>them</a:t>
            </a:r>
            <a:r>
              <a:rPr lang="nb-NO" dirty="0"/>
              <a:t> </a:t>
            </a:r>
            <a:r>
              <a:rPr lang="nb-NO" dirty="0" err="1"/>
              <a:t>are</a:t>
            </a:r>
            <a:r>
              <a:rPr lang="nb-NO" dirty="0"/>
              <a:t> </a:t>
            </a:r>
            <a:r>
              <a:rPr lang="nb-NO" dirty="0" err="1"/>
              <a:t>rather</a:t>
            </a:r>
            <a:r>
              <a:rPr lang="nb-NO" dirty="0"/>
              <a:t> </a:t>
            </a:r>
            <a:r>
              <a:rPr lang="nb-NO" dirty="0" err="1"/>
              <a:t>arbitrary</a:t>
            </a:r>
            <a:endParaRPr lang="en-US" dirty="0"/>
          </a:p>
        </p:txBody>
      </p:sp>
      <p:sp>
        <p:nvSpPr>
          <p:cNvPr id="4" name="Slide Number Placeholder 3">
            <a:extLst>
              <a:ext uri="{FF2B5EF4-FFF2-40B4-BE49-F238E27FC236}">
                <a16:creationId xmlns:a16="http://schemas.microsoft.com/office/drawing/2014/main" id="{D27D26EA-E2AB-4688-A87E-71E73F2A7003}"/>
              </a:ext>
            </a:extLst>
          </p:cNvPr>
          <p:cNvSpPr>
            <a:spLocks noGrp="1"/>
          </p:cNvSpPr>
          <p:nvPr>
            <p:ph type="sldNum" sz="quarter" idx="12"/>
          </p:nvPr>
        </p:nvSpPr>
        <p:spPr/>
        <p:txBody>
          <a:bodyPr/>
          <a:lstStyle/>
          <a:p>
            <a:fld id="{5075537C-CA84-1446-933C-8E9D027F9201}" type="slidenum">
              <a:rPr lang="en-US" smtClean="0"/>
              <a:t>21</a:t>
            </a:fld>
            <a:endParaRPr lang="en-US" dirty="0"/>
          </a:p>
        </p:txBody>
      </p:sp>
      <p:pic>
        <p:nvPicPr>
          <p:cNvPr id="7" name="Picture 6">
            <a:extLst>
              <a:ext uri="{FF2B5EF4-FFF2-40B4-BE49-F238E27FC236}">
                <a16:creationId xmlns:a16="http://schemas.microsoft.com/office/drawing/2014/main" id="{F797F541-0B87-4592-8A71-BAC2E9B31A08}"/>
              </a:ext>
            </a:extLst>
          </p:cNvPr>
          <p:cNvPicPr>
            <a:picLocks noChangeAspect="1"/>
          </p:cNvPicPr>
          <p:nvPr/>
        </p:nvPicPr>
        <p:blipFill>
          <a:blip r:embed="rId3"/>
          <a:stretch>
            <a:fillRect/>
          </a:stretch>
        </p:blipFill>
        <p:spPr>
          <a:xfrm>
            <a:off x="434365" y="1431333"/>
            <a:ext cx="11323269" cy="3572914"/>
          </a:xfrm>
          <a:prstGeom prst="rect">
            <a:avLst/>
          </a:prstGeom>
        </p:spPr>
      </p:pic>
    </p:spTree>
    <p:extLst>
      <p:ext uri="{BB962C8B-B14F-4D97-AF65-F5344CB8AC3E}">
        <p14:creationId xmlns:p14="http://schemas.microsoft.com/office/powerpoint/2010/main" val="945561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3F9A-EB63-4906-A54A-DD647B98679F}"/>
              </a:ext>
            </a:extLst>
          </p:cNvPr>
          <p:cNvSpPr>
            <a:spLocks noGrp="1"/>
          </p:cNvSpPr>
          <p:nvPr>
            <p:ph type="title"/>
          </p:nvPr>
        </p:nvSpPr>
        <p:spPr/>
        <p:txBody>
          <a:bodyPr/>
          <a:lstStyle/>
          <a:p>
            <a:r>
              <a:rPr lang="en-CA" sz="3600" dirty="0"/>
              <a:t>Payload vs. Orbit type</a:t>
            </a:r>
            <a:endParaRPr lang="en-US" dirty="0"/>
          </a:p>
        </p:txBody>
      </p:sp>
      <p:sp>
        <p:nvSpPr>
          <p:cNvPr id="10" name="Content Placeholder 9">
            <a:extLst>
              <a:ext uri="{FF2B5EF4-FFF2-40B4-BE49-F238E27FC236}">
                <a16:creationId xmlns:a16="http://schemas.microsoft.com/office/drawing/2014/main" id="{722C9019-7F30-4035-8AB1-427F810AC22F}"/>
              </a:ext>
            </a:extLst>
          </p:cNvPr>
          <p:cNvSpPr>
            <a:spLocks noGrp="1"/>
          </p:cNvSpPr>
          <p:nvPr>
            <p:ph idx="1"/>
          </p:nvPr>
        </p:nvSpPr>
        <p:spPr>
          <a:xfrm>
            <a:off x="1434801" y="5345390"/>
            <a:ext cx="9603275" cy="1055409"/>
          </a:xfrm>
        </p:spPr>
        <p:txBody>
          <a:bodyPr>
            <a:normAutofit/>
          </a:bodyPr>
          <a:lstStyle/>
          <a:p>
            <a:r>
              <a:rPr lang="nb-NO" dirty="0"/>
              <a:t>Heavy </a:t>
            </a:r>
            <a:r>
              <a:rPr lang="nb-NO" dirty="0" err="1"/>
              <a:t>payloads</a:t>
            </a:r>
            <a:r>
              <a:rPr lang="nb-NO" dirty="0"/>
              <a:t> have negative </a:t>
            </a:r>
            <a:r>
              <a:rPr lang="nb-NO" dirty="0" err="1"/>
              <a:t>influence</a:t>
            </a:r>
            <a:r>
              <a:rPr lang="nb-NO" dirty="0"/>
              <a:t> </a:t>
            </a:r>
            <a:r>
              <a:rPr lang="nb-NO" dirty="0" err="1"/>
              <a:t>on</a:t>
            </a:r>
            <a:r>
              <a:rPr lang="nb-NO" dirty="0"/>
              <a:t> GTO orbits and positive </a:t>
            </a:r>
            <a:r>
              <a:rPr lang="nb-NO" dirty="0" err="1"/>
              <a:t>on</a:t>
            </a:r>
            <a:r>
              <a:rPr lang="nb-NO" dirty="0"/>
              <a:t> LEO and ISS</a:t>
            </a:r>
            <a:endParaRPr lang="en-US" dirty="0"/>
          </a:p>
        </p:txBody>
      </p:sp>
      <p:sp>
        <p:nvSpPr>
          <p:cNvPr id="4" name="Slide Number Placeholder 3">
            <a:extLst>
              <a:ext uri="{FF2B5EF4-FFF2-40B4-BE49-F238E27FC236}">
                <a16:creationId xmlns:a16="http://schemas.microsoft.com/office/drawing/2014/main" id="{D27D26EA-E2AB-4688-A87E-71E73F2A7003}"/>
              </a:ext>
            </a:extLst>
          </p:cNvPr>
          <p:cNvSpPr>
            <a:spLocks noGrp="1"/>
          </p:cNvSpPr>
          <p:nvPr>
            <p:ph type="sldNum" sz="quarter" idx="12"/>
          </p:nvPr>
        </p:nvSpPr>
        <p:spPr/>
        <p:txBody>
          <a:bodyPr/>
          <a:lstStyle/>
          <a:p>
            <a:fld id="{5075537C-CA84-1446-933C-8E9D027F9201}" type="slidenum">
              <a:rPr lang="en-US" smtClean="0"/>
              <a:t>22</a:t>
            </a:fld>
            <a:endParaRPr lang="en-US" dirty="0"/>
          </a:p>
        </p:txBody>
      </p:sp>
      <p:pic>
        <p:nvPicPr>
          <p:cNvPr id="5" name="Picture 4">
            <a:extLst>
              <a:ext uri="{FF2B5EF4-FFF2-40B4-BE49-F238E27FC236}">
                <a16:creationId xmlns:a16="http://schemas.microsoft.com/office/drawing/2014/main" id="{CE751044-08AA-4CD2-B55E-D040DE2CE330}"/>
              </a:ext>
            </a:extLst>
          </p:cNvPr>
          <p:cNvPicPr>
            <a:picLocks noChangeAspect="1"/>
          </p:cNvPicPr>
          <p:nvPr/>
        </p:nvPicPr>
        <p:blipFill>
          <a:blip r:embed="rId3"/>
          <a:stretch>
            <a:fillRect/>
          </a:stretch>
        </p:blipFill>
        <p:spPr>
          <a:xfrm>
            <a:off x="540299" y="1473131"/>
            <a:ext cx="11111402" cy="3565034"/>
          </a:xfrm>
          <a:prstGeom prst="rect">
            <a:avLst/>
          </a:prstGeom>
        </p:spPr>
      </p:pic>
    </p:spTree>
    <p:extLst>
      <p:ext uri="{BB962C8B-B14F-4D97-AF65-F5344CB8AC3E}">
        <p14:creationId xmlns:p14="http://schemas.microsoft.com/office/powerpoint/2010/main" val="799121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3F9A-EB63-4906-A54A-DD647B98679F}"/>
              </a:ext>
            </a:extLst>
          </p:cNvPr>
          <p:cNvSpPr>
            <a:spLocks noGrp="1"/>
          </p:cNvSpPr>
          <p:nvPr>
            <p:ph type="title"/>
          </p:nvPr>
        </p:nvSpPr>
        <p:spPr/>
        <p:txBody>
          <a:bodyPr/>
          <a:lstStyle/>
          <a:p>
            <a:r>
              <a:rPr lang="en-CA" sz="3600" dirty="0"/>
              <a:t>Launch success yearly trend</a:t>
            </a:r>
            <a:endParaRPr lang="en-US" dirty="0"/>
          </a:p>
        </p:txBody>
      </p:sp>
      <p:sp>
        <p:nvSpPr>
          <p:cNvPr id="10" name="Content Placeholder 9">
            <a:extLst>
              <a:ext uri="{FF2B5EF4-FFF2-40B4-BE49-F238E27FC236}">
                <a16:creationId xmlns:a16="http://schemas.microsoft.com/office/drawing/2014/main" id="{722C9019-7F30-4035-8AB1-427F810AC22F}"/>
              </a:ext>
            </a:extLst>
          </p:cNvPr>
          <p:cNvSpPr>
            <a:spLocks noGrp="1"/>
          </p:cNvSpPr>
          <p:nvPr>
            <p:ph idx="1"/>
          </p:nvPr>
        </p:nvSpPr>
        <p:spPr>
          <a:xfrm>
            <a:off x="1434801" y="5345390"/>
            <a:ext cx="9603275" cy="1055409"/>
          </a:xfrm>
        </p:spPr>
        <p:txBody>
          <a:bodyPr>
            <a:normAutofit/>
          </a:bodyPr>
          <a:lstStyle/>
          <a:p>
            <a:r>
              <a:rPr lang="nb-NO" dirty="0"/>
              <a:t>Over </a:t>
            </a:r>
            <a:r>
              <a:rPr lang="nb-NO" dirty="0" err="1"/>
              <a:t>the</a:t>
            </a:r>
            <a:r>
              <a:rPr lang="nb-NO" dirty="0"/>
              <a:t> </a:t>
            </a:r>
            <a:r>
              <a:rPr lang="nb-NO" dirty="0" err="1"/>
              <a:t>year</a:t>
            </a:r>
            <a:r>
              <a:rPr lang="nb-NO" dirty="0"/>
              <a:t> </a:t>
            </a:r>
            <a:r>
              <a:rPr lang="nb-NO" dirty="0" err="1"/>
              <a:t>success</a:t>
            </a:r>
            <a:r>
              <a:rPr lang="nb-NO" dirty="0"/>
              <a:t> rates have </a:t>
            </a:r>
            <a:r>
              <a:rPr lang="nb-NO" dirty="0" err="1"/>
              <a:t>improved</a:t>
            </a:r>
            <a:r>
              <a:rPr lang="nb-NO" dirty="0"/>
              <a:t> (</a:t>
            </a:r>
            <a:r>
              <a:rPr lang="nb-NO" dirty="0" err="1"/>
              <a:t>with</a:t>
            </a:r>
            <a:r>
              <a:rPr lang="nb-NO" dirty="0"/>
              <a:t> a </a:t>
            </a:r>
            <a:r>
              <a:rPr lang="nb-NO" dirty="0" err="1"/>
              <a:t>small</a:t>
            </a:r>
            <a:r>
              <a:rPr lang="nb-NO" dirty="0"/>
              <a:t> </a:t>
            </a:r>
            <a:r>
              <a:rPr lang="nb-NO" dirty="0" err="1"/>
              <a:t>dip</a:t>
            </a:r>
            <a:r>
              <a:rPr lang="nb-NO" dirty="0"/>
              <a:t> in 2018)</a:t>
            </a:r>
            <a:endParaRPr lang="en-US" dirty="0"/>
          </a:p>
        </p:txBody>
      </p:sp>
      <p:sp>
        <p:nvSpPr>
          <p:cNvPr id="4" name="Slide Number Placeholder 3">
            <a:extLst>
              <a:ext uri="{FF2B5EF4-FFF2-40B4-BE49-F238E27FC236}">
                <a16:creationId xmlns:a16="http://schemas.microsoft.com/office/drawing/2014/main" id="{D27D26EA-E2AB-4688-A87E-71E73F2A7003}"/>
              </a:ext>
            </a:extLst>
          </p:cNvPr>
          <p:cNvSpPr>
            <a:spLocks noGrp="1"/>
          </p:cNvSpPr>
          <p:nvPr>
            <p:ph type="sldNum" sz="quarter" idx="12"/>
          </p:nvPr>
        </p:nvSpPr>
        <p:spPr/>
        <p:txBody>
          <a:bodyPr/>
          <a:lstStyle/>
          <a:p>
            <a:fld id="{5075537C-CA84-1446-933C-8E9D027F9201}" type="slidenum">
              <a:rPr lang="en-US" smtClean="0"/>
              <a:t>23</a:t>
            </a:fld>
            <a:endParaRPr lang="en-US" dirty="0"/>
          </a:p>
        </p:txBody>
      </p:sp>
      <p:pic>
        <p:nvPicPr>
          <p:cNvPr id="6" name="Picture 5">
            <a:extLst>
              <a:ext uri="{FF2B5EF4-FFF2-40B4-BE49-F238E27FC236}">
                <a16:creationId xmlns:a16="http://schemas.microsoft.com/office/drawing/2014/main" id="{A1D60C38-8D5A-4040-A357-8C40CE3C21E6}"/>
              </a:ext>
            </a:extLst>
          </p:cNvPr>
          <p:cNvPicPr>
            <a:picLocks noChangeAspect="1"/>
          </p:cNvPicPr>
          <p:nvPr/>
        </p:nvPicPr>
        <p:blipFill>
          <a:blip r:embed="rId3"/>
          <a:stretch>
            <a:fillRect/>
          </a:stretch>
        </p:blipFill>
        <p:spPr>
          <a:xfrm>
            <a:off x="2917451" y="1605205"/>
            <a:ext cx="6357097" cy="3390900"/>
          </a:xfrm>
          <a:prstGeom prst="rect">
            <a:avLst/>
          </a:prstGeom>
        </p:spPr>
      </p:pic>
    </p:spTree>
    <p:extLst>
      <p:ext uri="{BB962C8B-B14F-4D97-AF65-F5344CB8AC3E}">
        <p14:creationId xmlns:p14="http://schemas.microsoft.com/office/powerpoint/2010/main" val="1674647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SQL</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12"/>
          </p:nvPr>
        </p:nvSpPr>
        <p:spPr/>
        <p:txBody>
          <a:bodyPr/>
          <a:lstStyle/>
          <a:p>
            <a:fld id="{5075537C-CA84-1446-933C-8E9D027F9201}" type="slidenum">
              <a:rPr lang="en-US" smtClean="0"/>
              <a:t>24</a:t>
            </a:fld>
            <a:endParaRPr lang="en-US"/>
          </a:p>
        </p:txBody>
      </p:sp>
    </p:spTree>
    <p:extLst>
      <p:ext uri="{BB962C8B-B14F-4D97-AF65-F5344CB8AC3E}">
        <p14:creationId xmlns:p14="http://schemas.microsoft.com/office/powerpoint/2010/main" val="3181088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All launch site names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1792941" y="1406017"/>
            <a:ext cx="9711671" cy="4505205"/>
          </a:xfrm>
        </p:spPr>
        <p:txBody>
          <a:bodyPr/>
          <a:lstStyle/>
          <a:p>
            <a:pPr marL="0" indent="0">
              <a:buNone/>
            </a:pPr>
            <a:endParaRPr lang="en-US" dirty="0"/>
          </a:p>
          <a:p>
            <a:r>
              <a:rPr lang="en-US" dirty="0"/>
              <a:t>Query:</a:t>
            </a:r>
          </a:p>
          <a:p>
            <a:pPr lvl="1"/>
            <a:r>
              <a:rPr lang="en-US" dirty="0"/>
              <a:t>%</a:t>
            </a:r>
            <a:r>
              <a:rPr lang="en-US" dirty="0" err="1"/>
              <a:t>sql</a:t>
            </a:r>
            <a:r>
              <a:rPr lang="en-US" dirty="0"/>
              <a:t> select distinct(</a:t>
            </a:r>
            <a:r>
              <a:rPr lang="en-US" dirty="0" err="1"/>
              <a:t>launch_site</a:t>
            </a:r>
            <a:r>
              <a:rPr lang="en-US" dirty="0"/>
              <a:t>) from SPACEXDATASET;</a:t>
            </a:r>
          </a:p>
          <a:p>
            <a:pPr lvl="1"/>
            <a:r>
              <a:rPr lang="en-US" dirty="0"/>
              <a:t>Selects distinct values for </a:t>
            </a:r>
            <a:r>
              <a:rPr lang="en-US" dirty="0" err="1"/>
              <a:t>launch_site</a:t>
            </a:r>
            <a:r>
              <a:rPr lang="en-US" dirty="0"/>
              <a:t> column</a:t>
            </a:r>
          </a:p>
          <a:p>
            <a:pPr lvl="1"/>
            <a:endParaRPr lang="en-US" dirty="0"/>
          </a:p>
          <a:p>
            <a:r>
              <a:rPr lang="en-US" dirty="0"/>
              <a:t>Launch sites (listed) – CCAFS SLC-40 has been repeated here due to possible miss entry:</a:t>
            </a:r>
          </a:p>
          <a:p>
            <a:pPr lvl="1"/>
            <a:endParaRPr lang="en-US"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25</a:t>
            </a:fld>
            <a:endParaRPr lang="en-US"/>
          </a:p>
        </p:txBody>
      </p:sp>
      <p:graphicFrame>
        <p:nvGraphicFramePr>
          <p:cNvPr id="3" name="Table 2">
            <a:extLst>
              <a:ext uri="{FF2B5EF4-FFF2-40B4-BE49-F238E27FC236}">
                <a16:creationId xmlns:a16="http://schemas.microsoft.com/office/drawing/2014/main" id="{4293B96A-EFF3-460E-A435-FF475981E14B}"/>
              </a:ext>
            </a:extLst>
          </p:cNvPr>
          <p:cNvGraphicFramePr>
            <a:graphicFrameLocks noGrp="1"/>
          </p:cNvGraphicFramePr>
          <p:nvPr>
            <p:extLst>
              <p:ext uri="{D42A27DB-BD31-4B8C-83A1-F6EECF244321}">
                <p14:modId xmlns:p14="http://schemas.microsoft.com/office/powerpoint/2010/main" val="3084105424"/>
              </p:ext>
            </p:extLst>
          </p:nvPr>
        </p:nvGraphicFramePr>
        <p:xfrm>
          <a:off x="3763671" y="3907173"/>
          <a:ext cx="1964858" cy="2333065"/>
        </p:xfrm>
        <a:graphic>
          <a:graphicData uri="http://schemas.openxmlformats.org/drawingml/2006/table">
            <a:tbl>
              <a:tblPr/>
              <a:tblGrid>
                <a:gridCol w="1964858">
                  <a:extLst>
                    <a:ext uri="{9D8B030D-6E8A-4147-A177-3AD203B41FA5}">
                      <a16:colId xmlns:a16="http://schemas.microsoft.com/office/drawing/2014/main" val="2010848633"/>
                    </a:ext>
                  </a:extLst>
                </a:gridCol>
              </a:tblGrid>
              <a:tr h="0">
                <a:tc>
                  <a:txBody>
                    <a:bodyPr/>
                    <a:lstStyle/>
                    <a:p>
                      <a:pPr algn="r" fontAlgn="ctr"/>
                      <a:endParaRPr lang="en-US" b="1" dirty="0">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679824217"/>
                  </a:ext>
                </a:extLst>
              </a:tr>
              <a:tr h="0">
                <a:tc>
                  <a:txBody>
                    <a:bodyPr/>
                    <a:lstStyle/>
                    <a:p>
                      <a:pPr algn="r" fontAlgn="ctr"/>
                      <a:r>
                        <a:rPr lang="en-US" dirty="0">
                          <a:effectLst/>
                        </a:rPr>
                        <a:t>CCAFS LC-40</a:t>
                      </a:r>
                    </a:p>
                  </a:txBody>
                  <a:tcPr anchor="ctr">
                    <a:lnL>
                      <a:noFill/>
                    </a:lnL>
                    <a:lnR>
                      <a:noFill/>
                    </a:lnR>
                    <a:lnT>
                      <a:noFill/>
                    </a:lnT>
                    <a:lnB>
                      <a:noFill/>
                    </a:lnB>
                    <a:solidFill>
                      <a:srgbClr val="FFFFFF"/>
                    </a:solidFill>
                  </a:tcPr>
                </a:tc>
                <a:extLst>
                  <a:ext uri="{0D108BD9-81ED-4DB2-BD59-A6C34878D82A}">
                    <a16:rowId xmlns:a16="http://schemas.microsoft.com/office/drawing/2014/main" val="3128770853"/>
                  </a:ext>
                </a:extLst>
              </a:tr>
              <a:tr h="504265">
                <a:tc>
                  <a:txBody>
                    <a:bodyPr/>
                    <a:lstStyle/>
                    <a:p>
                      <a:pPr algn="r" fontAlgn="ctr"/>
                      <a:r>
                        <a:rPr lang="en-US" dirty="0">
                          <a:effectLst/>
                        </a:rPr>
                        <a:t>CCAFS SLC-40</a:t>
                      </a:r>
                    </a:p>
                  </a:txBody>
                  <a:tcPr anchor="ctr">
                    <a:lnL>
                      <a:noFill/>
                    </a:lnL>
                    <a:lnR>
                      <a:noFill/>
                    </a:lnR>
                    <a:lnT>
                      <a:noFill/>
                    </a:lnT>
                    <a:lnB>
                      <a:noFill/>
                    </a:lnB>
                    <a:solidFill>
                      <a:srgbClr val="F5F5F5"/>
                    </a:solidFill>
                  </a:tcPr>
                </a:tc>
                <a:extLst>
                  <a:ext uri="{0D108BD9-81ED-4DB2-BD59-A6C34878D82A}">
                    <a16:rowId xmlns:a16="http://schemas.microsoft.com/office/drawing/2014/main" val="3831479581"/>
                  </a:ext>
                </a:extLst>
              </a:tr>
              <a:tr h="0">
                <a:tc>
                  <a:txBody>
                    <a:bodyPr/>
                    <a:lstStyle/>
                    <a:p>
                      <a:pPr algn="r" fontAlgn="ctr"/>
                      <a:r>
                        <a:rPr lang="en-US" dirty="0">
                          <a:effectLst/>
                        </a:rPr>
                        <a:t>CCAFSSLC-40</a:t>
                      </a:r>
                    </a:p>
                  </a:txBody>
                  <a:tcPr anchor="ctr">
                    <a:lnL>
                      <a:noFill/>
                    </a:lnL>
                    <a:lnR>
                      <a:noFill/>
                    </a:lnR>
                    <a:lnT>
                      <a:noFill/>
                    </a:lnT>
                    <a:lnB>
                      <a:noFill/>
                    </a:lnB>
                    <a:solidFill>
                      <a:srgbClr val="FFFFFF"/>
                    </a:solidFill>
                  </a:tcPr>
                </a:tc>
                <a:extLst>
                  <a:ext uri="{0D108BD9-81ED-4DB2-BD59-A6C34878D82A}">
                    <a16:rowId xmlns:a16="http://schemas.microsoft.com/office/drawing/2014/main" val="2220256346"/>
                  </a:ext>
                </a:extLst>
              </a:tr>
              <a:tr h="0">
                <a:tc>
                  <a:txBody>
                    <a:bodyPr/>
                    <a:lstStyle/>
                    <a:p>
                      <a:pPr algn="r" fontAlgn="ctr"/>
                      <a:r>
                        <a:rPr lang="en-US">
                          <a:effectLst/>
                        </a:rPr>
                        <a:t>KSC LC-39A</a:t>
                      </a:r>
                    </a:p>
                  </a:txBody>
                  <a:tcPr anchor="ctr">
                    <a:lnL>
                      <a:noFill/>
                    </a:lnL>
                    <a:lnR>
                      <a:noFill/>
                    </a:lnR>
                    <a:lnT>
                      <a:noFill/>
                    </a:lnT>
                    <a:lnB>
                      <a:noFill/>
                    </a:lnB>
                    <a:solidFill>
                      <a:srgbClr val="F5F5F5"/>
                    </a:solidFill>
                  </a:tcPr>
                </a:tc>
                <a:extLst>
                  <a:ext uri="{0D108BD9-81ED-4DB2-BD59-A6C34878D82A}">
                    <a16:rowId xmlns:a16="http://schemas.microsoft.com/office/drawing/2014/main" val="740540057"/>
                  </a:ext>
                </a:extLst>
              </a:tr>
              <a:tr h="0">
                <a:tc>
                  <a:txBody>
                    <a:bodyPr/>
                    <a:lstStyle/>
                    <a:p>
                      <a:pPr algn="r" fontAlgn="ctr"/>
                      <a:r>
                        <a:rPr lang="en-US" dirty="0">
                          <a:effectLst/>
                        </a:rPr>
                        <a:t>VAFB SLC-4E</a:t>
                      </a:r>
                    </a:p>
                  </a:txBody>
                  <a:tcPr anchor="ctr">
                    <a:lnL>
                      <a:noFill/>
                    </a:lnL>
                    <a:lnR>
                      <a:noFill/>
                    </a:lnR>
                    <a:lnT>
                      <a:noFill/>
                    </a:lnT>
                    <a:lnB>
                      <a:noFill/>
                    </a:lnB>
                    <a:solidFill>
                      <a:srgbClr val="FFFFFF"/>
                    </a:solidFill>
                  </a:tcPr>
                </a:tc>
                <a:extLst>
                  <a:ext uri="{0D108BD9-81ED-4DB2-BD59-A6C34878D82A}">
                    <a16:rowId xmlns:a16="http://schemas.microsoft.com/office/drawing/2014/main" val="2774512798"/>
                  </a:ext>
                </a:extLst>
              </a:tr>
            </a:tbl>
          </a:graphicData>
        </a:graphic>
      </p:graphicFrame>
    </p:spTree>
    <p:extLst>
      <p:ext uri="{BB962C8B-B14F-4D97-AF65-F5344CB8AC3E}">
        <p14:creationId xmlns:p14="http://schemas.microsoft.com/office/powerpoint/2010/main" val="2727850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Launch site names begin with `CCA`</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1792941" y="1406017"/>
            <a:ext cx="9711671" cy="4505205"/>
          </a:xfrm>
        </p:spPr>
        <p:txBody>
          <a:bodyPr/>
          <a:lstStyle/>
          <a:p>
            <a:pPr marL="0" indent="0">
              <a:buNone/>
            </a:pPr>
            <a:endParaRPr lang="en-US" dirty="0"/>
          </a:p>
          <a:p>
            <a:r>
              <a:rPr lang="en-US" dirty="0"/>
              <a:t>Query:</a:t>
            </a:r>
          </a:p>
          <a:p>
            <a:pPr lvl="1"/>
            <a:r>
              <a:rPr lang="en-US" dirty="0"/>
              <a:t>%</a:t>
            </a:r>
            <a:r>
              <a:rPr lang="en-US" dirty="0" err="1"/>
              <a:t>sql</a:t>
            </a:r>
            <a:r>
              <a:rPr lang="en-US" dirty="0"/>
              <a:t> select distinct(</a:t>
            </a:r>
            <a:r>
              <a:rPr lang="en-US" dirty="0" err="1"/>
              <a:t>launch_site</a:t>
            </a:r>
            <a:r>
              <a:rPr lang="en-US" dirty="0"/>
              <a:t>) from SPACEXDATASET where </a:t>
            </a:r>
            <a:r>
              <a:rPr lang="en-US" dirty="0" err="1"/>
              <a:t>launch_site</a:t>
            </a:r>
            <a:r>
              <a:rPr lang="en-US" dirty="0"/>
              <a:t> LIKE 'CCA%’;</a:t>
            </a:r>
          </a:p>
          <a:p>
            <a:pPr lvl="1"/>
            <a:r>
              <a:rPr lang="en-US" dirty="0"/>
              <a:t>Out of the selected distinct columns we match regular expression where </a:t>
            </a:r>
            <a:r>
              <a:rPr lang="en-US" dirty="0" err="1"/>
              <a:t>launch_site</a:t>
            </a:r>
            <a:r>
              <a:rPr lang="en-US" dirty="0"/>
              <a:t> name starts with CCA</a:t>
            </a:r>
          </a:p>
          <a:p>
            <a:pPr lvl="1"/>
            <a:endParaRPr lang="en-US" dirty="0"/>
          </a:p>
          <a:p>
            <a:r>
              <a:rPr lang="en-US" dirty="0"/>
              <a:t>Launch Sites: Same issue as last slide. </a:t>
            </a:r>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26</a:t>
            </a:fld>
            <a:endParaRPr lang="en-US"/>
          </a:p>
        </p:txBody>
      </p:sp>
      <p:graphicFrame>
        <p:nvGraphicFramePr>
          <p:cNvPr id="6" name="Table 5">
            <a:extLst>
              <a:ext uri="{FF2B5EF4-FFF2-40B4-BE49-F238E27FC236}">
                <a16:creationId xmlns:a16="http://schemas.microsoft.com/office/drawing/2014/main" id="{FF656544-79BE-477E-8CF2-BC1737B5CE5A}"/>
              </a:ext>
            </a:extLst>
          </p:cNvPr>
          <p:cNvGraphicFramePr>
            <a:graphicFrameLocks noGrp="1"/>
          </p:cNvGraphicFramePr>
          <p:nvPr>
            <p:extLst>
              <p:ext uri="{D42A27DB-BD31-4B8C-83A1-F6EECF244321}">
                <p14:modId xmlns:p14="http://schemas.microsoft.com/office/powerpoint/2010/main" val="4096995632"/>
              </p:ext>
            </p:extLst>
          </p:nvPr>
        </p:nvGraphicFramePr>
        <p:xfrm>
          <a:off x="3863684" y="3988943"/>
          <a:ext cx="1785564" cy="1463040"/>
        </p:xfrm>
        <a:graphic>
          <a:graphicData uri="http://schemas.openxmlformats.org/drawingml/2006/table">
            <a:tbl>
              <a:tblPr/>
              <a:tblGrid>
                <a:gridCol w="1785564">
                  <a:extLst>
                    <a:ext uri="{9D8B030D-6E8A-4147-A177-3AD203B41FA5}">
                      <a16:colId xmlns:a16="http://schemas.microsoft.com/office/drawing/2014/main" val="1452224955"/>
                    </a:ext>
                  </a:extLst>
                </a:gridCol>
              </a:tblGrid>
              <a:tr h="0">
                <a:tc>
                  <a:txBody>
                    <a:bodyPr/>
                    <a:lstStyle/>
                    <a:p>
                      <a:pPr algn="r" fontAlgn="ctr"/>
                      <a:endParaRPr lang="en-US" b="1" dirty="0">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3500551256"/>
                  </a:ext>
                </a:extLst>
              </a:tr>
              <a:tr h="0">
                <a:tc>
                  <a:txBody>
                    <a:bodyPr/>
                    <a:lstStyle/>
                    <a:p>
                      <a:pPr algn="r" fontAlgn="ctr"/>
                      <a:r>
                        <a:rPr lang="en-US" dirty="0">
                          <a:effectLst/>
                        </a:rPr>
                        <a:t>CCAFS LC-40</a:t>
                      </a:r>
                    </a:p>
                  </a:txBody>
                  <a:tcPr anchor="ctr">
                    <a:lnL>
                      <a:noFill/>
                    </a:lnL>
                    <a:lnR>
                      <a:noFill/>
                    </a:lnR>
                    <a:lnT>
                      <a:noFill/>
                    </a:lnT>
                    <a:lnB>
                      <a:noFill/>
                    </a:lnB>
                    <a:solidFill>
                      <a:srgbClr val="FFFFFF"/>
                    </a:solidFill>
                  </a:tcPr>
                </a:tc>
                <a:extLst>
                  <a:ext uri="{0D108BD9-81ED-4DB2-BD59-A6C34878D82A}">
                    <a16:rowId xmlns:a16="http://schemas.microsoft.com/office/drawing/2014/main" val="171935208"/>
                  </a:ext>
                </a:extLst>
              </a:tr>
              <a:tr h="0">
                <a:tc>
                  <a:txBody>
                    <a:bodyPr/>
                    <a:lstStyle/>
                    <a:p>
                      <a:pPr algn="r" fontAlgn="ctr"/>
                      <a:r>
                        <a:rPr lang="en-US">
                          <a:effectLst/>
                        </a:rPr>
                        <a:t>CCAFS SLC-40</a:t>
                      </a:r>
                    </a:p>
                  </a:txBody>
                  <a:tcPr anchor="ctr">
                    <a:lnL>
                      <a:noFill/>
                    </a:lnL>
                    <a:lnR>
                      <a:noFill/>
                    </a:lnR>
                    <a:lnT>
                      <a:noFill/>
                    </a:lnT>
                    <a:lnB>
                      <a:noFill/>
                    </a:lnB>
                    <a:solidFill>
                      <a:srgbClr val="F5F5F5"/>
                    </a:solidFill>
                  </a:tcPr>
                </a:tc>
                <a:extLst>
                  <a:ext uri="{0D108BD9-81ED-4DB2-BD59-A6C34878D82A}">
                    <a16:rowId xmlns:a16="http://schemas.microsoft.com/office/drawing/2014/main" val="3982615208"/>
                  </a:ext>
                </a:extLst>
              </a:tr>
              <a:tr h="0">
                <a:tc>
                  <a:txBody>
                    <a:bodyPr/>
                    <a:lstStyle/>
                    <a:p>
                      <a:pPr algn="r" fontAlgn="ctr"/>
                      <a:r>
                        <a:rPr lang="en-US" dirty="0">
                          <a:effectLst/>
                        </a:rPr>
                        <a:t>CCAFSSLC-40</a:t>
                      </a:r>
                    </a:p>
                  </a:txBody>
                  <a:tcPr anchor="ctr">
                    <a:lnL>
                      <a:noFill/>
                    </a:lnL>
                    <a:lnR>
                      <a:noFill/>
                    </a:lnR>
                    <a:lnT>
                      <a:noFill/>
                    </a:lnT>
                    <a:lnB>
                      <a:noFill/>
                    </a:lnB>
                    <a:solidFill>
                      <a:srgbClr val="FFFFFF"/>
                    </a:solidFill>
                  </a:tcPr>
                </a:tc>
                <a:extLst>
                  <a:ext uri="{0D108BD9-81ED-4DB2-BD59-A6C34878D82A}">
                    <a16:rowId xmlns:a16="http://schemas.microsoft.com/office/drawing/2014/main" val="4207922496"/>
                  </a:ext>
                </a:extLst>
              </a:tr>
            </a:tbl>
          </a:graphicData>
        </a:graphic>
      </p:graphicFrame>
    </p:spTree>
    <p:extLst>
      <p:ext uri="{BB962C8B-B14F-4D97-AF65-F5344CB8AC3E}">
        <p14:creationId xmlns:p14="http://schemas.microsoft.com/office/powerpoint/2010/main" val="3364856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Total payload mass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1792941" y="1406017"/>
            <a:ext cx="9711671" cy="4505205"/>
          </a:xfrm>
        </p:spPr>
        <p:txBody>
          <a:bodyPr/>
          <a:lstStyle/>
          <a:p>
            <a:pPr marL="0" indent="0">
              <a:buNone/>
            </a:pPr>
            <a:endParaRPr lang="en-US" dirty="0"/>
          </a:p>
          <a:p>
            <a:r>
              <a:rPr lang="en-US" dirty="0"/>
              <a:t>Query:</a:t>
            </a:r>
          </a:p>
          <a:p>
            <a:pPr lvl="1"/>
            <a:r>
              <a:rPr lang="en-US" dirty="0"/>
              <a:t>%</a:t>
            </a:r>
            <a:r>
              <a:rPr lang="en-US" dirty="0" err="1"/>
              <a:t>sql</a:t>
            </a:r>
            <a:r>
              <a:rPr lang="en-US" dirty="0"/>
              <a:t> select sum(</a:t>
            </a:r>
            <a:r>
              <a:rPr lang="en-US" dirty="0" err="1"/>
              <a:t>payload_mass__kg</a:t>
            </a:r>
            <a:r>
              <a:rPr lang="en-US" dirty="0"/>
              <a:t>_) from SPACEXDATASET where customer like 'NASA (CRS)’;</a:t>
            </a:r>
          </a:p>
          <a:p>
            <a:pPr lvl="1"/>
            <a:r>
              <a:rPr lang="en-US" dirty="0"/>
              <a:t>Sums all the elements in column for payload mass where the rows are selected based on customer name</a:t>
            </a:r>
          </a:p>
          <a:p>
            <a:pPr lvl="1"/>
            <a:endParaRPr lang="en-US" dirty="0"/>
          </a:p>
          <a:p>
            <a:r>
              <a:rPr lang="en-US" dirty="0"/>
              <a:t>Total payload mass for all NASA (CRS) related launches : 45596 kg</a:t>
            </a:r>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27</a:t>
            </a:fld>
            <a:endParaRPr lang="en-US"/>
          </a:p>
        </p:txBody>
      </p:sp>
    </p:spTree>
    <p:extLst>
      <p:ext uri="{BB962C8B-B14F-4D97-AF65-F5344CB8AC3E}">
        <p14:creationId xmlns:p14="http://schemas.microsoft.com/office/powerpoint/2010/main" val="3602566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Average payload mass by F9 v1.1</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1792941" y="1406017"/>
            <a:ext cx="9711671" cy="4505205"/>
          </a:xfrm>
        </p:spPr>
        <p:txBody>
          <a:bodyPr/>
          <a:lstStyle/>
          <a:p>
            <a:pPr marL="0" indent="0">
              <a:buNone/>
            </a:pPr>
            <a:endParaRPr lang="en-US" dirty="0"/>
          </a:p>
          <a:p>
            <a:r>
              <a:rPr lang="en-US" dirty="0"/>
              <a:t>Query:</a:t>
            </a:r>
          </a:p>
          <a:p>
            <a:pPr lvl="1"/>
            <a:r>
              <a:rPr lang="en-US" dirty="0"/>
              <a:t>%</a:t>
            </a:r>
            <a:r>
              <a:rPr lang="en-US" dirty="0" err="1"/>
              <a:t>sql</a:t>
            </a:r>
            <a:r>
              <a:rPr lang="en-US" dirty="0"/>
              <a:t> select avg(</a:t>
            </a:r>
            <a:r>
              <a:rPr lang="en-US" dirty="0" err="1"/>
              <a:t>payload_mass__kg</a:t>
            </a:r>
            <a:r>
              <a:rPr lang="en-US" dirty="0"/>
              <a:t>_) from SPACEXDATASET where </a:t>
            </a:r>
            <a:r>
              <a:rPr lang="en-US" dirty="0" err="1"/>
              <a:t>booster_version</a:t>
            </a:r>
            <a:r>
              <a:rPr lang="en-US" dirty="0"/>
              <a:t> like 'F9 v1.1%’</a:t>
            </a:r>
          </a:p>
          <a:p>
            <a:pPr lvl="1"/>
            <a:r>
              <a:rPr lang="en-US" dirty="0"/>
              <a:t>Sums all the elements in column for payload mass and presents the average, with condition set for </a:t>
            </a:r>
            <a:r>
              <a:rPr lang="en-US" dirty="0" err="1"/>
              <a:t>booster_version</a:t>
            </a:r>
            <a:r>
              <a:rPr lang="en-US" dirty="0"/>
              <a:t> with regular expression matching for F9 v1.1 version.</a:t>
            </a:r>
          </a:p>
          <a:p>
            <a:pPr lvl="1"/>
            <a:endParaRPr lang="en-US" dirty="0"/>
          </a:p>
          <a:p>
            <a:r>
              <a:rPr lang="en-US" dirty="0"/>
              <a:t>Average payload was found to be 2534 (so low payload mass is carried by this booster version)</a:t>
            </a:r>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28</a:t>
            </a:fld>
            <a:endParaRPr lang="en-US"/>
          </a:p>
        </p:txBody>
      </p:sp>
    </p:spTree>
    <p:extLst>
      <p:ext uri="{BB962C8B-B14F-4D97-AF65-F5344CB8AC3E}">
        <p14:creationId xmlns:p14="http://schemas.microsoft.com/office/powerpoint/2010/main" val="2262445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First successful ground landing date</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1792941" y="1406017"/>
            <a:ext cx="9711671" cy="4505205"/>
          </a:xfrm>
        </p:spPr>
        <p:txBody>
          <a:bodyPr/>
          <a:lstStyle/>
          <a:p>
            <a:pPr marL="0" indent="0">
              <a:buNone/>
            </a:pPr>
            <a:endParaRPr lang="en-US" dirty="0"/>
          </a:p>
          <a:p>
            <a:r>
              <a:rPr lang="en-US" dirty="0"/>
              <a:t>Query:</a:t>
            </a:r>
          </a:p>
          <a:p>
            <a:pPr lvl="1"/>
            <a:r>
              <a:rPr lang="en-US" dirty="0"/>
              <a:t>%</a:t>
            </a:r>
            <a:r>
              <a:rPr lang="en-US" dirty="0" err="1"/>
              <a:t>sql</a:t>
            </a:r>
            <a:r>
              <a:rPr lang="en-US" dirty="0"/>
              <a:t> select min(DATE) from SPACEXDATASET where </a:t>
            </a:r>
            <a:r>
              <a:rPr lang="en-US" dirty="0" err="1"/>
              <a:t>landing__outcome</a:t>
            </a:r>
            <a:r>
              <a:rPr lang="en-US" dirty="0"/>
              <a:t> like 'Success (ground pad)’</a:t>
            </a:r>
          </a:p>
          <a:p>
            <a:pPr lvl="1"/>
            <a:r>
              <a:rPr lang="en-US" dirty="0"/>
              <a:t>Minimum date where the </a:t>
            </a:r>
            <a:r>
              <a:rPr lang="en-US" dirty="0" err="1"/>
              <a:t>landing_outcome</a:t>
            </a:r>
            <a:r>
              <a:rPr lang="en-US" dirty="0"/>
              <a:t> condition of success and on </a:t>
            </a:r>
            <a:r>
              <a:rPr lang="en-US" dirty="0" err="1"/>
              <a:t>gournd</a:t>
            </a:r>
            <a:r>
              <a:rPr lang="en-US" dirty="0"/>
              <a:t> pad is met.</a:t>
            </a:r>
          </a:p>
          <a:p>
            <a:pPr lvl="1"/>
            <a:endParaRPr lang="en-US" dirty="0"/>
          </a:p>
          <a:p>
            <a:r>
              <a:rPr lang="en-US" dirty="0"/>
              <a:t>First successful ground pad landing was achieved on 22</a:t>
            </a:r>
            <a:r>
              <a:rPr lang="en-US" baseline="30000" dirty="0"/>
              <a:t>nd</a:t>
            </a:r>
            <a:r>
              <a:rPr lang="en-US" dirty="0"/>
              <a:t> December 2015.</a:t>
            </a:r>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29</a:t>
            </a:fld>
            <a:endParaRPr lang="en-US"/>
          </a:p>
        </p:txBody>
      </p:sp>
    </p:spTree>
    <p:extLst>
      <p:ext uri="{BB962C8B-B14F-4D97-AF65-F5344CB8AC3E}">
        <p14:creationId xmlns:p14="http://schemas.microsoft.com/office/powerpoint/2010/main" val="397106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Executive Summary</a:t>
            </a:r>
          </a:p>
        </p:txBody>
      </p:sp>
      <p:sp>
        <p:nvSpPr>
          <p:cNvPr id="4" name="Slide Number Placeholder 3">
            <a:extLst>
              <a:ext uri="{FF2B5EF4-FFF2-40B4-BE49-F238E27FC236}">
                <a16:creationId xmlns:a16="http://schemas.microsoft.com/office/drawing/2014/main" id="{8D4F58D4-A60E-214E-8C16-CD93F57F9918}"/>
              </a:ext>
            </a:extLst>
          </p:cNvPr>
          <p:cNvSpPr>
            <a:spLocks noGrp="1"/>
          </p:cNvSpPr>
          <p:nvPr>
            <p:ph type="sldNum" sz="quarter" idx="12"/>
          </p:nvPr>
        </p:nvSpPr>
        <p:spPr/>
        <p:txBody>
          <a:bodyPr/>
          <a:lstStyle/>
          <a:p>
            <a:fld id="{5075537C-CA84-1446-933C-8E9D027F9201}" type="slidenum">
              <a:rPr lang="en-US" smtClean="0"/>
              <a:t>3</a:t>
            </a:fld>
            <a:endParaRPr lang="en-US" dirty="0"/>
          </a:p>
        </p:txBody>
      </p:sp>
      <p:sp>
        <p:nvSpPr>
          <p:cNvPr id="5" name="Content Placeholder 2">
            <a:extLst>
              <a:ext uri="{FF2B5EF4-FFF2-40B4-BE49-F238E27FC236}">
                <a16:creationId xmlns:a16="http://schemas.microsoft.com/office/drawing/2014/main" id="{A41CA137-23BE-D343-A99F-678FC4485915}"/>
              </a:ext>
            </a:extLst>
          </p:cNvPr>
          <p:cNvSpPr txBox="1">
            <a:spLocks/>
          </p:cNvSpPr>
          <p:nvPr/>
        </p:nvSpPr>
        <p:spPr>
          <a:xfrm>
            <a:off x="4285075" y="1825624"/>
            <a:ext cx="7068725" cy="4465447"/>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Analyzing data for SpaceX rocket launches to predict possible configurations that could lead to a successful recovery of Stage 1 of the rocket. This is made possible via data collection, data wrangling, data visualization and machine learning algorithms for prediction.</a:t>
            </a:r>
          </a:p>
          <a:p>
            <a:pPr marL="0" indent="0">
              <a:buNone/>
            </a:pPr>
            <a:endParaRPr lang="en-US" sz="2200" dirty="0"/>
          </a:p>
          <a:p>
            <a:r>
              <a:rPr lang="en-US" sz="2200" dirty="0"/>
              <a:t>Factors that influence the successful recuperation of Stage 1 are, the Orbit where the payload is delivered to, Payload mass, possibly also the Launch site.</a:t>
            </a:r>
          </a:p>
          <a:p>
            <a:r>
              <a:rPr lang="en-US" sz="2200" dirty="0"/>
              <a:t>Major classification methods of machine learning are able to accurately predict successful recuperation.</a:t>
            </a:r>
          </a:p>
        </p:txBody>
      </p:sp>
      <p:pic>
        <p:nvPicPr>
          <p:cNvPr id="6" name="Picture 5">
            <a:extLst>
              <a:ext uri="{FF2B5EF4-FFF2-40B4-BE49-F238E27FC236}">
                <a16:creationId xmlns:a16="http://schemas.microsoft.com/office/drawing/2014/main" id="{E4BF18C2-9175-0F42-907F-F0BF5659D2DB}"/>
              </a:ext>
            </a:extLst>
          </p:cNvPr>
          <p:cNvPicPr>
            <a:picLocks noChangeAspect="1"/>
          </p:cNvPicPr>
          <p:nvPr/>
        </p:nvPicPr>
        <p:blipFill>
          <a:blip r:embed="rId3">
            <a:duotone>
              <a:schemeClr val="accent1">
                <a:shade val="45000"/>
                <a:satMod val="135000"/>
              </a:schemeClr>
              <a:prstClr val="white"/>
            </a:duotone>
          </a:blip>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886073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1642128" y="80454"/>
            <a:ext cx="9711671" cy="1325563"/>
          </a:xfrm>
        </p:spPr>
        <p:txBody>
          <a:bodyPr/>
          <a:lstStyle/>
          <a:p>
            <a:r>
              <a:rPr lang="en-CA" b="1" dirty="0"/>
              <a:t>Successful drone ship landing with payload between 4000 and 6000</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1792941" y="1406017"/>
            <a:ext cx="9711671" cy="4505205"/>
          </a:xfrm>
        </p:spPr>
        <p:txBody>
          <a:bodyPr/>
          <a:lstStyle/>
          <a:p>
            <a:pPr marL="0" indent="0">
              <a:buNone/>
            </a:pPr>
            <a:endParaRPr lang="en-US" dirty="0"/>
          </a:p>
          <a:p>
            <a:r>
              <a:rPr lang="en-US" dirty="0"/>
              <a:t>Query:</a:t>
            </a:r>
          </a:p>
          <a:p>
            <a:pPr lvl="1"/>
            <a:r>
              <a:rPr lang="en-US" dirty="0"/>
              <a:t>%</a:t>
            </a:r>
            <a:r>
              <a:rPr lang="en-US" dirty="0" err="1"/>
              <a:t>sql</a:t>
            </a:r>
            <a:r>
              <a:rPr lang="en-US" dirty="0"/>
              <a:t> select distinct(</a:t>
            </a:r>
            <a:r>
              <a:rPr lang="en-US" dirty="0" err="1"/>
              <a:t>booster_version</a:t>
            </a:r>
            <a:r>
              <a:rPr lang="en-US" dirty="0"/>
              <a:t>) from SPACEXDATASET where </a:t>
            </a:r>
            <a:r>
              <a:rPr lang="en-US" dirty="0" err="1"/>
              <a:t>landing__outcome</a:t>
            </a:r>
            <a:r>
              <a:rPr lang="en-US" dirty="0"/>
              <a:t> like 'Success (drone ship)' AND </a:t>
            </a:r>
            <a:r>
              <a:rPr lang="en-US" dirty="0" err="1"/>
              <a:t>payload_mass__kg</a:t>
            </a:r>
            <a:r>
              <a:rPr lang="en-US" dirty="0"/>
              <a:t>_ BETWEEN 4000 AND 6000;</a:t>
            </a:r>
          </a:p>
          <a:p>
            <a:pPr lvl="1"/>
            <a:r>
              <a:rPr lang="en-US" dirty="0"/>
              <a:t>(distinct) Booster versions selected where two conditions based on landing outcome  and payload mass are met.</a:t>
            </a:r>
          </a:p>
          <a:p>
            <a:pPr lvl="1"/>
            <a:endParaRPr lang="en-US" dirty="0"/>
          </a:p>
          <a:p>
            <a:r>
              <a:rPr lang="en-US" dirty="0"/>
              <a:t>Result: </a:t>
            </a:r>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30</a:t>
            </a:fld>
            <a:endParaRPr lang="en-US"/>
          </a:p>
        </p:txBody>
      </p:sp>
      <p:graphicFrame>
        <p:nvGraphicFramePr>
          <p:cNvPr id="3" name="Table 2">
            <a:extLst>
              <a:ext uri="{FF2B5EF4-FFF2-40B4-BE49-F238E27FC236}">
                <a16:creationId xmlns:a16="http://schemas.microsoft.com/office/drawing/2014/main" id="{780D92EF-20D7-48CD-AC43-5A736C7B665A}"/>
              </a:ext>
            </a:extLst>
          </p:cNvPr>
          <p:cNvGraphicFramePr>
            <a:graphicFrameLocks noGrp="1"/>
          </p:cNvGraphicFramePr>
          <p:nvPr>
            <p:extLst>
              <p:ext uri="{D42A27DB-BD31-4B8C-83A1-F6EECF244321}">
                <p14:modId xmlns:p14="http://schemas.microsoft.com/office/powerpoint/2010/main" val="3632137477"/>
              </p:ext>
            </p:extLst>
          </p:nvPr>
        </p:nvGraphicFramePr>
        <p:xfrm>
          <a:off x="3198813" y="3762935"/>
          <a:ext cx="2332411" cy="1828800"/>
        </p:xfrm>
        <a:graphic>
          <a:graphicData uri="http://schemas.openxmlformats.org/drawingml/2006/table">
            <a:tbl>
              <a:tblPr/>
              <a:tblGrid>
                <a:gridCol w="2332411">
                  <a:extLst>
                    <a:ext uri="{9D8B030D-6E8A-4147-A177-3AD203B41FA5}">
                      <a16:colId xmlns:a16="http://schemas.microsoft.com/office/drawing/2014/main" val="3238688574"/>
                    </a:ext>
                  </a:extLst>
                </a:gridCol>
              </a:tblGrid>
              <a:tr h="0">
                <a:tc>
                  <a:txBody>
                    <a:bodyPr/>
                    <a:lstStyle/>
                    <a:p>
                      <a:pPr algn="r" fontAlgn="ctr"/>
                      <a:r>
                        <a:rPr lang="en-US" b="1">
                          <a:effectLst/>
                        </a:rPr>
                        <a:t>booster_version</a:t>
                      </a:r>
                    </a:p>
                  </a:txBody>
                  <a:tcPr anchor="ctr">
                    <a:lnL>
                      <a:noFill/>
                    </a:lnL>
                    <a:lnR>
                      <a:noFill/>
                    </a:lnR>
                    <a:lnT>
                      <a:noFill/>
                    </a:lnT>
                    <a:lnB>
                      <a:noFill/>
                    </a:lnB>
                    <a:solidFill>
                      <a:srgbClr val="F5F5F5"/>
                    </a:solidFill>
                  </a:tcPr>
                </a:tc>
                <a:extLst>
                  <a:ext uri="{0D108BD9-81ED-4DB2-BD59-A6C34878D82A}">
                    <a16:rowId xmlns:a16="http://schemas.microsoft.com/office/drawing/2014/main" val="3585571602"/>
                  </a:ext>
                </a:extLst>
              </a:tr>
              <a:tr h="0">
                <a:tc>
                  <a:txBody>
                    <a:bodyPr/>
                    <a:lstStyle/>
                    <a:p>
                      <a:pPr algn="r" fontAlgn="ctr"/>
                      <a:r>
                        <a:rPr lang="en-US">
                          <a:effectLst/>
                        </a:rPr>
                        <a:t>F9 FT B1021.2</a:t>
                      </a:r>
                    </a:p>
                  </a:txBody>
                  <a:tcPr anchor="ctr">
                    <a:lnL>
                      <a:noFill/>
                    </a:lnL>
                    <a:lnR>
                      <a:noFill/>
                    </a:lnR>
                    <a:lnT>
                      <a:noFill/>
                    </a:lnT>
                    <a:lnB>
                      <a:noFill/>
                    </a:lnB>
                    <a:solidFill>
                      <a:srgbClr val="FFFFFF"/>
                    </a:solidFill>
                  </a:tcPr>
                </a:tc>
                <a:extLst>
                  <a:ext uri="{0D108BD9-81ED-4DB2-BD59-A6C34878D82A}">
                    <a16:rowId xmlns:a16="http://schemas.microsoft.com/office/drawing/2014/main" val="3255067042"/>
                  </a:ext>
                </a:extLst>
              </a:tr>
              <a:tr h="0">
                <a:tc>
                  <a:txBody>
                    <a:bodyPr/>
                    <a:lstStyle/>
                    <a:p>
                      <a:pPr algn="r" fontAlgn="ctr"/>
                      <a:r>
                        <a:rPr lang="en-US">
                          <a:effectLst/>
                        </a:rPr>
                        <a:t>F9 FT B1031.2</a:t>
                      </a:r>
                    </a:p>
                  </a:txBody>
                  <a:tcPr anchor="ctr">
                    <a:lnL>
                      <a:noFill/>
                    </a:lnL>
                    <a:lnR>
                      <a:noFill/>
                    </a:lnR>
                    <a:lnT>
                      <a:noFill/>
                    </a:lnT>
                    <a:lnB>
                      <a:noFill/>
                    </a:lnB>
                    <a:solidFill>
                      <a:srgbClr val="F5F5F5"/>
                    </a:solidFill>
                  </a:tcPr>
                </a:tc>
                <a:extLst>
                  <a:ext uri="{0D108BD9-81ED-4DB2-BD59-A6C34878D82A}">
                    <a16:rowId xmlns:a16="http://schemas.microsoft.com/office/drawing/2014/main" val="143538351"/>
                  </a:ext>
                </a:extLst>
              </a:tr>
              <a:tr h="0">
                <a:tc>
                  <a:txBody>
                    <a:bodyPr/>
                    <a:lstStyle/>
                    <a:p>
                      <a:pPr algn="r" fontAlgn="ctr"/>
                      <a:r>
                        <a:rPr lang="en-US">
                          <a:effectLst/>
                        </a:rPr>
                        <a:t>F9 FT B1022</a:t>
                      </a:r>
                    </a:p>
                  </a:txBody>
                  <a:tcPr anchor="ctr">
                    <a:lnL>
                      <a:noFill/>
                    </a:lnL>
                    <a:lnR>
                      <a:noFill/>
                    </a:lnR>
                    <a:lnT>
                      <a:noFill/>
                    </a:lnT>
                    <a:lnB>
                      <a:noFill/>
                    </a:lnB>
                    <a:solidFill>
                      <a:srgbClr val="FFFFFF"/>
                    </a:solidFill>
                  </a:tcPr>
                </a:tc>
                <a:extLst>
                  <a:ext uri="{0D108BD9-81ED-4DB2-BD59-A6C34878D82A}">
                    <a16:rowId xmlns:a16="http://schemas.microsoft.com/office/drawing/2014/main" val="3139815536"/>
                  </a:ext>
                </a:extLst>
              </a:tr>
              <a:tr h="0">
                <a:tc>
                  <a:txBody>
                    <a:bodyPr/>
                    <a:lstStyle/>
                    <a:p>
                      <a:pPr algn="r" fontAlgn="ctr"/>
                      <a:r>
                        <a:rPr lang="en-US" dirty="0">
                          <a:effectLst/>
                        </a:rPr>
                        <a:t>F9 FT B1026</a:t>
                      </a:r>
                    </a:p>
                  </a:txBody>
                  <a:tcPr anchor="ctr">
                    <a:lnL>
                      <a:noFill/>
                    </a:lnL>
                    <a:lnR>
                      <a:noFill/>
                    </a:lnR>
                    <a:lnT>
                      <a:noFill/>
                    </a:lnT>
                    <a:lnB>
                      <a:noFill/>
                    </a:lnB>
                    <a:solidFill>
                      <a:srgbClr val="F5F5F5"/>
                    </a:solidFill>
                  </a:tcPr>
                </a:tc>
                <a:extLst>
                  <a:ext uri="{0D108BD9-81ED-4DB2-BD59-A6C34878D82A}">
                    <a16:rowId xmlns:a16="http://schemas.microsoft.com/office/drawing/2014/main" val="4066230528"/>
                  </a:ext>
                </a:extLst>
              </a:tr>
            </a:tbl>
          </a:graphicData>
        </a:graphic>
      </p:graphicFrame>
    </p:spTree>
    <p:extLst>
      <p:ext uri="{BB962C8B-B14F-4D97-AF65-F5344CB8AC3E}">
        <p14:creationId xmlns:p14="http://schemas.microsoft.com/office/powerpoint/2010/main" val="1929323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1642128" y="80454"/>
            <a:ext cx="9711671" cy="1325563"/>
          </a:xfrm>
        </p:spPr>
        <p:txBody>
          <a:bodyPr/>
          <a:lstStyle/>
          <a:p>
            <a:r>
              <a:rPr lang="en-CA" b="1" dirty="0"/>
              <a:t>Total number of successful and failure mission outcomes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1792941" y="1406017"/>
            <a:ext cx="9711671" cy="4505205"/>
          </a:xfrm>
        </p:spPr>
        <p:txBody>
          <a:bodyPr/>
          <a:lstStyle/>
          <a:p>
            <a:r>
              <a:rPr lang="en-US" dirty="0"/>
              <a:t>Query:</a:t>
            </a:r>
          </a:p>
          <a:p>
            <a:pPr lvl="1"/>
            <a:r>
              <a:rPr lang="en-US" dirty="0"/>
              <a:t>%</a:t>
            </a:r>
            <a:r>
              <a:rPr lang="en-US" dirty="0" err="1"/>
              <a:t>sql</a:t>
            </a:r>
            <a:r>
              <a:rPr lang="en-US" dirty="0"/>
              <a:t> select </a:t>
            </a:r>
            <a:r>
              <a:rPr lang="en-US" dirty="0" err="1"/>
              <a:t>mission_outcome</a:t>
            </a:r>
            <a:r>
              <a:rPr lang="en-US" dirty="0"/>
              <a:t>, count(*) from SPACEXDATASET GROUP BY </a:t>
            </a:r>
            <a:r>
              <a:rPr lang="en-US" dirty="0" err="1"/>
              <a:t>mission_outcome</a:t>
            </a:r>
            <a:endParaRPr lang="en-US" dirty="0"/>
          </a:p>
          <a:p>
            <a:pPr lvl="1"/>
            <a:r>
              <a:rPr lang="en-US" dirty="0"/>
              <a:t>Count </a:t>
            </a:r>
            <a:r>
              <a:rPr lang="en-US" dirty="0" err="1"/>
              <a:t>mission_outcome</a:t>
            </a:r>
            <a:r>
              <a:rPr lang="en-US" dirty="0"/>
              <a:t> categories</a:t>
            </a:r>
          </a:p>
          <a:p>
            <a:pPr lvl="1"/>
            <a:endParaRPr lang="en-US" dirty="0"/>
          </a:p>
          <a:p>
            <a:r>
              <a:rPr lang="en-US" dirty="0"/>
              <a:t>Result: Almost all mission outcomes have been a success except 1.</a:t>
            </a:r>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31</a:t>
            </a:fld>
            <a:endParaRPr lang="en-US"/>
          </a:p>
        </p:txBody>
      </p:sp>
      <p:graphicFrame>
        <p:nvGraphicFramePr>
          <p:cNvPr id="6" name="Table 5">
            <a:extLst>
              <a:ext uri="{FF2B5EF4-FFF2-40B4-BE49-F238E27FC236}">
                <a16:creationId xmlns:a16="http://schemas.microsoft.com/office/drawing/2014/main" id="{E3C8D1E5-B6F6-422C-AC59-2B1FB8766615}"/>
              </a:ext>
            </a:extLst>
          </p:cNvPr>
          <p:cNvGraphicFramePr>
            <a:graphicFrameLocks noGrp="1"/>
          </p:cNvGraphicFramePr>
          <p:nvPr>
            <p:extLst>
              <p:ext uri="{D42A27DB-BD31-4B8C-83A1-F6EECF244321}">
                <p14:modId xmlns:p14="http://schemas.microsoft.com/office/powerpoint/2010/main" val="3628092581"/>
              </p:ext>
            </p:extLst>
          </p:nvPr>
        </p:nvGraphicFramePr>
        <p:xfrm>
          <a:off x="2723682" y="3402651"/>
          <a:ext cx="5290766" cy="1371600"/>
        </p:xfrm>
        <a:graphic>
          <a:graphicData uri="http://schemas.openxmlformats.org/drawingml/2006/table">
            <a:tbl>
              <a:tblPr/>
              <a:tblGrid>
                <a:gridCol w="2645383">
                  <a:extLst>
                    <a:ext uri="{9D8B030D-6E8A-4147-A177-3AD203B41FA5}">
                      <a16:colId xmlns:a16="http://schemas.microsoft.com/office/drawing/2014/main" val="4285502161"/>
                    </a:ext>
                  </a:extLst>
                </a:gridCol>
                <a:gridCol w="2645383">
                  <a:extLst>
                    <a:ext uri="{9D8B030D-6E8A-4147-A177-3AD203B41FA5}">
                      <a16:colId xmlns:a16="http://schemas.microsoft.com/office/drawing/2014/main" val="3898542014"/>
                    </a:ext>
                  </a:extLst>
                </a:gridCol>
              </a:tblGrid>
              <a:tr h="0">
                <a:tc>
                  <a:txBody>
                    <a:bodyPr/>
                    <a:lstStyle/>
                    <a:p>
                      <a:pPr algn="r" fontAlgn="ctr"/>
                      <a:r>
                        <a:rPr lang="en-US">
                          <a:effectLst/>
                        </a:rPr>
                        <a:t>Failure (in flight)</a:t>
                      </a:r>
                    </a:p>
                  </a:txBody>
                  <a:tcPr anchor="ctr">
                    <a:lnL>
                      <a:noFill/>
                    </a:lnL>
                    <a:lnR>
                      <a:noFill/>
                    </a:lnR>
                    <a:lnT>
                      <a:noFill/>
                    </a:lnT>
                    <a:lnB>
                      <a:noFill/>
                    </a:lnB>
                    <a:solidFill>
                      <a:srgbClr val="FFFFFF"/>
                    </a:solidFill>
                  </a:tcPr>
                </a:tc>
                <a:tc>
                  <a:txBody>
                    <a:bodyPr/>
                    <a:lstStyle/>
                    <a:p>
                      <a:pPr algn="r" fontAlgn="ctr"/>
                      <a:r>
                        <a:rPr lang="en-US">
                          <a:effectLst/>
                        </a:rPr>
                        <a:t>1</a:t>
                      </a:r>
                    </a:p>
                  </a:txBody>
                  <a:tcPr anchor="ctr">
                    <a:lnL>
                      <a:noFill/>
                    </a:lnL>
                    <a:lnR>
                      <a:noFill/>
                    </a:lnR>
                    <a:lnT>
                      <a:noFill/>
                    </a:lnT>
                    <a:lnB>
                      <a:noFill/>
                    </a:lnB>
                    <a:solidFill>
                      <a:srgbClr val="FFFFFF"/>
                    </a:solidFill>
                  </a:tcPr>
                </a:tc>
                <a:extLst>
                  <a:ext uri="{0D108BD9-81ED-4DB2-BD59-A6C34878D82A}">
                    <a16:rowId xmlns:a16="http://schemas.microsoft.com/office/drawing/2014/main" val="3737113323"/>
                  </a:ext>
                </a:extLst>
              </a:tr>
              <a:tr h="0">
                <a:tc>
                  <a:txBody>
                    <a:bodyPr/>
                    <a:lstStyle/>
                    <a:p>
                      <a:pPr algn="r" fontAlgn="ctr"/>
                      <a:r>
                        <a:rPr lang="en-US">
                          <a:effectLst/>
                        </a:rPr>
                        <a:t>Success</a:t>
                      </a:r>
                    </a:p>
                  </a:txBody>
                  <a:tcPr anchor="ctr">
                    <a:lnL>
                      <a:noFill/>
                    </a:lnL>
                    <a:lnR>
                      <a:noFill/>
                    </a:lnR>
                    <a:lnT>
                      <a:noFill/>
                    </a:lnT>
                    <a:lnB>
                      <a:noFill/>
                    </a:lnB>
                    <a:solidFill>
                      <a:srgbClr val="F5F5F5"/>
                    </a:solidFill>
                  </a:tcPr>
                </a:tc>
                <a:tc>
                  <a:txBody>
                    <a:bodyPr/>
                    <a:lstStyle/>
                    <a:p>
                      <a:pPr algn="r" fontAlgn="ctr"/>
                      <a:r>
                        <a:rPr lang="en-US">
                          <a:effectLst/>
                        </a:rPr>
                        <a:t>99</a:t>
                      </a:r>
                    </a:p>
                  </a:txBody>
                  <a:tcPr anchor="ctr">
                    <a:lnL>
                      <a:noFill/>
                    </a:lnL>
                    <a:lnR>
                      <a:noFill/>
                    </a:lnR>
                    <a:lnT>
                      <a:noFill/>
                    </a:lnT>
                    <a:lnB>
                      <a:noFill/>
                    </a:lnB>
                    <a:solidFill>
                      <a:srgbClr val="F5F5F5"/>
                    </a:solidFill>
                  </a:tcPr>
                </a:tc>
                <a:extLst>
                  <a:ext uri="{0D108BD9-81ED-4DB2-BD59-A6C34878D82A}">
                    <a16:rowId xmlns:a16="http://schemas.microsoft.com/office/drawing/2014/main" val="1221509125"/>
                  </a:ext>
                </a:extLst>
              </a:tr>
              <a:tr h="0">
                <a:tc>
                  <a:txBody>
                    <a:bodyPr/>
                    <a:lstStyle/>
                    <a:p>
                      <a:pPr algn="r" fontAlgn="ctr"/>
                      <a:r>
                        <a:rPr lang="en-US" dirty="0">
                          <a:effectLst/>
                        </a:rPr>
                        <a:t>Success (payload status unclear)</a:t>
                      </a:r>
                    </a:p>
                  </a:txBody>
                  <a:tcPr anchor="ctr">
                    <a:lnL>
                      <a:noFill/>
                    </a:lnL>
                    <a:lnR>
                      <a:noFill/>
                    </a:lnR>
                    <a:lnT>
                      <a:noFill/>
                    </a:lnT>
                    <a:lnB>
                      <a:noFill/>
                    </a:lnB>
                  </a:tcPr>
                </a:tc>
                <a:tc>
                  <a:txBody>
                    <a:bodyPr/>
                    <a:lstStyle/>
                    <a:p>
                      <a:pPr algn="r" fontAlgn="ctr"/>
                      <a:r>
                        <a:rPr lang="en-US" dirty="0">
                          <a:effectLst/>
                        </a:rPr>
                        <a:t>1</a:t>
                      </a:r>
                    </a:p>
                  </a:txBody>
                  <a:tcPr anchor="ctr">
                    <a:lnL>
                      <a:noFill/>
                    </a:lnL>
                    <a:lnR>
                      <a:noFill/>
                    </a:lnR>
                    <a:lnT>
                      <a:noFill/>
                    </a:lnT>
                    <a:lnB>
                      <a:noFill/>
                    </a:lnB>
                  </a:tcPr>
                </a:tc>
                <a:extLst>
                  <a:ext uri="{0D108BD9-81ED-4DB2-BD59-A6C34878D82A}">
                    <a16:rowId xmlns:a16="http://schemas.microsoft.com/office/drawing/2014/main" val="1851295136"/>
                  </a:ext>
                </a:extLst>
              </a:tr>
            </a:tbl>
          </a:graphicData>
        </a:graphic>
      </p:graphicFrame>
    </p:spTree>
    <p:extLst>
      <p:ext uri="{BB962C8B-B14F-4D97-AF65-F5344CB8AC3E}">
        <p14:creationId xmlns:p14="http://schemas.microsoft.com/office/powerpoint/2010/main" val="2254771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Boosters carried </a:t>
            </a:r>
            <a:r>
              <a:rPr lang="en-US" dirty="0"/>
              <a:t>maximum </a:t>
            </a:r>
            <a:r>
              <a:rPr lang="en-CA" b="1" dirty="0"/>
              <a:t>payload</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1792941" y="1406017"/>
            <a:ext cx="7533939" cy="4505205"/>
          </a:xfrm>
        </p:spPr>
        <p:txBody>
          <a:bodyPr/>
          <a:lstStyle/>
          <a:p>
            <a:r>
              <a:rPr lang="en-US" dirty="0"/>
              <a:t>Query:</a:t>
            </a:r>
          </a:p>
          <a:p>
            <a:pPr lvl="1"/>
            <a:r>
              <a:rPr lang="en-US" dirty="0"/>
              <a:t>%</a:t>
            </a:r>
            <a:r>
              <a:rPr lang="en-US" dirty="0" err="1"/>
              <a:t>sql</a:t>
            </a:r>
            <a:r>
              <a:rPr lang="en-US" dirty="0"/>
              <a:t> select distinct(</a:t>
            </a:r>
            <a:r>
              <a:rPr lang="en-US" dirty="0" err="1"/>
              <a:t>booster_version</a:t>
            </a:r>
            <a:r>
              <a:rPr lang="en-US" dirty="0"/>
              <a:t>) from SPACEXDATASET where </a:t>
            </a:r>
            <a:r>
              <a:rPr lang="en-US" dirty="0" err="1"/>
              <a:t>payload_mass__kg</a:t>
            </a:r>
            <a:r>
              <a:rPr lang="en-US" dirty="0"/>
              <a:t>_ in (select max(</a:t>
            </a:r>
            <a:r>
              <a:rPr lang="en-US" dirty="0" err="1"/>
              <a:t>payload_mass__kg</a:t>
            </a:r>
            <a:r>
              <a:rPr lang="en-US" dirty="0"/>
              <a:t>_) from SPACEXDATASET);</a:t>
            </a:r>
          </a:p>
          <a:p>
            <a:pPr lvl="1"/>
            <a:r>
              <a:rPr lang="en-US" dirty="0"/>
              <a:t>A nested query, with subquery that finds out the maximum payload mass and uses in the main query to get booster versions(distinct) that carried it.</a:t>
            </a:r>
          </a:p>
          <a:p>
            <a:pPr lvl="1"/>
            <a:endParaRPr lang="en-US" dirty="0"/>
          </a:p>
          <a:p>
            <a:r>
              <a:rPr lang="en-US" dirty="0"/>
              <a:t>Results: </a:t>
            </a:r>
            <a:r>
              <a:rPr lang="en-US" dirty="0">
                <a:sym typeface="Wingdings" panose="05000000000000000000" pitchFamily="2" charset="2"/>
              </a:rPr>
              <a:t></a:t>
            </a:r>
            <a:endParaRPr lang="en-US" dirty="0"/>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32</a:t>
            </a:fld>
            <a:endParaRPr lang="en-US"/>
          </a:p>
        </p:txBody>
      </p:sp>
      <p:graphicFrame>
        <p:nvGraphicFramePr>
          <p:cNvPr id="3" name="Table 2">
            <a:extLst>
              <a:ext uri="{FF2B5EF4-FFF2-40B4-BE49-F238E27FC236}">
                <a16:creationId xmlns:a16="http://schemas.microsoft.com/office/drawing/2014/main" id="{1A19BB8B-BDE5-4585-AF8D-9C7410A3703A}"/>
              </a:ext>
            </a:extLst>
          </p:cNvPr>
          <p:cNvGraphicFramePr>
            <a:graphicFrameLocks noGrp="1"/>
          </p:cNvGraphicFramePr>
          <p:nvPr>
            <p:extLst>
              <p:ext uri="{D42A27DB-BD31-4B8C-83A1-F6EECF244321}">
                <p14:modId xmlns:p14="http://schemas.microsoft.com/office/powerpoint/2010/main" val="485585847"/>
              </p:ext>
            </p:extLst>
          </p:nvPr>
        </p:nvGraphicFramePr>
        <p:xfrm>
          <a:off x="9326880" y="1792608"/>
          <a:ext cx="1735534" cy="3897624"/>
        </p:xfrm>
        <a:graphic>
          <a:graphicData uri="http://schemas.openxmlformats.org/drawingml/2006/table">
            <a:tbl>
              <a:tblPr/>
              <a:tblGrid>
                <a:gridCol w="1735534">
                  <a:extLst>
                    <a:ext uri="{9D8B030D-6E8A-4147-A177-3AD203B41FA5}">
                      <a16:colId xmlns:a16="http://schemas.microsoft.com/office/drawing/2014/main" val="2895628311"/>
                    </a:ext>
                  </a:extLst>
                </a:gridCol>
              </a:tblGrid>
              <a:tr h="323850">
                <a:tc>
                  <a:txBody>
                    <a:bodyPr/>
                    <a:lstStyle/>
                    <a:p>
                      <a:pPr algn="r" fontAlgn="ctr"/>
                      <a:r>
                        <a:rPr lang="en-US" sz="1600" dirty="0">
                          <a:effectLst/>
                        </a:rPr>
                        <a:t>F9 B5 B1048.4</a:t>
                      </a:r>
                    </a:p>
                  </a:txBody>
                  <a:tcPr marL="80962" marR="80962" marT="40481" marB="40481" anchor="ctr">
                    <a:lnL>
                      <a:noFill/>
                    </a:lnL>
                    <a:lnR>
                      <a:noFill/>
                    </a:lnR>
                    <a:lnT>
                      <a:noFill/>
                    </a:lnT>
                    <a:lnB>
                      <a:noFill/>
                    </a:lnB>
                    <a:solidFill>
                      <a:srgbClr val="FFFFFF"/>
                    </a:solidFill>
                  </a:tcPr>
                </a:tc>
                <a:extLst>
                  <a:ext uri="{0D108BD9-81ED-4DB2-BD59-A6C34878D82A}">
                    <a16:rowId xmlns:a16="http://schemas.microsoft.com/office/drawing/2014/main" val="90245542"/>
                  </a:ext>
                </a:extLst>
              </a:tr>
              <a:tr h="323850">
                <a:tc>
                  <a:txBody>
                    <a:bodyPr/>
                    <a:lstStyle/>
                    <a:p>
                      <a:pPr algn="r" fontAlgn="ctr"/>
                      <a:r>
                        <a:rPr lang="en-US" sz="1600">
                          <a:effectLst/>
                        </a:rPr>
                        <a:t>F9 B5 B1048.5</a:t>
                      </a:r>
                    </a:p>
                  </a:txBody>
                  <a:tcPr marL="80962" marR="80962" marT="40481" marB="40481" anchor="ctr">
                    <a:lnL>
                      <a:noFill/>
                    </a:lnL>
                    <a:lnR>
                      <a:noFill/>
                    </a:lnR>
                    <a:lnT>
                      <a:noFill/>
                    </a:lnT>
                    <a:lnB>
                      <a:noFill/>
                    </a:lnB>
                    <a:solidFill>
                      <a:srgbClr val="F5F5F5"/>
                    </a:solidFill>
                  </a:tcPr>
                </a:tc>
                <a:extLst>
                  <a:ext uri="{0D108BD9-81ED-4DB2-BD59-A6C34878D82A}">
                    <a16:rowId xmlns:a16="http://schemas.microsoft.com/office/drawing/2014/main" val="3298873752"/>
                  </a:ext>
                </a:extLst>
              </a:tr>
              <a:tr h="323850">
                <a:tc>
                  <a:txBody>
                    <a:bodyPr/>
                    <a:lstStyle/>
                    <a:p>
                      <a:pPr algn="r" fontAlgn="ctr"/>
                      <a:r>
                        <a:rPr lang="en-US" sz="1600">
                          <a:effectLst/>
                        </a:rPr>
                        <a:t>F9 B5 B1049.4</a:t>
                      </a:r>
                    </a:p>
                  </a:txBody>
                  <a:tcPr marL="80962" marR="80962" marT="40481" marB="40481" anchor="ctr">
                    <a:lnL>
                      <a:noFill/>
                    </a:lnL>
                    <a:lnR>
                      <a:noFill/>
                    </a:lnR>
                    <a:lnT>
                      <a:noFill/>
                    </a:lnT>
                    <a:lnB>
                      <a:noFill/>
                    </a:lnB>
                    <a:solidFill>
                      <a:srgbClr val="FFFFFF"/>
                    </a:solidFill>
                  </a:tcPr>
                </a:tc>
                <a:extLst>
                  <a:ext uri="{0D108BD9-81ED-4DB2-BD59-A6C34878D82A}">
                    <a16:rowId xmlns:a16="http://schemas.microsoft.com/office/drawing/2014/main" val="1922610654"/>
                  </a:ext>
                </a:extLst>
              </a:tr>
              <a:tr h="323850">
                <a:tc>
                  <a:txBody>
                    <a:bodyPr/>
                    <a:lstStyle/>
                    <a:p>
                      <a:pPr algn="r" fontAlgn="ctr"/>
                      <a:r>
                        <a:rPr lang="en-US" sz="1600">
                          <a:effectLst/>
                        </a:rPr>
                        <a:t>F9 B5 B1049.5</a:t>
                      </a:r>
                    </a:p>
                  </a:txBody>
                  <a:tcPr marL="80962" marR="80962" marT="40481" marB="40481" anchor="ctr">
                    <a:lnL>
                      <a:noFill/>
                    </a:lnL>
                    <a:lnR>
                      <a:noFill/>
                    </a:lnR>
                    <a:lnT>
                      <a:noFill/>
                    </a:lnT>
                    <a:lnB>
                      <a:noFill/>
                    </a:lnB>
                    <a:solidFill>
                      <a:srgbClr val="F5F5F5"/>
                    </a:solidFill>
                  </a:tcPr>
                </a:tc>
                <a:extLst>
                  <a:ext uri="{0D108BD9-81ED-4DB2-BD59-A6C34878D82A}">
                    <a16:rowId xmlns:a16="http://schemas.microsoft.com/office/drawing/2014/main" val="3844354635"/>
                  </a:ext>
                </a:extLst>
              </a:tr>
              <a:tr h="323850">
                <a:tc>
                  <a:txBody>
                    <a:bodyPr/>
                    <a:lstStyle/>
                    <a:p>
                      <a:pPr algn="r" fontAlgn="ctr"/>
                      <a:r>
                        <a:rPr lang="en-US" sz="1600">
                          <a:effectLst/>
                        </a:rPr>
                        <a:t>F9 B5 B1049.7</a:t>
                      </a:r>
                    </a:p>
                  </a:txBody>
                  <a:tcPr marL="80962" marR="80962" marT="40481" marB="40481" anchor="ctr">
                    <a:lnL>
                      <a:noFill/>
                    </a:lnL>
                    <a:lnR>
                      <a:noFill/>
                    </a:lnR>
                    <a:lnT>
                      <a:noFill/>
                    </a:lnT>
                    <a:lnB>
                      <a:noFill/>
                    </a:lnB>
                    <a:solidFill>
                      <a:srgbClr val="FFFFFF"/>
                    </a:solidFill>
                  </a:tcPr>
                </a:tc>
                <a:extLst>
                  <a:ext uri="{0D108BD9-81ED-4DB2-BD59-A6C34878D82A}">
                    <a16:rowId xmlns:a16="http://schemas.microsoft.com/office/drawing/2014/main" val="1962433385"/>
                  </a:ext>
                </a:extLst>
              </a:tr>
              <a:tr h="270510">
                <a:tc>
                  <a:txBody>
                    <a:bodyPr/>
                    <a:lstStyle/>
                    <a:p>
                      <a:pPr algn="r" fontAlgn="ctr"/>
                      <a:r>
                        <a:rPr lang="en-US" sz="1600">
                          <a:effectLst/>
                        </a:rPr>
                        <a:t>F9 B5 B1051.3</a:t>
                      </a:r>
                    </a:p>
                  </a:txBody>
                  <a:tcPr marL="80962" marR="80962" marT="40481" marB="40481" anchor="ctr">
                    <a:lnL>
                      <a:noFill/>
                    </a:lnL>
                    <a:lnR>
                      <a:noFill/>
                    </a:lnR>
                    <a:lnT>
                      <a:noFill/>
                    </a:lnT>
                    <a:lnB>
                      <a:noFill/>
                    </a:lnB>
                    <a:solidFill>
                      <a:srgbClr val="F5F5F5"/>
                    </a:solidFill>
                  </a:tcPr>
                </a:tc>
                <a:extLst>
                  <a:ext uri="{0D108BD9-81ED-4DB2-BD59-A6C34878D82A}">
                    <a16:rowId xmlns:a16="http://schemas.microsoft.com/office/drawing/2014/main" val="3689010832"/>
                  </a:ext>
                </a:extLst>
              </a:tr>
              <a:tr h="323850">
                <a:tc>
                  <a:txBody>
                    <a:bodyPr/>
                    <a:lstStyle/>
                    <a:p>
                      <a:pPr algn="r" fontAlgn="ctr"/>
                      <a:r>
                        <a:rPr lang="en-US" sz="1600">
                          <a:effectLst/>
                        </a:rPr>
                        <a:t>F9 B5 B1051.4</a:t>
                      </a:r>
                    </a:p>
                  </a:txBody>
                  <a:tcPr marL="80962" marR="80962" marT="40481" marB="40481" anchor="ctr">
                    <a:lnL>
                      <a:noFill/>
                    </a:lnL>
                    <a:lnR>
                      <a:noFill/>
                    </a:lnR>
                    <a:lnT>
                      <a:noFill/>
                    </a:lnT>
                    <a:lnB>
                      <a:noFill/>
                    </a:lnB>
                    <a:solidFill>
                      <a:srgbClr val="FFFFFF"/>
                    </a:solidFill>
                  </a:tcPr>
                </a:tc>
                <a:extLst>
                  <a:ext uri="{0D108BD9-81ED-4DB2-BD59-A6C34878D82A}">
                    <a16:rowId xmlns:a16="http://schemas.microsoft.com/office/drawing/2014/main" val="599739800"/>
                  </a:ext>
                </a:extLst>
              </a:tr>
              <a:tr h="323850">
                <a:tc>
                  <a:txBody>
                    <a:bodyPr/>
                    <a:lstStyle/>
                    <a:p>
                      <a:pPr algn="r" fontAlgn="ctr"/>
                      <a:r>
                        <a:rPr lang="en-US" sz="1600">
                          <a:effectLst/>
                        </a:rPr>
                        <a:t>F9 B5 B1051.6</a:t>
                      </a:r>
                    </a:p>
                  </a:txBody>
                  <a:tcPr marL="80962" marR="80962" marT="40481" marB="40481" anchor="ctr">
                    <a:lnL>
                      <a:noFill/>
                    </a:lnL>
                    <a:lnR>
                      <a:noFill/>
                    </a:lnR>
                    <a:lnT>
                      <a:noFill/>
                    </a:lnT>
                    <a:lnB>
                      <a:noFill/>
                    </a:lnB>
                    <a:solidFill>
                      <a:srgbClr val="F5F5F5"/>
                    </a:solidFill>
                  </a:tcPr>
                </a:tc>
                <a:extLst>
                  <a:ext uri="{0D108BD9-81ED-4DB2-BD59-A6C34878D82A}">
                    <a16:rowId xmlns:a16="http://schemas.microsoft.com/office/drawing/2014/main" val="1097210767"/>
                  </a:ext>
                </a:extLst>
              </a:tr>
              <a:tr h="323850">
                <a:tc>
                  <a:txBody>
                    <a:bodyPr/>
                    <a:lstStyle/>
                    <a:p>
                      <a:pPr algn="r" fontAlgn="ctr"/>
                      <a:r>
                        <a:rPr lang="en-US" sz="1600">
                          <a:effectLst/>
                        </a:rPr>
                        <a:t>F9 B5 B1056.4</a:t>
                      </a:r>
                    </a:p>
                  </a:txBody>
                  <a:tcPr marL="80962" marR="80962" marT="40481" marB="40481" anchor="ctr">
                    <a:lnL>
                      <a:noFill/>
                    </a:lnL>
                    <a:lnR>
                      <a:noFill/>
                    </a:lnR>
                    <a:lnT>
                      <a:noFill/>
                    </a:lnT>
                    <a:lnB>
                      <a:noFill/>
                    </a:lnB>
                    <a:solidFill>
                      <a:srgbClr val="FFFFFF"/>
                    </a:solidFill>
                  </a:tcPr>
                </a:tc>
                <a:extLst>
                  <a:ext uri="{0D108BD9-81ED-4DB2-BD59-A6C34878D82A}">
                    <a16:rowId xmlns:a16="http://schemas.microsoft.com/office/drawing/2014/main" val="1346730650"/>
                  </a:ext>
                </a:extLst>
              </a:tr>
              <a:tr h="323850">
                <a:tc>
                  <a:txBody>
                    <a:bodyPr/>
                    <a:lstStyle/>
                    <a:p>
                      <a:pPr algn="r" fontAlgn="ctr"/>
                      <a:r>
                        <a:rPr lang="en-US" sz="1600">
                          <a:effectLst/>
                        </a:rPr>
                        <a:t>F9 B5 B1058.3</a:t>
                      </a:r>
                    </a:p>
                  </a:txBody>
                  <a:tcPr marL="80962" marR="80962" marT="40481" marB="40481" anchor="ctr">
                    <a:lnL>
                      <a:noFill/>
                    </a:lnL>
                    <a:lnR>
                      <a:noFill/>
                    </a:lnR>
                    <a:lnT>
                      <a:noFill/>
                    </a:lnT>
                    <a:lnB>
                      <a:noFill/>
                    </a:lnB>
                    <a:solidFill>
                      <a:srgbClr val="FFFFFF"/>
                    </a:solidFill>
                  </a:tcPr>
                </a:tc>
                <a:extLst>
                  <a:ext uri="{0D108BD9-81ED-4DB2-BD59-A6C34878D82A}">
                    <a16:rowId xmlns:a16="http://schemas.microsoft.com/office/drawing/2014/main" val="3942174253"/>
                  </a:ext>
                </a:extLst>
              </a:tr>
              <a:tr h="323850">
                <a:tc>
                  <a:txBody>
                    <a:bodyPr/>
                    <a:lstStyle/>
                    <a:p>
                      <a:pPr algn="r" fontAlgn="ctr"/>
                      <a:r>
                        <a:rPr lang="en-US" sz="1600">
                          <a:effectLst/>
                        </a:rPr>
                        <a:t>F9 B5 B1060.2</a:t>
                      </a:r>
                    </a:p>
                  </a:txBody>
                  <a:tcPr marL="80962" marR="80962" marT="40481" marB="40481" anchor="ctr">
                    <a:lnL>
                      <a:noFill/>
                    </a:lnL>
                    <a:lnR>
                      <a:noFill/>
                    </a:lnR>
                    <a:lnT>
                      <a:noFill/>
                    </a:lnT>
                    <a:lnB>
                      <a:noFill/>
                    </a:lnB>
                    <a:solidFill>
                      <a:srgbClr val="FFFFFF"/>
                    </a:solidFill>
                  </a:tcPr>
                </a:tc>
                <a:extLst>
                  <a:ext uri="{0D108BD9-81ED-4DB2-BD59-A6C34878D82A}">
                    <a16:rowId xmlns:a16="http://schemas.microsoft.com/office/drawing/2014/main" val="3942015960"/>
                  </a:ext>
                </a:extLst>
              </a:tr>
              <a:tr h="323850">
                <a:tc>
                  <a:txBody>
                    <a:bodyPr/>
                    <a:lstStyle/>
                    <a:p>
                      <a:pPr algn="r" fontAlgn="ctr"/>
                      <a:r>
                        <a:rPr lang="en-US" sz="1600" dirty="0">
                          <a:effectLst/>
                        </a:rPr>
                        <a:t>F9 B5 B1060.3</a:t>
                      </a:r>
                    </a:p>
                  </a:txBody>
                  <a:tcPr marL="80962" marR="80962" marT="40481" marB="40481" anchor="ctr">
                    <a:lnL>
                      <a:noFill/>
                    </a:lnL>
                    <a:lnR>
                      <a:noFill/>
                    </a:lnR>
                    <a:lnT>
                      <a:noFill/>
                    </a:lnT>
                    <a:lnB>
                      <a:noFill/>
                    </a:lnB>
                    <a:solidFill>
                      <a:srgbClr val="F5F5F5"/>
                    </a:solidFill>
                  </a:tcPr>
                </a:tc>
                <a:extLst>
                  <a:ext uri="{0D108BD9-81ED-4DB2-BD59-A6C34878D82A}">
                    <a16:rowId xmlns:a16="http://schemas.microsoft.com/office/drawing/2014/main" val="1321727497"/>
                  </a:ext>
                </a:extLst>
              </a:tr>
            </a:tbl>
          </a:graphicData>
        </a:graphic>
      </p:graphicFrame>
    </p:spTree>
    <p:extLst>
      <p:ext uri="{BB962C8B-B14F-4D97-AF65-F5344CB8AC3E}">
        <p14:creationId xmlns:p14="http://schemas.microsoft.com/office/powerpoint/2010/main" val="4113286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2015 launch records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1792941" y="1406017"/>
            <a:ext cx="9711671" cy="4505205"/>
          </a:xfrm>
        </p:spPr>
        <p:txBody>
          <a:bodyPr/>
          <a:lstStyle/>
          <a:p>
            <a:r>
              <a:rPr lang="en-US" dirty="0"/>
              <a:t>Query:</a:t>
            </a:r>
          </a:p>
          <a:p>
            <a:pPr lvl="1"/>
            <a:r>
              <a:rPr lang="en-US" dirty="0"/>
              <a:t>%</a:t>
            </a:r>
            <a:r>
              <a:rPr lang="en-US" dirty="0" err="1"/>
              <a:t>sql</a:t>
            </a:r>
            <a:r>
              <a:rPr lang="en-US" dirty="0"/>
              <a:t> Select MONTHNAME(DATE) as month,booster_version,landing__</a:t>
            </a:r>
            <a:r>
              <a:rPr lang="en-US" dirty="0" err="1"/>
              <a:t>outcome,launch_site</a:t>
            </a:r>
            <a:r>
              <a:rPr lang="en-US" dirty="0"/>
              <a:t>  from SPACEXDATASET where </a:t>
            </a:r>
            <a:r>
              <a:rPr lang="en-US" dirty="0" err="1"/>
              <a:t>landing__outcome</a:t>
            </a:r>
            <a:r>
              <a:rPr lang="en-US" dirty="0"/>
              <a:t> like 'Failure%' AND  </a:t>
            </a:r>
            <a:r>
              <a:rPr lang="en-US" dirty="0" err="1"/>
              <a:t>to_char</a:t>
            </a:r>
            <a:r>
              <a:rPr lang="en-US" dirty="0"/>
              <a:t>(DATE,'</a:t>
            </a:r>
            <a:r>
              <a:rPr lang="en-US" dirty="0" err="1"/>
              <a:t>yyyy</a:t>
            </a:r>
            <a:r>
              <a:rPr lang="en-US" dirty="0"/>
              <a:t>')='2015’ </a:t>
            </a:r>
          </a:p>
          <a:p>
            <a:pPr lvl="1"/>
            <a:r>
              <a:rPr lang="en-US" dirty="0"/>
              <a:t>Selects date which is presented by month name and other expected columns based on failed attempts in year 2015</a:t>
            </a:r>
          </a:p>
          <a:p>
            <a:pPr lvl="1"/>
            <a:endParaRPr lang="en-US" dirty="0"/>
          </a:p>
          <a:p>
            <a:r>
              <a:rPr lang="en-US" dirty="0"/>
              <a:t>Result: 2 failures noticed for the year of 2015 from the same launch site.</a:t>
            </a:r>
          </a:p>
          <a:p>
            <a:endParaRPr lang="en-US" dirty="0"/>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33</a:t>
            </a:fld>
            <a:endParaRPr lang="en-US"/>
          </a:p>
        </p:txBody>
      </p:sp>
      <p:graphicFrame>
        <p:nvGraphicFramePr>
          <p:cNvPr id="3" name="Table 2">
            <a:extLst>
              <a:ext uri="{FF2B5EF4-FFF2-40B4-BE49-F238E27FC236}">
                <a16:creationId xmlns:a16="http://schemas.microsoft.com/office/drawing/2014/main" id="{FA37EEF1-B106-462B-8CAA-EEF8197E70FC}"/>
              </a:ext>
            </a:extLst>
          </p:cNvPr>
          <p:cNvGraphicFramePr>
            <a:graphicFrameLocks noGrp="1"/>
          </p:cNvGraphicFramePr>
          <p:nvPr>
            <p:extLst>
              <p:ext uri="{D42A27DB-BD31-4B8C-83A1-F6EECF244321}">
                <p14:modId xmlns:p14="http://schemas.microsoft.com/office/powerpoint/2010/main" val="3553989552"/>
              </p:ext>
            </p:extLst>
          </p:nvPr>
        </p:nvGraphicFramePr>
        <p:xfrm>
          <a:off x="2118360" y="4221480"/>
          <a:ext cx="9235440" cy="1463040"/>
        </p:xfrm>
        <a:graphic>
          <a:graphicData uri="http://schemas.openxmlformats.org/drawingml/2006/table">
            <a:tbl>
              <a:tblPr/>
              <a:tblGrid>
                <a:gridCol w="2308860">
                  <a:extLst>
                    <a:ext uri="{9D8B030D-6E8A-4147-A177-3AD203B41FA5}">
                      <a16:colId xmlns:a16="http://schemas.microsoft.com/office/drawing/2014/main" val="2522735436"/>
                    </a:ext>
                  </a:extLst>
                </a:gridCol>
                <a:gridCol w="2308860">
                  <a:extLst>
                    <a:ext uri="{9D8B030D-6E8A-4147-A177-3AD203B41FA5}">
                      <a16:colId xmlns:a16="http://schemas.microsoft.com/office/drawing/2014/main" val="1240804363"/>
                    </a:ext>
                  </a:extLst>
                </a:gridCol>
                <a:gridCol w="2308860">
                  <a:extLst>
                    <a:ext uri="{9D8B030D-6E8A-4147-A177-3AD203B41FA5}">
                      <a16:colId xmlns:a16="http://schemas.microsoft.com/office/drawing/2014/main" val="344938523"/>
                    </a:ext>
                  </a:extLst>
                </a:gridCol>
                <a:gridCol w="2308860">
                  <a:extLst>
                    <a:ext uri="{9D8B030D-6E8A-4147-A177-3AD203B41FA5}">
                      <a16:colId xmlns:a16="http://schemas.microsoft.com/office/drawing/2014/main" val="4144486322"/>
                    </a:ext>
                  </a:extLst>
                </a:gridCol>
              </a:tblGrid>
              <a:tr h="487680">
                <a:tc>
                  <a:txBody>
                    <a:bodyPr/>
                    <a:lstStyle/>
                    <a:p>
                      <a:pPr algn="r" fontAlgn="ctr"/>
                      <a:r>
                        <a:rPr lang="en-US" b="1" dirty="0">
                          <a:effectLst/>
                        </a:rPr>
                        <a:t>MONTH</a:t>
                      </a:r>
                    </a:p>
                  </a:txBody>
                  <a:tcPr anchor="ctr">
                    <a:lnL>
                      <a:noFill/>
                    </a:lnL>
                    <a:lnR>
                      <a:noFill/>
                    </a:lnR>
                    <a:lnT>
                      <a:noFill/>
                    </a:lnT>
                    <a:lnB>
                      <a:noFill/>
                    </a:lnB>
                    <a:solidFill>
                      <a:srgbClr val="F5F5F5"/>
                    </a:solidFill>
                  </a:tcPr>
                </a:tc>
                <a:tc>
                  <a:txBody>
                    <a:bodyPr/>
                    <a:lstStyle/>
                    <a:p>
                      <a:pPr algn="r" fontAlgn="ctr"/>
                      <a:r>
                        <a:rPr lang="en-US" b="1">
                          <a:effectLst/>
                        </a:rPr>
                        <a:t>booster_version</a:t>
                      </a:r>
                    </a:p>
                  </a:txBody>
                  <a:tcPr anchor="ctr">
                    <a:lnL>
                      <a:noFill/>
                    </a:lnL>
                    <a:lnR>
                      <a:noFill/>
                    </a:lnR>
                    <a:lnT>
                      <a:noFill/>
                    </a:lnT>
                    <a:lnB>
                      <a:noFill/>
                    </a:lnB>
                    <a:solidFill>
                      <a:srgbClr val="F5F5F5"/>
                    </a:solidFill>
                  </a:tcPr>
                </a:tc>
                <a:tc>
                  <a:txBody>
                    <a:bodyPr/>
                    <a:lstStyle/>
                    <a:p>
                      <a:pPr algn="r" fontAlgn="ctr"/>
                      <a:r>
                        <a:rPr lang="en-US" b="1">
                          <a:effectLst/>
                        </a:rPr>
                        <a:t>landing__outcome</a:t>
                      </a:r>
                    </a:p>
                  </a:txBody>
                  <a:tcPr anchor="ctr">
                    <a:lnL>
                      <a:noFill/>
                    </a:lnL>
                    <a:lnR>
                      <a:noFill/>
                    </a:lnR>
                    <a:lnT>
                      <a:noFill/>
                    </a:lnT>
                    <a:lnB>
                      <a:noFill/>
                    </a:lnB>
                    <a:solidFill>
                      <a:srgbClr val="F5F5F5"/>
                    </a:solidFill>
                  </a:tcPr>
                </a:tc>
                <a:tc>
                  <a:txBody>
                    <a:bodyPr/>
                    <a:lstStyle/>
                    <a:p>
                      <a:pPr algn="r" fontAlgn="ctr"/>
                      <a:r>
                        <a:rPr lang="en-US" b="1" dirty="0" err="1">
                          <a:effectLst/>
                        </a:rPr>
                        <a:t>launch_site</a:t>
                      </a:r>
                      <a:endParaRPr lang="en-US" b="1" dirty="0">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1166741591"/>
                  </a:ext>
                </a:extLst>
              </a:tr>
              <a:tr h="487680">
                <a:tc>
                  <a:txBody>
                    <a:bodyPr/>
                    <a:lstStyle/>
                    <a:p>
                      <a:pPr algn="r" fontAlgn="ctr"/>
                      <a:r>
                        <a:rPr lang="en-US">
                          <a:effectLst/>
                        </a:rPr>
                        <a:t>January</a:t>
                      </a:r>
                    </a:p>
                  </a:txBody>
                  <a:tcPr anchor="ctr">
                    <a:lnL>
                      <a:noFill/>
                    </a:lnL>
                    <a:lnR>
                      <a:noFill/>
                    </a:lnR>
                    <a:lnT>
                      <a:noFill/>
                    </a:lnT>
                    <a:lnB>
                      <a:noFill/>
                    </a:lnB>
                    <a:solidFill>
                      <a:srgbClr val="FFFFFF"/>
                    </a:solidFill>
                  </a:tcPr>
                </a:tc>
                <a:tc>
                  <a:txBody>
                    <a:bodyPr/>
                    <a:lstStyle/>
                    <a:p>
                      <a:pPr algn="r" fontAlgn="ctr"/>
                      <a:r>
                        <a:rPr lang="en-US">
                          <a:effectLst/>
                        </a:rPr>
                        <a:t>F9 v1.1 B1012</a:t>
                      </a:r>
                    </a:p>
                  </a:txBody>
                  <a:tcPr anchor="ctr">
                    <a:lnL>
                      <a:noFill/>
                    </a:lnL>
                    <a:lnR>
                      <a:noFill/>
                    </a:lnR>
                    <a:lnT>
                      <a:noFill/>
                    </a:lnT>
                    <a:lnB>
                      <a:noFill/>
                    </a:lnB>
                    <a:solidFill>
                      <a:srgbClr val="FFFFFF"/>
                    </a:solidFill>
                  </a:tcPr>
                </a:tc>
                <a:tc>
                  <a:txBody>
                    <a:bodyPr/>
                    <a:lstStyle/>
                    <a:p>
                      <a:pPr algn="r" fontAlgn="ctr"/>
                      <a:r>
                        <a:rPr lang="en-US">
                          <a:effectLst/>
                        </a:rPr>
                        <a:t>Failure (drone ship)</a:t>
                      </a:r>
                    </a:p>
                  </a:txBody>
                  <a:tcPr anchor="ctr">
                    <a:lnL>
                      <a:noFill/>
                    </a:lnL>
                    <a:lnR>
                      <a:noFill/>
                    </a:lnR>
                    <a:lnT>
                      <a:noFill/>
                    </a:lnT>
                    <a:lnB>
                      <a:noFill/>
                    </a:lnB>
                    <a:solidFill>
                      <a:srgbClr val="FFFFFF"/>
                    </a:solidFill>
                  </a:tcPr>
                </a:tc>
                <a:tc>
                  <a:txBody>
                    <a:bodyPr/>
                    <a:lstStyle/>
                    <a:p>
                      <a:pPr algn="r" fontAlgn="ctr"/>
                      <a:r>
                        <a:rPr lang="en-US">
                          <a:effectLst/>
                        </a:rPr>
                        <a:t>CCAFS LC-40</a:t>
                      </a:r>
                    </a:p>
                  </a:txBody>
                  <a:tcPr anchor="ctr">
                    <a:lnL>
                      <a:noFill/>
                    </a:lnL>
                    <a:lnR>
                      <a:noFill/>
                    </a:lnR>
                    <a:lnT>
                      <a:noFill/>
                    </a:lnT>
                    <a:lnB>
                      <a:noFill/>
                    </a:lnB>
                    <a:solidFill>
                      <a:srgbClr val="FFFFFF"/>
                    </a:solidFill>
                  </a:tcPr>
                </a:tc>
                <a:extLst>
                  <a:ext uri="{0D108BD9-81ED-4DB2-BD59-A6C34878D82A}">
                    <a16:rowId xmlns:a16="http://schemas.microsoft.com/office/drawing/2014/main" val="690301012"/>
                  </a:ext>
                </a:extLst>
              </a:tr>
              <a:tr h="487680">
                <a:tc>
                  <a:txBody>
                    <a:bodyPr/>
                    <a:lstStyle/>
                    <a:p>
                      <a:pPr algn="r" fontAlgn="ctr"/>
                      <a:r>
                        <a:rPr lang="en-US">
                          <a:effectLst/>
                        </a:rPr>
                        <a:t>April</a:t>
                      </a:r>
                    </a:p>
                  </a:txBody>
                  <a:tcPr anchor="ctr">
                    <a:lnL>
                      <a:noFill/>
                    </a:lnL>
                    <a:lnR>
                      <a:noFill/>
                    </a:lnR>
                    <a:lnT>
                      <a:noFill/>
                    </a:lnT>
                    <a:lnB>
                      <a:noFill/>
                    </a:lnB>
                    <a:solidFill>
                      <a:srgbClr val="F5F5F5"/>
                    </a:solidFill>
                  </a:tcPr>
                </a:tc>
                <a:tc>
                  <a:txBody>
                    <a:bodyPr/>
                    <a:lstStyle/>
                    <a:p>
                      <a:pPr algn="r" fontAlgn="ctr"/>
                      <a:r>
                        <a:rPr lang="en-US">
                          <a:effectLst/>
                        </a:rPr>
                        <a:t>F9 v1.1 B1015</a:t>
                      </a:r>
                    </a:p>
                  </a:txBody>
                  <a:tcPr anchor="ctr">
                    <a:lnL>
                      <a:noFill/>
                    </a:lnL>
                    <a:lnR>
                      <a:noFill/>
                    </a:lnR>
                    <a:lnT>
                      <a:noFill/>
                    </a:lnT>
                    <a:lnB>
                      <a:noFill/>
                    </a:lnB>
                    <a:solidFill>
                      <a:srgbClr val="F5F5F5"/>
                    </a:solidFill>
                  </a:tcPr>
                </a:tc>
                <a:tc>
                  <a:txBody>
                    <a:bodyPr/>
                    <a:lstStyle/>
                    <a:p>
                      <a:pPr algn="r" fontAlgn="ctr"/>
                      <a:r>
                        <a:rPr lang="en-US">
                          <a:effectLst/>
                        </a:rPr>
                        <a:t>Failure (drone ship)</a:t>
                      </a:r>
                    </a:p>
                  </a:txBody>
                  <a:tcPr anchor="ctr">
                    <a:lnL>
                      <a:noFill/>
                    </a:lnL>
                    <a:lnR>
                      <a:noFill/>
                    </a:lnR>
                    <a:lnT>
                      <a:noFill/>
                    </a:lnT>
                    <a:lnB>
                      <a:noFill/>
                    </a:lnB>
                    <a:solidFill>
                      <a:srgbClr val="F5F5F5"/>
                    </a:solidFill>
                  </a:tcPr>
                </a:tc>
                <a:tc>
                  <a:txBody>
                    <a:bodyPr/>
                    <a:lstStyle/>
                    <a:p>
                      <a:pPr algn="r" fontAlgn="ctr"/>
                      <a:r>
                        <a:rPr lang="en-US" dirty="0">
                          <a:effectLst/>
                        </a:rPr>
                        <a:t>CCAFS LC-40</a:t>
                      </a:r>
                    </a:p>
                  </a:txBody>
                  <a:tcPr anchor="ctr">
                    <a:lnL>
                      <a:noFill/>
                    </a:lnL>
                    <a:lnR>
                      <a:noFill/>
                    </a:lnR>
                    <a:lnT>
                      <a:noFill/>
                    </a:lnT>
                    <a:lnB>
                      <a:noFill/>
                    </a:lnB>
                    <a:solidFill>
                      <a:srgbClr val="F5F5F5"/>
                    </a:solidFill>
                  </a:tcPr>
                </a:tc>
                <a:extLst>
                  <a:ext uri="{0D108BD9-81ED-4DB2-BD59-A6C34878D82A}">
                    <a16:rowId xmlns:a16="http://schemas.microsoft.com/office/drawing/2014/main" val="1503961298"/>
                  </a:ext>
                </a:extLst>
              </a:tr>
            </a:tbl>
          </a:graphicData>
        </a:graphic>
      </p:graphicFrame>
    </p:spTree>
    <p:extLst>
      <p:ext uri="{BB962C8B-B14F-4D97-AF65-F5344CB8AC3E}">
        <p14:creationId xmlns:p14="http://schemas.microsoft.com/office/powerpoint/2010/main" val="1103668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1642128" y="80454"/>
            <a:ext cx="9711671" cy="1325563"/>
          </a:xfrm>
        </p:spPr>
        <p:txBody>
          <a:bodyPr/>
          <a:lstStyle/>
          <a:p>
            <a:r>
              <a:rPr lang="en-CA" b="1" dirty="0"/>
              <a:t>Rank success count between 2010-06-04 and 2017-03-20</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1792941" y="1406017"/>
            <a:ext cx="9711671" cy="4505205"/>
          </a:xfrm>
        </p:spPr>
        <p:txBody>
          <a:bodyPr/>
          <a:lstStyle/>
          <a:p>
            <a:r>
              <a:rPr lang="en-US" dirty="0"/>
              <a:t>Query:</a:t>
            </a:r>
          </a:p>
          <a:p>
            <a:pPr lvl="1"/>
            <a:r>
              <a:rPr lang="en-US" dirty="0"/>
              <a:t>%</a:t>
            </a:r>
            <a:r>
              <a:rPr lang="en-US" dirty="0" err="1"/>
              <a:t>sql</a:t>
            </a:r>
            <a:r>
              <a:rPr lang="en-US" dirty="0"/>
              <a:t> select landing__</a:t>
            </a:r>
            <a:r>
              <a:rPr lang="en-US" dirty="0" err="1"/>
              <a:t>outcome,count</a:t>
            </a:r>
            <a:r>
              <a:rPr lang="en-US" dirty="0"/>
              <a:t>(</a:t>
            </a:r>
            <a:r>
              <a:rPr lang="en-US" dirty="0" err="1"/>
              <a:t>landing__outcome</a:t>
            </a:r>
            <a:r>
              <a:rPr lang="en-US" dirty="0"/>
              <a:t>) as outcomes from SPACEXDATASET where DATE between '2010-06-04' AND '2017-03-20' AND </a:t>
            </a:r>
            <a:r>
              <a:rPr lang="en-US" dirty="0" err="1"/>
              <a:t>landing__outcome</a:t>
            </a:r>
            <a:r>
              <a:rPr lang="en-US" dirty="0"/>
              <a:t> like 'Success%' GROUP BY </a:t>
            </a:r>
            <a:r>
              <a:rPr lang="en-US" dirty="0" err="1"/>
              <a:t>landing__outcome</a:t>
            </a:r>
            <a:r>
              <a:rPr lang="en-US" dirty="0"/>
              <a:t> ORDER BY outcomes desc;</a:t>
            </a:r>
          </a:p>
          <a:p>
            <a:pPr lvl="1"/>
            <a:r>
              <a:rPr lang="en-US" dirty="0"/>
              <a:t>Rank landing outcomes between given dates, achieved by counting the outcomes and grouping and ordering them.</a:t>
            </a:r>
          </a:p>
          <a:p>
            <a:pPr lvl="1"/>
            <a:endParaRPr lang="en-US" dirty="0"/>
          </a:p>
          <a:p>
            <a:r>
              <a:rPr lang="en-US" dirty="0"/>
              <a:t>Result: drone ship outcomes have had more successful outcomes</a:t>
            </a:r>
          </a:p>
          <a:p>
            <a:endParaRPr lang="en-US" dirty="0"/>
          </a:p>
          <a:p>
            <a:pPr lvl="1"/>
            <a:endParaRPr lang="en-US"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34</a:t>
            </a:fld>
            <a:endParaRPr lang="en-US"/>
          </a:p>
        </p:txBody>
      </p:sp>
      <p:graphicFrame>
        <p:nvGraphicFramePr>
          <p:cNvPr id="3" name="Table 2">
            <a:extLst>
              <a:ext uri="{FF2B5EF4-FFF2-40B4-BE49-F238E27FC236}">
                <a16:creationId xmlns:a16="http://schemas.microsoft.com/office/drawing/2014/main" id="{61C99B4F-9055-44CF-BBDC-92EFC4E94F8D}"/>
              </a:ext>
            </a:extLst>
          </p:cNvPr>
          <p:cNvGraphicFramePr>
            <a:graphicFrameLocks noGrp="1"/>
          </p:cNvGraphicFramePr>
          <p:nvPr>
            <p:extLst>
              <p:ext uri="{D42A27DB-BD31-4B8C-83A1-F6EECF244321}">
                <p14:modId xmlns:p14="http://schemas.microsoft.com/office/powerpoint/2010/main" val="3426977356"/>
              </p:ext>
            </p:extLst>
          </p:nvPr>
        </p:nvGraphicFramePr>
        <p:xfrm>
          <a:off x="2749233" y="4430903"/>
          <a:ext cx="5503228" cy="1097280"/>
        </p:xfrm>
        <a:graphic>
          <a:graphicData uri="http://schemas.openxmlformats.org/drawingml/2006/table">
            <a:tbl>
              <a:tblPr/>
              <a:tblGrid>
                <a:gridCol w="2751614">
                  <a:extLst>
                    <a:ext uri="{9D8B030D-6E8A-4147-A177-3AD203B41FA5}">
                      <a16:colId xmlns:a16="http://schemas.microsoft.com/office/drawing/2014/main" val="1838052540"/>
                    </a:ext>
                  </a:extLst>
                </a:gridCol>
                <a:gridCol w="2751614">
                  <a:extLst>
                    <a:ext uri="{9D8B030D-6E8A-4147-A177-3AD203B41FA5}">
                      <a16:colId xmlns:a16="http://schemas.microsoft.com/office/drawing/2014/main" val="1287893454"/>
                    </a:ext>
                  </a:extLst>
                </a:gridCol>
              </a:tblGrid>
              <a:tr h="0">
                <a:tc>
                  <a:txBody>
                    <a:bodyPr/>
                    <a:lstStyle/>
                    <a:p>
                      <a:pPr algn="r" fontAlgn="ctr"/>
                      <a:r>
                        <a:rPr lang="en-US" b="1">
                          <a:effectLst/>
                        </a:rPr>
                        <a:t>landing__outcome</a:t>
                      </a:r>
                    </a:p>
                  </a:txBody>
                  <a:tcPr anchor="ctr">
                    <a:lnL>
                      <a:noFill/>
                    </a:lnL>
                    <a:lnR>
                      <a:noFill/>
                    </a:lnR>
                    <a:lnT>
                      <a:noFill/>
                    </a:lnT>
                    <a:lnB>
                      <a:noFill/>
                    </a:lnB>
                    <a:solidFill>
                      <a:srgbClr val="F5F5F5"/>
                    </a:solidFill>
                  </a:tcPr>
                </a:tc>
                <a:tc>
                  <a:txBody>
                    <a:bodyPr/>
                    <a:lstStyle/>
                    <a:p>
                      <a:pPr algn="r" fontAlgn="ctr"/>
                      <a:r>
                        <a:rPr lang="en-US" b="1">
                          <a:effectLst/>
                        </a:rPr>
                        <a:t>outcomes</a:t>
                      </a:r>
                    </a:p>
                  </a:txBody>
                  <a:tcPr anchor="ctr">
                    <a:lnL>
                      <a:noFill/>
                    </a:lnL>
                    <a:lnR>
                      <a:noFill/>
                    </a:lnR>
                    <a:lnT>
                      <a:noFill/>
                    </a:lnT>
                    <a:lnB>
                      <a:noFill/>
                    </a:lnB>
                    <a:solidFill>
                      <a:srgbClr val="F5F5F5"/>
                    </a:solidFill>
                  </a:tcPr>
                </a:tc>
                <a:extLst>
                  <a:ext uri="{0D108BD9-81ED-4DB2-BD59-A6C34878D82A}">
                    <a16:rowId xmlns:a16="http://schemas.microsoft.com/office/drawing/2014/main" val="1148541682"/>
                  </a:ext>
                </a:extLst>
              </a:tr>
              <a:tr h="0">
                <a:tc>
                  <a:txBody>
                    <a:bodyPr/>
                    <a:lstStyle/>
                    <a:p>
                      <a:pPr algn="r" fontAlgn="ctr"/>
                      <a:r>
                        <a:rPr lang="en-US">
                          <a:effectLst/>
                        </a:rPr>
                        <a:t>Success (drone ship)</a:t>
                      </a:r>
                    </a:p>
                  </a:txBody>
                  <a:tcPr anchor="ctr">
                    <a:lnL>
                      <a:noFill/>
                    </a:lnL>
                    <a:lnR>
                      <a:noFill/>
                    </a:lnR>
                    <a:lnT>
                      <a:noFill/>
                    </a:lnT>
                    <a:lnB>
                      <a:noFill/>
                    </a:lnB>
                    <a:solidFill>
                      <a:srgbClr val="FFFFFF"/>
                    </a:solidFill>
                  </a:tcPr>
                </a:tc>
                <a:tc>
                  <a:txBody>
                    <a:bodyPr/>
                    <a:lstStyle/>
                    <a:p>
                      <a:pPr algn="r" fontAlgn="ctr"/>
                      <a:r>
                        <a:rPr lang="en-US">
                          <a:effectLst/>
                        </a:rPr>
                        <a:t>5</a:t>
                      </a:r>
                    </a:p>
                  </a:txBody>
                  <a:tcPr anchor="ctr">
                    <a:lnL>
                      <a:noFill/>
                    </a:lnL>
                    <a:lnR>
                      <a:noFill/>
                    </a:lnR>
                    <a:lnT>
                      <a:noFill/>
                    </a:lnT>
                    <a:lnB>
                      <a:noFill/>
                    </a:lnB>
                    <a:solidFill>
                      <a:srgbClr val="FFFFFF"/>
                    </a:solidFill>
                  </a:tcPr>
                </a:tc>
                <a:extLst>
                  <a:ext uri="{0D108BD9-81ED-4DB2-BD59-A6C34878D82A}">
                    <a16:rowId xmlns:a16="http://schemas.microsoft.com/office/drawing/2014/main" val="535877658"/>
                  </a:ext>
                </a:extLst>
              </a:tr>
              <a:tr h="0">
                <a:tc>
                  <a:txBody>
                    <a:bodyPr/>
                    <a:lstStyle/>
                    <a:p>
                      <a:pPr algn="r" fontAlgn="ctr"/>
                      <a:r>
                        <a:rPr lang="en-US">
                          <a:effectLst/>
                        </a:rPr>
                        <a:t>Success (ground pad)</a:t>
                      </a:r>
                    </a:p>
                  </a:txBody>
                  <a:tcPr anchor="ctr">
                    <a:lnL>
                      <a:noFill/>
                    </a:lnL>
                    <a:lnR>
                      <a:noFill/>
                    </a:lnR>
                    <a:lnT>
                      <a:noFill/>
                    </a:lnT>
                    <a:lnB>
                      <a:noFill/>
                    </a:lnB>
                    <a:solidFill>
                      <a:srgbClr val="F5F5F5"/>
                    </a:solidFill>
                  </a:tcPr>
                </a:tc>
                <a:tc>
                  <a:txBody>
                    <a:bodyPr/>
                    <a:lstStyle/>
                    <a:p>
                      <a:pPr algn="r" fontAlgn="ctr"/>
                      <a:r>
                        <a:rPr lang="en-US" dirty="0">
                          <a:effectLst/>
                        </a:rPr>
                        <a:t>3</a:t>
                      </a:r>
                    </a:p>
                  </a:txBody>
                  <a:tcPr anchor="ctr">
                    <a:lnL>
                      <a:noFill/>
                    </a:lnL>
                    <a:lnR>
                      <a:noFill/>
                    </a:lnR>
                    <a:lnT>
                      <a:noFill/>
                    </a:lnT>
                    <a:lnB>
                      <a:noFill/>
                    </a:lnB>
                    <a:solidFill>
                      <a:srgbClr val="F5F5F5"/>
                    </a:solidFill>
                  </a:tcPr>
                </a:tc>
                <a:extLst>
                  <a:ext uri="{0D108BD9-81ED-4DB2-BD59-A6C34878D82A}">
                    <a16:rowId xmlns:a16="http://schemas.microsoft.com/office/drawing/2014/main" val="3957359109"/>
                  </a:ext>
                </a:extLst>
              </a:tr>
            </a:tbl>
          </a:graphicData>
        </a:graphic>
      </p:graphicFrame>
    </p:spTree>
    <p:extLst>
      <p:ext uri="{BB962C8B-B14F-4D97-AF65-F5344CB8AC3E}">
        <p14:creationId xmlns:p14="http://schemas.microsoft.com/office/powerpoint/2010/main" val="1600061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Interactive map with Folium</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dirty="0"/>
          </a:p>
        </p:txBody>
      </p:sp>
      <p:sp>
        <p:nvSpPr>
          <p:cNvPr id="3" name="Slide Number Placeholder 2">
            <a:extLst>
              <a:ext uri="{FF2B5EF4-FFF2-40B4-BE49-F238E27FC236}">
                <a16:creationId xmlns:a16="http://schemas.microsoft.com/office/drawing/2014/main" id="{10F812A6-4516-F247-8209-04C1F1C9D1D5}"/>
              </a:ext>
            </a:extLst>
          </p:cNvPr>
          <p:cNvSpPr>
            <a:spLocks noGrp="1"/>
          </p:cNvSpPr>
          <p:nvPr>
            <p:ph type="sldNum" sz="quarter" idx="12"/>
          </p:nvPr>
        </p:nvSpPr>
        <p:spPr/>
        <p:txBody>
          <a:bodyPr/>
          <a:lstStyle/>
          <a:p>
            <a:fld id="{5075537C-CA84-1446-933C-8E9D027F9201}" type="slidenum">
              <a:rPr lang="en-US" smtClean="0"/>
              <a:t>35</a:t>
            </a:fld>
            <a:endParaRPr lang="en-US"/>
          </a:p>
        </p:txBody>
      </p:sp>
    </p:spTree>
    <p:extLst>
      <p:ext uri="{BB962C8B-B14F-4D97-AF65-F5344CB8AC3E}">
        <p14:creationId xmlns:p14="http://schemas.microsoft.com/office/powerpoint/2010/main" val="1023352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Launch sites</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838200" y="5827841"/>
            <a:ext cx="10515600" cy="816239"/>
          </a:xfrm>
        </p:spPr>
        <p:txBody>
          <a:bodyPr>
            <a:normAutofit fontScale="70000" lnSpcReduction="20000"/>
          </a:bodyPr>
          <a:lstStyle/>
          <a:p>
            <a:r>
              <a:rPr lang="en-US" sz="2000" dirty="0"/>
              <a:t>All launch sites as you see are close to the equator and to the coast.</a:t>
            </a:r>
          </a:p>
          <a:p>
            <a:pPr lvl="1"/>
            <a:r>
              <a:rPr lang="en-US" sz="1600" dirty="0"/>
              <a:t>Equator: Due to speed advantages. </a:t>
            </a:r>
          </a:p>
          <a:p>
            <a:pPr lvl="1"/>
            <a:r>
              <a:rPr lang="en-US" sz="1600" dirty="0"/>
              <a:t>Coast: Possibly due to safety in case of failures? </a:t>
            </a:r>
          </a:p>
          <a:p>
            <a:endParaRPr lang="en-US" sz="2000"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36</a:t>
            </a:fld>
            <a:endParaRPr lang="en-US"/>
          </a:p>
        </p:txBody>
      </p:sp>
      <p:pic>
        <p:nvPicPr>
          <p:cNvPr id="6" name="Picture 5">
            <a:extLst>
              <a:ext uri="{FF2B5EF4-FFF2-40B4-BE49-F238E27FC236}">
                <a16:creationId xmlns:a16="http://schemas.microsoft.com/office/drawing/2014/main" id="{9AFC8195-BEF4-4B14-A84E-4A7F44AC9683}"/>
              </a:ext>
            </a:extLst>
          </p:cNvPr>
          <p:cNvPicPr>
            <a:picLocks noChangeAspect="1"/>
          </p:cNvPicPr>
          <p:nvPr/>
        </p:nvPicPr>
        <p:blipFill>
          <a:blip r:embed="rId2"/>
          <a:stretch>
            <a:fillRect/>
          </a:stretch>
        </p:blipFill>
        <p:spPr>
          <a:xfrm>
            <a:off x="1176396" y="1417049"/>
            <a:ext cx="9839208" cy="4310125"/>
          </a:xfrm>
          <a:prstGeom prst="rect">
            <a:avLst/>
          </a:prstGeom>
        </p:spPr>
      </p:pic>
    </p:spTree>
    <p:extLst>
      <p:ext uri="{BB962C8B-B14F-4D97-AF65-F5344CB8AC3E}">
        <p14:creationId xmlns:p14="http://schemas.microsoft.com/office/powerpoint/2010/main" val="981671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normAutofit/>
          </a:bodyPr>
          <a:lstStyle/>
          <a:p>
            <a:r>
              <a:rPr lang="en-US" dirty="0"/>
              <a:t>Launch records by Launch Site</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838200" y="5587068"/>
            <a:ext cx="10515600" cy="454958"/>
          </a:xfrm>
        </p:spPr>
        <p:txBody>
          <a:bodyPr>
            <a:normAutofit/>
          </a:bodyPr>
          <a:lstStyle/>
          <a:p>
            <a:r>
              <a:rPr lang="en-US" dirty="0"/>
              <a:t>Easily visible success rate of launches from the chosen site.</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37</a:t>
            </a:fld>
            <a:endParaRPr lang="en-US"/>
          </a:p>
        </p:txBody>
      </p:sp>
      <p:pic>
        <p:nvPicPr>
          <p:cNvPr id="8" name="Picture 7">
            <a:extLst>
              <a:ext uri="{FF2B5EF4-FFF2-40B4-BE49-F238E27FC236}">
                <a16:creationId xmlns:a16="http://schemas.microsoft.com/office/drawing/2014/main" id="{5A33E7D9-443B-455E-B416-BB79BF4E02C6}"/>
              </a:ext>
            </a:extLst>
          </p:cNvPr>
          <p:cNvPicPr>
            <a:picLocks noChangeAspect="1"/>
          </p:cNvPicPr>
          <p:nvPr/>
        </p:nvPicPr>
        <p:blipFill>
          <a:blip r:embed="rId2"/>
          <a:stretch>
            <a:fillRect/>
          </a:stretch>
        </p:blipFill>
        <p:spPr>
          <a:xfrm>
            <a:off x="2397809" y="1434111"/>
            <a:ext cx="7396381" cy="3771664"/>
          </a:xfrm>
          <a:prstGeom prst="rect">
            <a:avLst/>
          </a:prstGeom>
        </p:spPr>
      </p:pic>
    </p:spTree>
    <p:extLst>
      <p:ext uri="{BB962C8B-B14F-4D97-AF65-F5344CB8AC3E}">
        <p14:creationId xmlns:p14="http://schemas.microsoft.com/office/powerpoint/2010/main" val="239597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5D9F803-CDBC-C74C-AF1B-2B5937D1C241}"/>
              </a:ext>
            </a:extLst>
          </p:cNvPr>
          <p:cNvSpPr>
            <a:spLocks noGrp="1"/>
          </p:cNvSpPr>
          <p:nvPr>
            <p:ph sz="half" idx="1"/>
          </p:nvPr>
        </p:nvSpPr>
        <p:spPr>
          <a:xfrm>
            <a:off x="7745665" y="1718880"/>
            <a:ext cx="3997005" cy="4351338"/>
          </a:xfrm>
        </p:spPr>
        <p:txBody>
          <a:bodyPr>
            <a:normAutofit/>
          </a:bodyPr>
          <a:lstStyle/>
          <a:p>
            <a:r>
              <a:rPr lang="en-US" sz="1500" dirty="0"/>
              <a:t>We considered one launch site CCAFS SLC-40 and its proximity to railway, sea, highway and city.</a:t>
            </a:r>
          </a:p>
          <a:p>
            <a:r>
              <a:rPr lang="en-US" sz="1500" dirty="0"/>
              <a:t>It does seem to have close proximity to sea, railway and highway and long distance to nearest city as listed in the popup (possibly due to safety reasons </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nchor="ctr">
            <a:normAutofit fontScale="92500" lnSpcReduction="10000"/>
          </a:bodyPr>
          <a:lstStyle/>
          <a:p>
            <a:pPr>
              <a:spcAft>
                <a:spcPts val="600"/>
              </a:spcAft>
            </a:pPr>
            <a:fld id="{5075537C-CA84-1446-933C-8E9D027F9201}" type="slidenum">
              <a:rPr lang="en-US" smtClean="0"/>
              <a:pPr>
                <a:spcAft>
                  <a:spcPts val="600"/>
                </a:spcAft>
              </a:pPr>
              <a:t>38</a:t>
            </a:fld>
            <a:endParaRPr lang="en-US"/>
          </a:p>
        </p:txBody>
      </p:sp>
      <p:sp>
        <p:nvSpPr>
          <p:cNvPr id="7" name="Title 6">
            <a:extLst>
              <a:ext uri="{FF2B5EF4-FFF2-40B4-BE49-F238E27FC236}">
                <a16:creationId xmlns:a16="http://schemas.microsoft.com/office/drawing/2014/main" id="{7CA68B4D-5CC4-49C7-93BE-F2FDD392D57F}"/>
              </a:ext>
            </a:extLst>
          </p:cNvPr>
          <p:cNvSpPr>
            <a:spLocks noGrp="1"/>
          </p:cNvSpPr>
          <p:nvPr>
            <p:ph type="title"/>
          </p:nvPr>
        </p:nvSpPr>
        <p:spPr/>
        <p:txBody>
          <a:bodyPr/>
          <a:lstStyle/>
          <a:p>
            <a:r>
              <a:rPr lang="nb-NO" dirty="0" err="1"/>
              <a:t>Launch</a:t>
            </a:r>
            <a:r>
              <a:rPr lang="nb-NO" dirty="0"/>
              <a:t> </a:t>
            </a:r>
            <a:r>
              <a:rPr lang="nb-NO" dirty="0" err="1"/>
              <a:t>site</a:t>
            </a:r>
            <a:r>
              <a:rPr lang="nb-NO" dirty="0"/>
              <a:t> </a:t>
            </a:r>
            <a:r>
              <a:rPr lang="nb-NO" dirty="0" err="1"/>
              <a:t>proximity</a:t>
            </a:r>
            <a:endParaRPr lang="en-US" dirty="0"/>
          </a:p>
        </p:txBody>
      </p:sp>
      <p:pic>
        <p:nvPicPr>
          <p:cNvPr id="11" name="Picture 10">
            <a:extLst>
              <a:ext uri="{FF2B5EF4-FFF2-40B4-BE49-F238E27FC236}">
                <a16:creationId xmlns:a16="http://schemas.microsoft.com/office/drawing/2014/main" id="{1FF097CB-D543-419B-A9B7-B5C70D7F328B}"/>
              </a:ext>
            </a:extLst>
          </p:cNvPr>
          <p:cNvPicPr>
            <a:picLocks noChangeAspect="1"/>
          </p:cNvPicPr>
          <p:nvPr/>
        </p:nvPicPr>
        <p:blipFill>
          <a:blip r:embed="rId2"/>
          <a:stretch>
            <a:fillRect/>
          </a:stretch>
        </p:blipFill>
        <p:spPr>
          <a:xfrm>
            <a:off x="449330" y="1585910"/>
            <a:ext cx="7219550" cy="4484308"/>
          </a:xfrm>
          <a:prstGeom prst="rect">
            <a:avLst/>
          </a:prstGeom>
        </p:spPr>
      </p:pic>
    </p:spTree>
    <p:extLst>
      <p:ext uri="{BB962C8B-B14F-4D97-AF65-F5344CB8AC3E}">
        <p14:creationId xmlns:p14="http://schemas.microsoft.com/office/powerpoint/2010/main" val="232499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Build a Dashboard with Plotly Dash</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dirty="0"/>
          </a:p>
        </p:txBody>
      </p:sp>
      <p:sp>
        <p:nvSpPr>
          <p:cNvPr id="3" name="Slide Number Placeholder 2">
            <a:extLst>
              <a:ext uri="{FF2B5EF4-FFF2-40B4-BE49-F238E27FC236}">
                <a16:creationId xmlns:a16="http://schemas.microsoft.com/office/drawing/2014/main" id="{10F812A6-4516-F247-8209-04C1F1C9D1D5}"/>
              </a:ext>
            </a:extLst>
          </p:cNvPr>
          <p:cNvSpPr>
            <a:spLocks noGrp="1"/>
          </p:cNvSpPr>
          <p:nvPr>
            <p:ph type="sldNum" sz="quarter" idx="12"/>
          </p:nvPr>
        </p:nvSpPr>
        <p:spPr/>
        <p:txBody>
          <a:bodyPr/>
          <a:lstStyle/>
          <a:p>
            <a:fld id="{5075537C-CA84-1446-933C-8E9D027F9201}" type="slidenum">
              <a:rPr lang="en-US" smtClean="0"/>
              <a:t>39</a:t>
            </a:fld>
            <a:endParaRPr lang="en-US"/>
          </a:p>
        </p:txBody>
      </p:sp>
    </p:spTree>
    <p:extLst>
      <p:ext uri="{BB962C8B-B14F-4D97-AF65-F5344CB8AC3E}">
        <p14:creationId xmlns:p14="http://schemas.microsoft.com/office/powerpoint/2010/main" val="733461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A311C53D-47D8-7B4A-B568-D9C50E110CC0}"/>
              </a:ext>
            </a:extLst>
          </p:cNvPr>
          <p:cNvSpPr>
            <a:spLocks noGrp="1"/>
          </p:cNvSpPr>
          <p:nvPr>
            <p:ph type="sldNum" sz="quarter" idx="12"/>
          </p:nvPr>
        </p:nvSpPr>
        <p:spPr/>
        <p:txBody>
          <a:bodyPr/>
          <a:lstStyle/>
          <a:p>
            <a:fld id="{5075537C-CA84-1446-933C-8E9D027F9201}" type="slidenum">
              <a:rPr lang="en-US" smtClean="0"/>
              <a:t>4</a:t>
            </a:fld>
            <a:endParaRPr lang="en-US" dirty="0"/>
          </a:p>
        </p:txBody>
      </p:sp>
      <p:pic>
        <p:nvPicPr>
          <p:cNvPr id="7" name="Picture 6">
            <a:extLst>
              <a:ext uri="{FF2B5EF4-FFF2-40B4-BE49-F238E27FC236}">
                <a16:creationId xmlns:a16="http://schemas.microsoft.com/office/drawing/2014/main" id="{F57D2AAC-90A4-4846-970F-EEFF077D0406}"/>
              </a:ext>
            </a:extLst>
          </p:cNvPr>
          <p:cNvPicPr>
            <a:picLocks noChangeAspect="1"/>
          </p:cNvPicPr>
          <p:nvPr/>
        </p:nvPicPr>
        <p:blipFill>
          <a:blip r:embed="rId3">
            <a:duotone>
              <a:schemeClr val="accent1">
                <a:shade val="45000"/>
                <a:satMod val="135000"/>
              </a:schemeClr>
              <a:prstClr val="white"/>
            </a:duotone>
          </a:blip>
          <a:stretch>
            <a:fillRect/>
          </a:stretch>
        </p:blipFill>
        <p:spPr>
          <a:xfrm>
            <a:off x="994347" y="2262036"/>
            <a:ext cx="3054361" cy="3054361"/>
          </a:xfrm>
          <a:prstGeom prst="rect">
            <a:avLst/>
          </a:prstGeom>
        </p:spPr>
      </p:pic>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Space Exploration Technologies Corp. or SpaceX is an American aerospace manufacturer, space transportation services and communications company. We in this project focus on the space transportation side of it mainly the Falcon 9 rockets.</a:t>
            </a:r>
          </a:p>
          <a:p>
            <a:endParaRPr lang="en-US" sz="2200" dirty="0"/>
          </a:p>
          <a:p>
            <a:r>
              <a:rPr lang="en-US" sz="2200" dirty="0"/>
              <a:t>The goal of the project is to predict if Falcon 9 rocket’s first stage will land successfully, helping the company to keep the cost low by enabling re-use.</a:t>
            </a:r>
          </a:p>
          <a:p>
            <a:endParaRPr lang="en-US" sz="2200" dirty="0"/>
          </a:p>
          <a:p>
            <a:r>
              <a:rPr lang="en-US" sz="2200" dirty="0" err="1"/>
              <a:t>Github</a:t>
            </a:r>
            <a:r>
              <a:rPr lang="en-US" sz="2200" dirty="0"/>
              <a:t> link: </a:t>
            </a:r>
            <a:r>
              <a:rPr lang="en-US" sz="2200" dirty="0">
                <a:hlinkClick r:id="rId4"/>
              </a:rPr>
              <a:t>https://github.com/ajithkumars/dspython</a:t>
            </a:r>
            <a:endParaRPr lang="en-US" sz="2200" dirty="0"/>
          </a:p>
          <a:p>
            <a:r>
              <a:rPr lang="en-US" sz="1800" dirty="0"/>
              <a:t>All resources related to the project can be found in the link above</a:t>
            </a:r>
          </a:p>
        </p:txBody>
      </p:sp>
    </p:spTree>
    <p:extLst>
      <p:ext uri="{BB962C8B-B14F-4D97-AF65-F5344CB8AC3E}">
        <p14:creationId xmlns:p14="http://schemas.microsoft.com/office/powerpoint/2010/main" val="3053275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Successful launches</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1226601" y="4783901"/>
            <a:ext cx="10515600" cy="1671143"/>
          </a:xfrm>
        </p:spPr>
        <p:txBody>
          <a:bodyPr>
            <a:normAutofit fontScale="77500" lnSpcReduction="20000"/>
          </a:bodyPr>
          <a:lstStyle/>
          <a:p>
            <a:r>
              <a:rPr lang="en-US" sz="2000" dirty="0"/>
              <a:t>CCAFS LC-40 has the major portion of the pie with successful launches, has the most launches as well</a:t>
            </a:r>
          </a:p>
          <a:p>
            <a:pPr lvl="1"/>
            <a:r>
              <a:rPr lang="en-US" sz="1800" dirty="0"/>
              <a:t>CCAFS LC-40  --  26 (Launches)</a:t>
            </a:r>
          </a:p>
          <a:p>
            <a:pPr lvl="1"/>
            <a:r>
              <a:rPr lang="en-US" sz="1800" dirty="0"/>
              <a:t>KSC LC-39A -- 13 </a:t>
            </a:r>
          </a:p>
          <a:p>
            <a:pPr lvl="1"/>
            <a:r>
              <a:rPr lang="en-US" sz="1800" dirty="0"/>
              <a:t>VAFB SLC-4E  -- 10 </a:t>
            </a:r>
          </a:p>
          <a:p>
            <a:pPr lvl="1"/>
            <a:r>
              <a:rPr lang="en-US" sz="1800" dirty="0"/>
              <a:t>CCAFS SLC-40  --  7</a:t>
            </a:r>
            <a:endParaRPr lang="en-US" sz="2000" dirty="0"/>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40</a:t>
            </a:fld>
            <a:endParaRPr lang="en-US"/>
          </a:p>
        </p:txBody>
      </p:sp>
      <p:pic>
        <p:nvPicPr>
          <p:cNvPr id="7" name="Picture 6">
            <a:extLst>
              <a:ext uri="{FF2B5EF4-FFF2-40B4-BE49-F238E27FC236}">
                <a16:creationId xmlns:a16="http://schemas.microsoft.com/office/drawing/2014/main" id="{76CB6ED6-1217-4116-97A8-1D7B82970130}"/>
              </a:ext>
            </a:extLst>
          </p:cNvPr>
          <p:cNvPicPr>
            <a:picLocks noChangeAspect="1"/>
          </p:cNvPicPr>
          <p:nvPr/>
        </p:nvPicPr>
        <p:blipFill>
          <a:blip r:embed="rId2"/>
          <a:stretch>
            <a:fillRect/>
          </a:stretch>
        </p:blipFill>
        <p:spPr>
          <a:xfrm>
            <a:off x="2223432" y="1432560"/>
            <a:ext cx="7745136" cy="3071688"/>
          </a:xfrm>
          <a:prstGeom prst="rect">
            <a:avLst/>
          </a:prstGeom>
        </p:spPr>
      </p:pic>
    </p:spTree>
    <p:extLst>
      <p:ext uri="{BB962C8B-B14F-4D97-AF65-F5344CB8AC3E}">
        <p14:creationId xmlns:p14="http://schemas.microsoft.com/office/powerpoint/2010/main" val="798579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Launch outcomes for site CCAFS LC-40</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1226601" y="4783901"/>
            <a:ext cx="10515600" cy="1671143"/>
          </a:xfrm>
        </p:spPr>
        <p:txBody>
          <a:bodyPr>
            <a:normAutofit/>
          </a:bodyPr>
          <a:lstStyle/>
          <a:p>
            <a:r>
              <a:rPr lang="en-US" sz="2000" dirty="0"/>
              <a:t>CCAFS LC-40 has had a very low success rate (1) of 26,9% (unfortunate coloring)</a:t>
            </a:r>
          </a:p>
          <a:p>
            <a:pPr lvl="1"/>
            <a:r>
              <a:rPr lang="en-US" sz="1800" dirty="0"/>
              <a:t>0 represents the failed launches and 1 for successful launches</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41</a:t>
            </a:fld>
            <a:endParaRPr lang="en-US"/>
          </a:p>
        </p:txBody>
      </p:sp>
      <p:pic>
        <p:nvPicPr>
          <p:cNvPr id="9" name="Picture 8">
            <a:extLst>
              <a:ext uri="{FF2B5EF4-FFF2-40B4-BE49-F238E27FC236}">
                <a16:creationId xmlns:a16="http://schemas.microsoft.com/office/drawing/2014/main" id="{9D6641CA-F44C-4DB7-A07C-C127C503F676}"/>
              </a:ext>
            </a:extLst>
          </p:cNvPr>
          <p:cNvPicPr>
            <a:picLocks noChangeAspect="1"/>
          </p:cNvPicPr>
          <p:nvPr/>
        </p:nvPicPr>
        <p:blipFill>
          <a:blip r:embed="rId2"/>
          <a:stretch>
            <a:fillRect/>
          </a:stretch>
        </p:blipFill>
        <p:spPr>
          <a:xfrm>
            <a:off x="2939040" y="1285916"/>
            <a:ext cx="6084888" cy="3364976"/>
          </a:xfrm>
          <a:prstGeom prst="rect">
            <a:avLst/>
          </a:prstGeom>
        </p:spPr>
      </p:pic>
      <p:pic>
        <p:nvPicPr>
          <p:cNvPr id="11" name="Picture 10">
            <a:extLst>
              <a:ext uri="{FF2B5EF4-FFF2-40B4-BE49-F238E27FC236}">
                <a16:creationId xmlns:a16="http://schemas.microsoft.com/office/drawing/2014/main" id="{59A4AFC6-4B5F-459D-8948-A5D85B2D93ED}"/>
              </a:ext>
            </a:extLst>
          </p:cNvPr>
          <p:cNvPicPr>
            <a:picLocks noChangeAspect="1"/>
          </p:cNvPicPr>
          <p:nvPr/>
        </p:nvPicPr>
        <p:blipFill>
          <a:blip r:embed="rId3"/>
          <a:stretch>
            <a:fillRect/>
          </a:stretch>
        </p:blipFill>
        <p:spPr>
          <a:xfrm>
            <a:off x="9252960" y="2158779"/>
            <a:ext cx="2543175" cy="1619250"/>
          </a:xfrm>
          <a:prstGeom prst="rect">
            <a:avLst/>
          </a:prstGeom>
        </p:spPr>
      </p:pic>
    </p:spTree>
    <p:extLst>
      <p:ext uri="{BB962C8B-B14F-4D97-AF65-F5344CB8AC3E}">
        <p14:creationId xmlns:p14="http://schemas.microsoft.com/office/powerpoint/2010/main" val="1714763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a:xfrm>
            <a:off x="649224" y="645106"/>
            <a:ext cx="3913540" cy="629512"/>
          </a:xfrm>
        </p:spPr>
        <p:txBody>
          <a:bodyPr>
            <a:normAutofit/>
          </a:bodyPr>
          <a:lstStyle/>
          <a:p>
            <a:pPr>
              <a:lnSpc>
                <a:spcPct val="90000"/>
              </a:lnSpc>
            </a:pPr>
            <a:r>
              <a:rPr lang="nb-NO" sz="2800" dirty="0" err="1"/>
              <a:t>Payload</a:t>
            </a:r>
            <a:r>
              <a:rPr lang="nb-NO" sz="2800" dirty="0"/>
              <a:t> </a:t>
            </a:r>
            <a:r>
              <a:rPr lang="nb-NO" sz="2800" dirty="0" err="1"/>
              <a:t>vs</a:t>
            </a:r>
            <a:r>
              <a:rPr lang="nb-NO" sz="2800" dirty="0"/>
              <a:t> </a:t>
            </a:r>
            <a:r>
              <a:rPr lang="nb-NO" sz="2800" dirty="0" err="1"/>
              <a:t>Success</a:t>
            </a:r>
            <a:endParaRPr lang="en-US" sz="2800" dirty="0"/>
          </a:p>
        </p:txBody>
      </p:sp>
      <p:sp>
        <p:nvSpPr>
          <p:cNvPr id="15" name="Rectangle 14">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85D9F803-CDBC-C74C-AF1B-2B5937D1C241}"/>
              </a:ext>
            </a:extLst>
          </p:cNvPr>
          <p:cNvSpPr>
            <a:spLocks noGrp="1"/>
          </p:cNvSpPr>
          <p:nvPr>
            <p:ph idx="1"/>
          </p:nvPr>
        </p:nvSpPr>
        <p:spPr>
          <a:xfrm>
            <a:off x="1449225" y="5845578"/>
            <a:ext cx="9597466" cy="734631"/>
          </a:xfrm>
        </p:spPr>
        <p:txBody>
          <a:bodyPr>
            <a:normAutofit/>
          </a:bodyPr>
          <a:lstStyle/>
          <a:p>
            <a:r>
              <a:rPr lang="nb-NO" dirty="0"/>
              <a:t>A </a:t>
            </a:r>
            <a:r>
              <a:rPr lang="nb-NO" dirty="0" err="1"/>
              <a:t>chart</a:t>
            </a:r>
            <a:r>
              <a:rPr lang="nb-NO" dirty="0"/>
              <a:t> </a:t>
            </a:r>
            <a:r>
              <a:rPr lang="nb-NO" dirty="0" err="1"/>
              <a:t>along</a:t>
            </a:r>
            <a:r>
              <a:rPr lang="nb-NO" dirty="0"/>
              <a:t> </a:t>
            </a:r>
            <a:r>
              <a:rPr lang="nb-NO" dirty="0" err="1"/>
              <a:t>with</a:t>
            </a:r>
            <a:r>
              <a:rPr lang="nb-NO" dirty="0"/>
              <a:t> </a:t>
            </a:r>
            <a:r>
              <a:rPr lang="nb-NO" dirty="0" err="1"/>
              <a:t>slider</a:t>
            </a:r>
            <a:r>
              <a:rPr lang="nb-NO" dirty="0"/>
              <a:t> is </a:t>
            </a:r>
            <a:r>
              <a:rPr lang="nb-NO" dirty="0" err="1"/>
              <a:t>provided</a:t>
            </a:r>
            <a:r>
              <a:rPr lang="nb-NO" dirty="0"/>
              <a:t> to </a:t>
            </a:r>
            <a:r>
              <a:rPr lang="nb-NO" dirty="0" err="1"/>
              <a:t>provide</a:t>
            </a:r>
            <a:r>
              <a:rPr lang="nb-NO" dirty="0"/>
              <a:t> an </a:t>
            </a:r>
            <a:r>
              <a:rPr lang="nb-NO" dirty="0" err="1"/>
              <a:t>interactive</a:t>
            </a:r>
            <a:r>
              <a:rPr lang="nb-NO" dirty="0"/>
              <a:t> </a:t>
            </a:r>
            <a:r>
              <a:rPr lang="nb-NO" dirty="0" err="1"/>
              <a:t>experience</a:t>
            </a:r>
            <a:r>
              <a:rPr lang="nb-NO" dirty="0"/>
              <a:t> to </a:t>
            </a:r>
            <a:r>
              <a:rPr lang="nb-NO" dirty="0" err="1"/>
              <a:t>check</a:t>
            </a:r>
            <a:r>
              <a:rPr lang="nb-NO" dirty="0"/>
              <a:t> different combinations, </a:t>
            </a:r>
            <a:r>
              <a:rPr lang="nb-NO" dirty="0" err="1"/>
              <a:t>here</a:t>
            </a:r>
            <a:r>
              <a:rPr lang="nb-NO" dirty="0"/>
              <a:t> </a:t>
            </a:r>
            <a:r>
              <a:rPr lang="nb-NO" dirty="0" err="1"/>
              <a:t>we</a:t>
            </a:r>
            <a:r>
              <a:rPr lang="nb-NO" dirty="0"/>
              <a:t> have a range </a:t>
            </a:r>
            <a:r>
              <a:rPr lang="nb-NO" dirty="0" err="1"/>
              <a:t>of</a:t>
            </a:r>
            <a:r>
              <a:rPr lang="nb-NO" dirty="0"/>
              <a:t> 3000 to 8000 kg.</a:t>
            </a:r>
            <a:endParaRPr lang="en-US" dirty="0"/>
          </a:p>
        </p:txBody>
      </p:sp>
      <p:pic>
        <p:nvPicPr>
          <p:cNvPr id="8" name="Picture 7">
            <a:extLst>
              <a:ext uri="{FF2B5EF4-FFF2-40B4-BE49-F238E27FC236}">
                <a16:creationId xmlns:a16="http://schemas.microsoft.com/office/drawing/2014/main" id="{DE106761-D03F-4731-90DD-35F426D61EEB}"/>
              </a:ext>
            </a:extLst>
          </p:cNvPr>
          <p:cNvPicPr>
            <a:picLocks noChangeAspect="1"/>
          </p:cNvPicPr>
          <p:nvPr/>
        </p:nvPicPr>
        <p:blipFill>
          <a:blip r:embed="rId2"/>
          <a:stretch>
            <a:fillRect/>
          </a:stretch>
        </p:blipFill>
        <p:spPr>
          <a:xfrm>
            <a:off x="1550825" y="1200965"/>
            <a:ext cx="9495866" cy="4629233"/>
          </a:xfrm>
          <a:prstGeom prst="rect">
            <a:avLst/>
          </a:prstGeom>
        </p:spPr>
      </p:pic>
      <p:sp>
        <p:nvSpPr>
          <p:cNvPr id="17"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121514" y="6133610"/>
            <a:ext cx="779767" cy="365125"/>
          </a:xfrm>
        </p:spPr>
        <p:txBody>
          <a:bodyPr>
            <a:normAutofit/>
          </a:bodyPr>
          <a:lstStyle/>
          <a:p>
            <a:pPr>
              <a:lnSpc>
                <a:spcPct val="90000"/>
              </a:lnSpc>
              <a:spcAft>
                <a:spcPts val="600"/>
              </a:spcAft>
            </a:pPr>
            <a:fld id="{5075537C-CA84-1446-933C-8E9D027F9201}" type="slidenum">
              <a:rPr lang="en-US" sz="1900" smtClean="0"/>
              <a:pPr>
                <a:lnSpc>
                  <a:spcPct val="90000"/>
                </a:lnSpc>
                <a:spcAft>
                  <a:spcPts val="600"/>
                </a:spcAft>
              </a:pPr>
              <a:t>42</a:t>
            </a:fld>
            <a:endParaRPr lang="en-US" sz="1900"/>
          </a:p>
        </p:txBody>
      </p:sp>
    </p:spTree>
    <p:extLst>
      <p:ext uri="{BB962C8B-B14F-4D97-AF65-F5344CB8AC3E}">
        <p14:creationId xmlns:p14="http://schemas.microsoft.com/office/powerpoint/2010/main" val="174407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Predictive analysis (Classification)</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14FDC8F1-F98E-B74A-AFE7-5BAA1319DEFF}"/>
              </a:ext>
            </a:extLst>
          </p:cNvPr>
          <p:cNvSpPr>
            <a:spLocks noGrp="1"/>
          </p:cNvSpPr>
          <p:nvPr>
            <p:ph type="sldNum" sz="quarter" idx="12"/>
          </p:nvPr>
        </p:nvSpPr>
        <p:spPr/>
        <p:txBody>
          <a:bodyPr/>
          <a:lstStyle/>
          <a:p>
            <a:fld id="{5075537C-CA84-1446-933C-8E9D027F9201}" type="slidenum">
              <a:rPr lang="en-US" smtClean="0"/>
              <a:t>43</a:t>
            </a:fld>
            <a:endParaRPr lang="en-US"/>
          </a:p>
        </p:txBody>
      </p:sp>
    </p:spTree>
    <p:extLst>
      <p:ext uri="{BB962C8B-B14F-4D97-AF65-F5344CB8AC3E}">
        <p14:creationId xmlns:p14="http://schemas.microsoft.com/office/powerpoint/2010/main" val="1290394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3" name="Rectangle 42">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1259893" y="3101093"/>
            <a:ext cx="2454052" cy="3029344"/>
          </a:xfrm>
        </p:spPr>
        <p:txBody>
          <a:bodyPr vert="horz" lIns="91440" tIns="45720" rIns="91440" bIns="45720" rtlCol="0" anchor="t">
            <a:normAutofit/>
          </a:bodyPr>
          <a:lstStyle/>
          <a:p>
            <a:r>
              <a:rPr lang="en-US" sz="2700" dirty="0">
                <a:solidFill>
                  <a:schemeClr val="bg1"/>
                </a:solidFill>
              </a:rPr>
              <a:t>Classification Accuracy</a:t>
            </a:r>
          </a:p>
        </p:txBody>
      </p:sp>
      <p:sp>
        <p:nvSpPr>
          <p:cNvPr id="45"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a:xfrm>
            <a:off x="38518" y="3259287"/>
            <a:ext cx="779767" cy="365125"/>
          </a:xfrm>
        </p:spPr>
        <p:txBody>
          <a:bodyPr vert="horz" lIns="91440" tIns="45720" rIns="91440" bIns="45720" rtlCol="0" anchor="ctr">
            <a:normAutofit/>
          </a:bodyPr>
          <a:lstStyle/>
          <a:p>
            <a:pPr>
              <a:lnSpc>
                <a:spcPct val="90000"/>
              </a:lnSpc>
              <a:spcAft>
                <a:spcPts val="600"/>
              </a:spcAft>
            </a:pPr>
            <a:fld id="{5075537C-CA84-1446-933C-8E9D027F9201}" type="slidenum">
              <a:rPr lang="en-US" sz="1900" kern="1200">
                <a:solidFill>
                  <a:srgbClr val="FFFFFF"/>
                </a:solidFill>
                <a:latin typeface="+mn-lt"/>
                <a:ea typeface="+mn-ea"/>
                <a:cs typeface="+mn-cs"/>
              </a:rPr>
              <a:pPr>
                <a:lnSpc>
                  <a:spcPct val="90000"/>
                </a:lnSpc>
                <a:spcAft>
                  <a:spcPts val="600"/>
                </a:spcAft>
              </a:pPr>
              <a:t>44</a:t>
            </a:fld>
            <a:endParaRPr lang="en-US" sz="1900" kern="1200">
              <a:solidFill>
                <a:srgbClr val="FFFFFF"/>
              </a:solidFill>
              <a:latin typeface="+mn-lt"/>
              <a:ea typeface="+mn-ea"/>
              <a:cs typeface="+mn-cs"/>
            </a:endParaRPr>
          </a:p>
        </p:txBody>
      </p:sp>
      <p:sp useBgFill="1">
        <p:nvSpPr>
          <p:cNvPr id="47" name="Rectangle 46">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1F9BA61B-FEB7-445C-AF0A-84ED86E8FEE8}"/>
              </a:ext>
            </a:extLst>
          </p:cNvPr>
          <p:cNvGraphicFramePr/>
          <p:nvPr>
            <p:extLst>
              <p:ext uri="{D42A27DB-BD31-4B8C-83A1-F6EECF244321}">
                <p14:modId xmlns:p14="http://schemas.microsoft.com/office/powerpoint/2010/main" val="1318947715"/>
              </p:ext>
            </p:extLst>
          </p:nvPr>
        </p:nvGraphicFramePr>
        <p:xfrm>
          <a:off x="4683209" y="3783300"/>
          <a:ext cx="6840681" cy="26470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C3AE5C40-6F03-4572-9D4D-3440C1A065D8}"/>
              </a:ext>
            </a:extLst>
          </p:cNvPr>
          <p:cNvPicPr>
            <a:picLocks noChangeAspect="1"/>
          </p:cNvPicPr>
          <p:nvPr/>
        </p:nvPicPr>
        <p:blipFill>
          <a:blip r:embed="rId7"/>
          <a:stretch>
            <a:fillRect/>
          </a:stretch>
        </p:blipFill>
        <p:spPr>
          <a:xfrm>
            <a:off x="5085196" y="870068"/>
            <a:ext cx="5467350" cy="3409950"/>
          </a:xfrm>
          <a:prstGeom prst="rect">
            <a:avLst/>
          </a:prstGeom>
        </p:spPr>
      </p:pic>
    </p:spTree>
    <p:extLst>
      <p:ext uri="{BB962C8B-B14F-4D97-AF65-F5344CB8AC3E}">
        <p14:creationId xmlns:p14="http://schemas.microsoft.com/office/powerpoint/2010/main" val="24594460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4" name="Group 9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8" name="Rectangle 10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0"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12" name="Rectangle 1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3600" dirty="0"/>
              <a:t>Confusion Matrix</a:t>
            </a:r>
          </a:p>
        </p:txBody>
      </p:sp>
      <p:sp>
        <p:nvSpPr>
          <p:cNvPr id="114" name="Rectangle 1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a:xfrm>
            <a:off x="649224" y="2133600"/>
            <a:ext cx="4894325" cy="3759253"/>
          </a:xfrm>
        </p:spPr>
        <p:txBody>
          <a:bodyPr vert="horz" lIns="91440" tIns="45720" rIns="91440" bIns="45720" rtlCol="0">
            <a:normAutofit/>
          </a:bodyPr>
          <a:lstStyle/>
          <a:p>
            <a:pPr>
              <a:buFont typeface="Wingdings 3" charset="2"/>
              <a:buChar char=""/>
            </a:pPr>
            <a:r>
              <a:rPr lang="en-US" sz="1600" dirty="0"/>
              <a:t>All methods have the same confusion matrix.</a:t>
            </a:r>
          </a:p>
          <a:p>
            <a:pPr>
              <a:buFont typeface="Wingdings 3" charset="2"/>
              <a:buChar char=""/>
            </a:pPr>
            <a:r>
              <a:rPr lang="en-US" sz="1600" dirty="0"/>
              <a:t>There are three false positives as seen in the matrix (which can be an issue)</a:t>
            </a:r>
          </a:p>
          <a:p>
            <a:pPr>
              <a:buFont typeface="Wingdings 3" charset="2"/>
              <a:buChar char=""/>
            </a:pPr>
            <a:endParaRPr lang="en-US" sz="1600" dirty="0"/>
          </a:p>
        </p:txBody>
      </p:sp>
      <p:pic>
        <p:nvPicPr>
          <p:cNvPr id="7" name="Picture 6">
            <a:extLst>
              <a:ext uri="{FF2B5EF4-FFF2-40B4-BE49-F238E27FC236}">
                <a16:creationId xmlns:a16="http://schemas.microsoft.com/office/drawing/2014/main" id="{237E9E55-2BCF-4479-ABF5-4DC64D4AAF92}"/>
              </a:ext>
            </a:extLst>
          </p:cNvPr>
          <p:cNvPicPr>
            <a:picLocks noChangeAspect="1"/>
          </p:cNvPicPr>
          <p:nvPr/>
        </p:nvPicPr>
        <p:blipFill>
          <a:blip r:embed="rId2"/>
          <a:stretch>
            <a:fillRect/>
          </a:stretch>
        </p:blipFill>
        <p:spPr>
          <a:xfrm>
            <a:off x="5918983" y="1905000"/>
            <a:ext cx="5012339" cy="3759254"/>
          </a:xfrm>
          <a:prstGeom prst="rect">
            <a:avLst/>
          </a:prstGeom>
        </p:spPr>
      </p:pic>
      <p:sp>
        <p:nvSpPr>
          <p:cNvPr id="1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a:xfrm>
            <a:off x="121514" y="6133610"/>
            <a:ext cx="779767" cy="365125"/>
          </a:xfrm>
        </p:spPr>
        <p:txBody>
          <a:bodyPr vert="horz" lIns="91440" tIns="45720" rIns="91440" bIns="45720" rtlCol="0" anchor="ctr">
            <a:normAutofit/>
          </a:bodyPr>
          <a:lstStyle/>
          <a:p>
            <a:pPr defTabSz="914400">
              <a:lnSpc>
                <a:spcPct val="90000"/>
              </a:lnSpc>
              <a:spcAft>
                <a:spcPts val="600"/>
              </a:spcAft>
            </a:pPr>
            <a:fld id="{5075537C-CA84-1446-933C-8E9D027F9201}" type="slidenum">
              <a:rPr lang="en-US" sz="1900"/>
              <a:pPr defTabSz="914400">
                <a:lnSpc>
                  <a:spcPct val="90000"/>
                </a:lnSpc>
                <a:spcAft>
                  <a:spcPts val="600"/>
                </a:spcAft>
              </a:pPr>
              <a:t>45</a:t>
            </a:fld>
            <a:endParaRPr lang="en-US" sz="1900"/>
          </a:p>
        </p:txBody>
      </p:sp>
    </p:spTree>
    <p:extLst>
      <p:ext uri="{BB962C8B-B14F-4D97-AF65-F5344CB8AC3E}">
        <p14:creationId xmlns:p14="http://schemas.microsoft.com/office/powerpoint/2010/main" val="36450342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duotone>
              <a:schemeClr val="accent1">
                <a:shade val="45000"/>
                <a:satMod val="135000"/>
              </a:schemeClr>
              <a:prstClr val="white"/>
            </a:duotone>
          </a:blip>
          <a:stretch>
            <a:fillRect/>
          </a:stretch>
        </p:blipFill>
        <p:spPr>
          <a:xfrm>
            <a:off x="112596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Higher payloads have higher success rate</a:t>
            </a:r>
          </a:p>
          <a:p>
            <a:r>
              <a:rPr lang="en-US" dirty="0"/>
              <a:t>Certain orbits have higher success rate </a:t>
            </a:r>
          </a:p>
          <a:p>
            <a:r>
              <a:rPr lang="en-US" dirty="0"/>
              <a:t>Launch sites should have close proximity to ocean and railways</a:t>
            </a:r>
          </a:p>
          <a:p>
            <a:r>
              <a:rPr lang="en-US" dirty="0"/>
              <a:t>It is possible to predict launch outcomes with fairly high accuracy (83%), thus based on machine learning it is possible to create a new company by testing what kind of features they should work to get high probability for successful outcome</a:t>
            </a:r>
          </a:p>
        </p:txBody>
      </p:sp>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46</a:t>
            </a:fld>
            <a:endParaRPr lang="en-US"/>
          </a:p>
        </p:txBody>
      </p:sp>
    </p:spTree>
    <p:extLst>
      <p:ext uri="{BB962C8B-B14F-4D97-AF65-F5344CB8AC3E}">
        <p14:creationId xmlns:p14="http://schemas.microsoft.com/office/powerpoint/2010/main" val="1630123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duotone>
              <a:schemeClr val="accent1">
                <a:shade val="45000"/>
                <a:satMod val="135000"/>
              </a:schemeClr>
              <a:prstClr val="white"/>
            </a:duotone>
          </a:blip>
          <a:stretch>
            <a:fillRect/>
          </a:stretch>
        </p:blipFill>
        <p:spPr>
          <a:xfrm>
            <a:off x="1055857" y="1849823"/>
            <a:ext cx="3194581" cy="319458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Include any relevant assets </a:t>
            </a:r>
            <a:r>
              <a:rPr lang="en-US"/>
              <a:t>like Python </a:t>
            </a:r>
            <a:r>
              <a:rPr lang="en-US" dirty="0"/>
              <a:t>code snippets, SQL queries, charts, Notebook outputs, or data sets that you may have created during this project</a:t>
            </a:r>
          </a:p>
        </p:txBody>
      </p:sp>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47</a:t>
            </a:fld>
            <a:endParaRPr lang="en-US"/>
          </a:p>
        </p:txBody>
      </p:sp>
    </p:spTree>
    <p:extLst>
      <p:ext uri="{BB962C8B-B14F-4D97-AF65-F5344CB8AC3E}">
        <p14:creationId xmlns:p14="http://schemas.microsoft.com/office/powerpoint/2010/main" val="341000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Methodology</a:t>
            </a:r>
          </a:p>
        </p:txBody>
      </p:sp>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5</a:t>
            </a:fld>
            <a:endParaRPr lang="en-US" dirty="0"/>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Data is collected via API provided by SpaceX and from Wikipedia page for Falcon 9 launches.</a:t>
            </a:r>
            <a:endParaRPr lang="en-US" sz="1800" dirty="0"/>
          </a:p>
          <a:p>
            <a:endParaRPr lang="en-US" sz="2200" dirty="0"/>
          </a:p>
          <a:p>
            <a:r>
              <a:rPr lang="en-US" sz="2200" dirty="0"/>
              <a:t>We perform data wrangling by looking for patterns, simplifying and enriching the data</a:t>
            </a:r>
            <a:endParaRPr lang="en-US" sz="1800" dirty="0"/>
          </a:p>
          <a:p>
            <a:endParaRPr lang="en-US" sz="2200" dirty="0"/>
          </a:p>
          <a:p>
            <a:r>
              <a:rPr lang="en-US" sz="2200" dirty="0"/>
              <a:t>Further exploratory data analysis is performed using SQL.</a:t>
            </a:r>
          </a:p>
          <a:p>
            <a:endParaRPr lang="en-US" sz="2200" dirty="0"/>
          </a:p>
          <a:p>
            <a:r>
              <a:rPr lang="en-US" sz="2200" dirty="0"/>
              <a:t>Interactive analysis is done using </a:t>
            </a:r>
            <a:r>
              <a:rPr lang="en-US" sz="2200" dirty="0" err="1"/>
              <a:t>Plotly</a:t>
            </a:r>
            <a:r>
              <a:rPr lang="en-US" sz="2200" dirty="0"/>
              <a:t> Dash and Folium maps</a:t>
            </a:r>
          </a:p>
          <a:p>
            <a:endParaRPr lang="en-US" sz="2200" dirty="0"/>
          </a:p>
          <a:p>
            <a:r>
              <a:rPr lang="en-US" sz="2200" dirty="0"/>
              <a:t>Predictive analysis is performed using classification models</a:t>
            </a:r>
          </a:p>
          <a:p>
            <a:pPr lvl="1"/>
            <a:endParaRPr lang="en-US" sz="1800" dirty="0"/>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duotone>
              <a:schemeClr val="accent1">
                <a:shade val="45000"/>
                <a:satMod val="135000"/>
              </a:schemeClr>
              <a:prstClr val="white"/>
            </a:duotone>
          </a:blip>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155343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Methodology</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dirty="0"/>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12"/>
          </p:nvPr>
        </p:nvSpPr>
        <p:spPr/>
        <p:txBody>
          <a:bodyPr/>
          <a:lstStyle/>
          <a:p>
            <a:fld id="{5075537C-CA84-1446-933C-8E9D027F9201}" type="slidenum">
              <a:rPr lang="en-US" smtClean="0"/>
              <a:t>6</a:t>
            </a:fld>
            <a:endParaRPr lang="en-US" dirty="0"/>
          </a:p>
        </p:txBody>
      </p:sp>
    </p:spTree>
    <p:extLst>
      <p:ext uri="{BB962C8B-B14F-4D97-AF65-F5344CB8AC3E}">
        <p14:creationId xmlns:p14="http://schemas.microsoft.com/office/powerpoint/2010/main" val="309319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collection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2093912" y="1153289"/>
            <a:ext cx="8915400" cy="4758315"/>
          </a:xfrm>
        </p:spPr>
        <p:txBody>
          <a:bodyPr/>
          <a:lstStyle/>
          <a:p>
            <a:r>
              <a:rPr lang="en-US" dirty="0"/>
              <a:t>We primarily use </a:t>
            </a:r>
            <a:r>
              <a:rPr lang="en-US" dirty="0" err="1"/>
              <a:t>publically</a:t>
            </a:r>
            <a:r>
              <a:rPr lang="en-US" dirty="0"/>
              <a:t> available data from</a:t>
            </a:r>
          </a:p>
          <a:p>
            <a:pPr lvl="1"/>
            <a:r>
              <a:rPr lang="en-US" dirty="0"/>
              <a:t> url: https://api.spacexdata.com/v4/launches/past</a:t>
            </a:r>
          </a:p>
          <a:p>
            <a:pPr lvl="1"/>
            <a:r>
              <a:rPr lang="en-US" dirty="0"/>
              <a:t>Packages used: requests, pandas and </a:t>
            </a:r>
            <a:r>
              <a:rPr lang="en-US" dirty="0" err="1"/>
              <a:t>numpy</a:t>
            </a:r>
            <a:endParaRPr lang="en-US" dirty="0"/>
          </a:p>
          <a:p>
            <a:endParaRPr lang="en-US" dirty="0"/>
          </a:p>
          <a:p>
            <a:r>
              <a:rPr lang="en-US" dirty="0"/>
              <a:t>We also use Wikipedia page link and web scrapping for alternatives for data and comparison</a:t>
            </a:r>
          </a:p>
          <a:p>
            <a:pPr lvl="1"/>
            <a:r>
              <a:rPr lang="en-US" dirty="0"/>
              <a:t>url: </a:t>
            </a:r>
            <a:r>
              <a:rPr lang="en-US" dirty="0">
                <a:hlinkClick r:id="rId2"/>
              </a:rPr>
              <a:t>https://en.wikipedia.org/wiki/List_of_Falcon_9_and_Falcon_Heavy_launches</a:t>
            </a:r>
            <a:endParaRPr lang="en-US" dirty="0"/>
          </a:p>
          <a:p>
            <a:pPr lvl="1"/>
            <a:r>
              <a:rPr lang="en-US" dirty="0"/>
              <a:t>Packages used: requests, beautiful soup, pandas</a:t>
            </a:r>
          </a:p>
          <a:p>
            <a:pPr lvl="1"/>
            <a:endParaRPr lang="en-US" dirty="0"/>
          </a:p>
          <a:p>
            <a:r>
              <a:rPr lang="en-US" dirty="0"/>
              <a:t>Helper functions are used to extract exactly the data required</a:t>
            </a: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7</a:t>
            </a:fld>
            <a:endParaRPr lang="en-US" dirty="0"/>
          </a:p>
        </p:txBody>
      </p:sp>
    </p:spTree>
    <p:extLst>
      <p:ext uri="{BB962C8B-B14F-4D97-AF65-F5344CB8AC3E}">
        <p14:creationId xmlns:p14="http://schemas.microsoft.com/office/powerpoint/2010/main" val="328866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collection : SpaceX </a:t>
            </a:r>
            <a:r>
              <a:rPr lang="en-US" dirty="0" err="1"/>
              <a:t>Api</a:t>
            </a:r>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2133601" y="1152907"/>
            <a:ext cx="9526587" cy="3761994"/>
          </a:xfrm>
        </p:spPr>
        <p:txBody>
          <a:bodyPr>
            <a:normAutofit lnSpcReduction="10000"/>
          </a:bodyPr>
          <a:lstStyle/>
          <a:p>
            <a:r>
              <a:rPr lang="en-US" sz="1600" dirty="0"/>
              <a:t>We primarily use publicly available data from</a:t>
            </a:r>
          </a:p>
          <a:p>
            <a:pPr lvl="1"/>
            <a:r>
              <a:rPr lang="en-US" sz="1400" dirty="0"/>
              <a:t> url: https://api.spacexdata.com/v4/launches/past</a:t>
            </a:r>
          </a:p>
          <a:p>
            <a:pPr lvl="1"/>
            <a:r>
              <a:rPr lang="en-US" sz="1400" dirty="0"/>
              <a:t>Packages used: requests, pandas and </a:t>
            </a:r>
            <a:r>
              <a:rPr lang="en-US" sz="1400" dirty="0" err="1"/>
              <a:t>numpy</a:t>
            </a:r>
            <a:endParaRPr lang="en-US" sz="1400" dirty="0"/>
          </a:p>
          <a:p>
            <a:endParaRPr lang="en-US" sz="1600" dirty="0"/>
          </a:p>
          <a:p>
            <a:r>
              <a:rPr lang="en-US" sz="1600" dirty="0"/>
              <a:t>Requests package is used to access the data via REST API (json format).</a:t>
            </a:r>
          </a:p>
          <a:p>
            <a:r>
              <a:rPr lang="en-US" sz="1600" dirty="0"/>
              <a:t>Pandas and </a:t>
            </a:r>
            <a:r>
              <a:rPr lang="en-US" sz="1600" dirty="0" err="1"/>
              <a:t>numpy</a:t>
            </a:r>
            <a:r>
              <a:rPr lang="en-US" sz="1600" dirty="0"/>
              <a:t> packages are used to clean and process the data</a:t>
            </a:r>
          </a:p>
          <a:p>
            <a:pPr lvl="1"/>
            <a:r>
              <a:rPr lang="en-US" sz="1400" dirty="0" err="1"/>
              <a:t>Numpy</a:t>
            </a:r>
            <a:r>
              <a:rPr lang="en-US" sz="1400" dirty="0"/>
              <a:t> is used to fill up null values if any.</a:t>
            </a:r>
          </a:p>
          <a:p>
            <a:pPr lvl="1"/>
            <a:r>
              <a:rPr lang="en-US" sz="1400" dirty="0"/>
              <a:t>Pandas is for table like processing of data</a:t>
            </a:r>
          </a:p>
          <a:p>
            <a:pPr lvl="1"/>
            <a:r>
              <a:rPr lang="en-US" sz="1400" dirty="0"/>
              <a:t>Lastly processed data is saved as CSV file for further processing </a:t>
            </a:r>
          </a:p>
          <a:p>
            <a:pPr lvl="1"/>
            <a:endParaRPr lang="en-US" sz="1400" dirty="0"/>
          </a:p>
          <a:p>
            <a:r>
              <a:rPr lang="en-US" sz="1600" dirty="0"/>
              <a:t>Notebook link : https://github.com/ajithkumars/dspython/blob/main/Data-Collection.ipynb</a:t>
            </a: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8</a:t>
            </a:fld>
            <a:endParaRPr lang="en-US" dirty="0"/>
          </a:p>
        </p:txBody>
      </p:sp>
      <p:graphicFrame>
        <p:nvGraphicFramePr>
          <p:cNvPr id="7" name="Diagram 6">
            <a:extLst>
              <a:ext uri="{FF2B5EF4-FFF2-40B4-BE49-F238E27FC236}">
                <a16:creationId xmlns:a16="http://schemas.microsoft.com/office/drawing/2014/main" id="{9A2A222D-41FB-46DA-83CB-2E1B0513B698}"/>
              </a:ext>
            </a:extLst>
          </p:cNvPr>
          <p:cNvGraphicFramePr/>
          <p:nvPr>
            <p:extLst>
              <p:ext uri="{D42A27DB-BD31-4B8C-83A1-F6EECF244321}">
                <p14:modId xmlns:p14="http://schemas.microsoft.com/office/powerpoint/2010/main" val="724407343"/>
              </p:ext>
            </p:extLst>
          </p:nvPr>
        </p:nvGraphicFramePr>
        <p:xfrm>
          <a:off x="193674" y="4733925"/>
          <a:ext cx="11655426" cy="1670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475105BA-F77D-4A0D-9F42-CF04B02B38BD}"/>
              </a:ext>
            </a:extLst>
          </p:cNvPr>
          <p:cNvSpPr/>
          <p:nvPr/>
        </p:nvSpPr>
        <p:spPr>
          <a:xfrm>
            <a:off x="10544175" y="5268118"/>
            <a:ext cx="1200150" cy="6016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CSV File</a:t>
            </a:r>
            <a:endParaRPr lang="en-US" dirty="0"/>
          </a:p>
        </p:txBody>
      </p:sp>
    </p:spTree>
    <p:extLst>
      <p:ext uri="{BB962C8B-B14F-4D97-AF65-F5344CB8AC3E}">
        <p14:creationId xmlns:p14="http://schemas.microsoft.com/office/powerpoint/2010/main" val="66901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collection : </a:t>
            </a:r>
            <a:r>
              <a:rPr lang="en-US" dirty="0" err="1"/>
              <a:t>Webscraping</a:t>
            </a:r>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2133601" y="1152907"/>
            <a:ext cx="9526587" cy="3761994"/>
          </a:xfrm>
        </p:spPr>
        <p:txBody>
          <a:bodyPr>
            <a:normAutofit/>
          </a:bodyPr>
          <a:lstStyle/>
          <a:p>
            <a:r>
              <a:rPr lang="en-US" dirty="0"/>
              <a:t>We also use Wikipedia page link and web scrapping for alternatives for data and comparison</a:t>
            </a:r>
          </a:p>
          <a:p>
            <a:pPr lvl="1"/>
            <a:r>
              <a:rPr lang="en-US" dirty="0"/>
              <a:t>url: </a:t>
            </a:r>
            <a:r>
              <a:rPr lang="en-US" dirty="0">
                <a:hlinkClick r:id="rId2"/>
              </a:rPr>
              <a:t>https://en.wikipedia.org/wiki/List_of_Falcon_9_and_Falcon_Heavy_launches</a:t>
            </a:r>
            <a:endParaRPr lang="en-US" dirty="0"/>
          </a:p>
          <a:p>
            <a:pPr lvl="1"/>
            <a:r>
              <a:rPr lang="en-US" dirty="0"/>
              <a:t>Packages used: requests, beautiful soup, pandas</a:t>
            </a:r>
          </a:p>
          <a:p>
            <a:endParaRPr lang="en-US" sz="1600" dirty="0"/>
          </a:p>
          <a:p>
            <a:r>
              <a:rPr lang="en-US" sz="1600" dirty="0"/>
              <a:t>Requests package is used to access the data via REST API. (html format)</a:t>
            </a:r>
          </a:p>
          <a:p>
            <a:r>
              <a:rPr lang="en-US" sz="1600" dirty="0"/>
              <a:t>Beautiful soup package here is used to process html data </a:t>
            </a:r>
          </a:p>
          <a:p>
            <a:r>
              <a:rPr lang="en-US" sz="1600" dirty="0"/>
              <a:t>Pandas and </a:t>
            </a:r>
            <a:r>
              <a:rPr lang="en-US" sz="1600" dirty="0" err="1"/>
              <a:t>numpy</a:t>
            </a:r>
            <a:r>
              <a:rPr lang="en-US" sz="1600" dirty="0"/>
              <a:t> packages are used to clean and process the data ()</a:t>
            </a:r>
            <a:endParaRPr lang="en-US" sz="1400" dirty="0"/>
          </a:p>
          <a:p>
            <a:endParaRPr lang="en-US" sz="1600" dirty="0"/>
          </a:p>
          <a:p>
            <a:r>
              <a:rPr lang="en-US" sz="1600" dirty="0"/>
              <a:t>Notebook link : https://github.com/ajithkumars/dspython/blob/main/Webscraping.ipynb</a:t>
            </a: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9</a:t>
            </a:fld>
            <a:endParaRPr lang="en-US" dirty="0"/>
          </a:p>
        </p:txBody>
      </p:sp>
      <p:graphicFrame>
        <p:nvGraphicFramePr>
          <p:cNvPr id="7" name="Diagram 6">
            <a:extLst>
              <a:ext uri="{FF2B5EF4-FFF2-40B4-BE49-F238E27FC236}">
                <a16:creationId xmlns:a16="http://schemas.microsoft.com/office/drawing/2014/main" id="{9A2A222D-41FB-46DA-83CB-2E1B0513B698}"/>
              </a:ext>
            </a:extLst>
          </p:cNvPr>
          <p:cNvGraphicFramePr/>
          <p:nvPr>
            <p:extLst>
              <p:ext uri="{D42A27DB-BD31-4B8C-83A1-F6EECF244321}">
                <p14:modId xmlns:p14="http://schemas.microsoft.com/office/powerpoint/2010/main" val="1745373080"/>
              </p:ext>
            </p:extLst>
          </p:nvPr>
        </p:nvGraphicFramePr>
        <p:xfrm>
          <a:off x="193674" y="4733925"/>
          <a:ext cx="11655426" cy="1670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475105BA-F77D-4A0D-9F42-CF04B02B38BD}"/>
              </a:ext>
            </a:extLst>
          </p:cNvPr>
          <p:cNvSpPr/>
          <p:nvPr/>
        </p:nvSpPr>
        <p:spPr>
          <a:xfrm>
            <a:off x="10544175" y="5268118"/>
            <a:ext cx="1200150" cy="6016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CSV File</a:t>
            </a:r>
            <a:endParaRPr lang="en-US" dirty="0"/>
          </a:p>
        </p:txBody>
      </p:sp>
    </p:spTree>
    <p:extLst>
      <p:ext uri="{BB962C8B-B14F-4D97-AF65-F5344CB8AC3E}">
        <p14:creationId xmlns:p14="http://schemas.microsoft.com/office/powerpoint/2010/main" val="3240077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purl.org/dc/terms/"/>
    <ds:schemaRef ds:uri="f80a141d-92ca-4d3d-9308-f7e7b1d44ce8"/>
    <ds:schemaRef ds:uri="http://schemas.microsoft.com/office/2006/documentManagement/types"/>
    <ds:schemaRef ds:uri="http://purl.org/dc/dcmitype/"/>
    <ds:schemaRef ds:uri="155be751-a274-42e8-93fb-f39d3b9bccc8"/>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Wisp</Template>
  <TotalTime>2456</TotalTime>
  <Words>2559</Words>
  <Application>Microsoft Office PowerPoint</Application>
  <PresentationFormat>Widescreen</PresentationFormat>
  <Paragraphs>377</Paragraphs>
  <Slides>47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Century Gothic</vt:lpstr>
      <vt:lpstr>IBM Plex Mono Text</vt:lpstr>
      <vt:lpstr>Wingdings 3</vt:lpstr>
      <vt:lpstr>Wisp</vt:lpstr>
      <vt:lpstr>Data Science Capstone project</vt:lpstr>
      <vt:lpstr>Outline</vt:lpstr>
      <vt:lpstr>Executive Summary</vt:lpstr>
      <vt:lpstr>Introduction</vt:lpstr>
      <vt:lpstr>Methodology</vt:lpstr>
      <vt:lpstr>Methodology</vt:lpstr>
      <vt:lpstr>Data collection</vt:lpstr>
      <vt:lpstr>Data collection : SpaceX Api</vt:lpstr>
      <vt:lpstr>Data collection : Webscraping</vt:lpstr>
      <vt:lpstr>Data Wrangling</vt:lpstr>
      <vt:lpstr>EDA with data visualization</vt:lpstr>
      <vt:lpstr>EDA with SQL</vt:lpstr>
      <vt:lpstr>Build an interactive map with Folium</vt:lpstr>
      <vt:lpstr>Build a Dashboard with Plotly Dash</vt:lpstr>
      <vt:lpstr>Predictive analysis (Classification)</vt:lpstr>
      <vt:lpstr>Results</vt:lpstr>
      <vt:lpstr>EDA with Visualization</vt:lpstr>
      <vt:lpstr>Flight Number vs. Launch Site</vt:lpstr>
      <vt:lpstr>Payload vs. Launch Site</vt:lpstr>
      <vt:lpstr>Success rate vs. Orbit type</vt:lpstr>
      <vt:lpstr>Flight Number vs. Orbit type</vt:lpstr>
      <vt:lpstr>Payload vs. Orbit type</vt:lpstr>
      <vt:lpstr>Launch success yearly trend</vt:lpstr>
      <vt:lpstr>EDA with SQL</vt:lpstr>
      <vt:lpstr>All launch site names</vt:lpstr>
      <vt:lpstr>Launch site names begin with `CCA`</vt:lpstr>
      <vt:lpstr>Total payload mass</vt:lpstr>
      <vt:lpstr>Average payload mass by F9 v1.1</vt:lpstr>
      <vt:lpstr>First successful ground landing date</vt:lpstr>
      <vt:lpstr>Successful drone ship landing with payload between 4000 and 6000</vt:lpstr>
      <vt:lpstr>Total number of successful and failure mission outcomes</vt:lpstr>
      <vt:lpstr>Boosters carried maximum payload</vt:lpstr>
      <vt:lpstr>2015 launch records</vt:lpstr>
      <vt:lpstr>Rank success count between 2010-06-04 and 2017-03-20</vt:lpstr>
      <vt:lpstr>Interactive map with Folium</vt:lpstr>
      <vt:lpstr>Launch sites</vt:lpstr>
      <vt:lpstr>Launch records by Launch Site</vt:lpstr>
      <vt:lpstr>Launch site proximity</vt:lpstr>
      <vt:lpstr>Build a Dashboard with Plotly Dash</vt:lpstr>
      <vt:lpstr>Successful launches</vt:lpstr>
      <vt:lpstr>Launch outcomes for site CCAFS LC-40</vt:lpstr>
      <vt:lpstr>Payload vs Success</vt:lpstr>
      <vt:lpstr>Predictive analysis (Classification)</vt:lpstr>
      <vt:lpstr>Classification Accuracy</vt:lpstr>
      <vt:lpstr>Confusion Matrix</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Ajith Kumar</cp:lastModifiedBy>
  <cp:revision>596</cp:revision>
  <dcterms:created xsi:type="dcterms:W3CDTF">2021-04-29T18:58:34Z</dcterms:created>
  <dcterms:modified xsi:type="dcterms:W3CDTF">2021-08-18T15:56:05Z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