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varScale="1">
        <p:scale>
          <a:sx n="52" d="100"/>
          <a:sy n="52" d="100"/>
        </p:scale>
        <p:origin x="8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65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745343"/>
            <a:ext cx="4869180" cy="2738914"/>
          </a:xfrm>
          <a:prstGeom prst="rect">
            <a:avLst/>
          </a:prstGeom>
        </p:spPr>
      </p:pic>
      <p:sp>
        <p:nvSpPr>
          <p:cNvPr id="6" name="Text 2"/>
          <p:cNvSpPr/>
          <p:nvPr/>
        </p:nvSpPr>
        <p:spPr>
          <a:xfrm>
            <a:off x="864037" y="2212181"/>
            <a:ext cx="7415927" cy="1064657"/>
          </a:xfrm>
          <a:prstGeom prst="rect">
            <a:avLst/>
          </a:prstGeom>
          <a:noFill/>
          <a:ln/>
        </p:spPr>
        <p:txBody>
          <a:bodyPr wrap="none" rtlCol="0" anchor="t"/>
          <a:lstStyle/>
          <a:p>
            <a:pPr marL="0" indent="0">
              <a:lnSpc>
                <a:spcPts val="8384"/>
              </a:lnSpc>
              <a:buNone/>
            </a:pPr>
            <a:r>
              <a:rPr lang="en-US" sz="6707" kern="0" spc="-67" dirty="0">
                <a:solidFill>
                  <a:srgbClr val="FA95AF"/>
                </a:solidFill>
                <a:latin typeface="Anton" pitchFamily="34" charset="0"/>
                <a:ea typeface="Anton" pitchFamily="34" charset="-122"/>
                <a:cs typeface="Anton" pitchFamily="34" charset="-120"/>
              </a:rPr>
              <a:t>Debouncing in React</a:t>
            </a:r>
            <a:endParaRPr lang="en-US" sz="6707" dirty="0"/>
          </a:p>
        </p:txBody>
      </p:sp>
      <p:sp>
        <p:nvSpPr>
          <p:cNvPr id="7" name="Text 3"/>
          <p:cNvSpPr/>
          <p:nvPr/>
        </p:nvSpPr>
        <p:spPr>
          <a:xfrm>
            <a:off x="864037" y="3647122"/>
            <a:ext cx="7415927" cy="2370296"/>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Debouncing is a technique used to optimize performance by limiting the frequency of a function's execution. It helps reduce unnecessary operations, improve user experience, and enhance the responsiveness of web applications. Debouncing is particularly valuable for scenarios involving user input, API calls, and event handling, ensuring smooth and efficient execution.</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sp>
        <p:nvSpPr>
          <p:cNvPr id="4" name="Text 2"/>
          <p:cNvSpPr/>
          <p:nvPr/>
        </p:nvSpPr>
        <p:spPr>
          <a:xfrm>
            <a:off x="864037" y="1610439"/>
            <a:ext cx="7236619" cy="771525"/>
          </a:xfrm>
          <a:prstGeom prst="rect">
            <a:avLst/>
          </a:prstGeom>
          <a:noFill/>
          <a:ln/>
        </p:spPr>
        <p:txBody>
          <a:bodyPr wrap="non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Why Do We Need Debouncing?</a:t>
            </a:r>
            <a:endParaRPr lang="en-US" sz="4860" dirty="0"/>
          </a:p>
        </p:txBody>
      </p:sp>
      <p:sp>
        <p:nvSpPr>
          <p:cNvPr id="5" name="Text 3"/>
          <p:cNvSpPr/>
          <p:nvPr/>
        </p:nvSpPr>
        <p:spPr>
          <a:xfrm>
            <a:off x="864037" y="2999065"/>
            <a:ext cx="3086100" cy="385763"/>
          </a:xfrm>
          <a:prstGeom prst="rect">
            <a:avLst/>
          </a:prstGeom>
          <a:noFill/>
          <a:ln/>
        </p:spPr>
        <p:txBody>
          <a:bodyPr wrap="none" rtlCol="0" anchor="t"/>
          <a:lstStyle/>
          <a:p>
            <a:pPr marL="0" indent="0">
              <a:lnSpc>
                <a:spcPts val="3038"/>
              </a:lnSpc>
              <a:buNone/>
            </a:pPr>
            <a:r>
              <a:rPr lang="en-US" sz="2430" kern="0" spc="-24" dirty="0">
                <a:solidFill>
                  <a:srgbClr val="FA95AF"/>
                </a:solidFill>
                <a:latin typeface="Anton" pitchFamily="34" charset="0"/>
                <a:ea typeface="Anton" pitchFamily="34" charset="-122"/>
                <a:cs typeface="Anton" pitchFamily="34" charset="-120"/>
              </a:rPr>
              <a:t>Frequent Calls</a:t>
            </a:r>
            <a:endParaRPr lang="en-US" sz="2430" dirty="0"/>
          </a:p>
        </p:txBody>
      </p:sp>
      <p:sp>
        <p:nvSpPr>
          <p:cNvPr id="6" name="Text 4"/>
          <p:cNvSpPr/>
          <p:nvPr/>
        </p:nvSpPr>
        <p:spPr>
          <a:xfrm>
            <a:off x="864037" y="3631644"/>
            <a:ext cx="3898821" cy="2370296"/>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Consider a scenario where you have an API call triggered for every keystroke in a search input field. This can lead to a flurry of requests, overloading the server and causing delays in response times.</a:t>
            </a:r>
            <a:endParaRPr lang="en-US" sz="1944" dirty="0"/>
          </a:p>
        </p:txBody>
      </p:sp>
      <p:sp>
        <p:nvSpPr>
          <p:cNvPr id="7" name="Text 5"/>
          <p:cNvSpPr/>
          <p:nvPr/>
        </p:nvSpPr>
        <p:spPr>
          <a:xfrm>
            <a:off x="5372695" y="2999065"/>
            <a:ext cx="3086100" cy="385763"/>
          </a:xfrm>
          <a:prstGeom prst="rect">
            <a:avLst/>
          </a:prstGeom>
          <a:noFill/>
          <a:ln/>
        </p:spPr>
        <p:txBody>
          <a:bodyPr wrap="none" rtlCol="0" anchor="t"/>
          <a:lstStyle/>
          <a:p>
            <a:pPr marL="0" indent="0">
              <a:lnSpc>
                <a:spcPts val="3038"/>
              </a:lnSpc>
              <a:buNone/>
            </a:pPr>
            <a:r>
              <a:rPr lang="en-US" sz="2430" kern="0" spc="-24" dirty="0">
                <a:solidFill>
                  <a:srgbClr val="FA95AF"/>
                </a:solidFill>
                <a:latin typeface="Anton" pitchFamily="34" charset="0"/>
                <a:ea typeface="Anton" pitchFamily="34" charset="-122"/>
                <a:cs typeface="Anton" pitchFamily="34" charset="-120"/>
              </a:rPr>
              <a:t>Performance Bottleneck</a:t>
            </a:r>
            <a:endParaRPr lang="en-US" sz="2430" dirty="0"/>
          </a:p>
        </p:txBody>
      </p:sp>
      <p:sp>
        <p:nvSpPr>
          <p:cNvPr id="8" name="Text 6"/>
          <p:cNvSpPr/>
          <p:nvPr/>
        </p:nvSpPr>
        <p:spPr>
          <a:xfrm>
            <a:off x="5372695" y="3631644"/>
            <a:ext cx="3898821"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The constant API calls create a performance bottleneck, resulting in a sluggish user experience. The application may feel slow and unresponsive, frustrating users.</a:t>
            </a:r>
            <a:endParaRPr lang="en-US" sz="1944" dirty="0"/>
          </a:p>
        </p:txBody>
      </p:sp>
      <p:sp>
        <p:nvSpPr>
          <p:cNvPr id="9" name="Text 7"/>
          <p:cNvSpPr/>
          <p:nvPr/>
        </p:nvSpPr>
        <p:spPr>
          <a:xfrm>
            <a:off x="9881354" y="2999065"/>
            <a:ext cx="3086100" cy="385763"/>
          </a:xfrm>
          <a:prstGeom prst="rect">
            <a:avLst/>
          </a:prstGeom>
          <a:noFill/>
          <a:ln/>
        </p:spPr>
        <p:txBody>
          <a:bodyPr wrap="none" rtlCol="0" anchor="t"/>
          <a:lstStyle/>
          <a:p>
            <a:pPr marL="0" indent="0">
              <a:lnSpc>
                <a:spcPts val="3038"/>
              </a:lnSpc>
              <a:buNone/>
            </a:pPr>
            <a:r>
              <a:rPr lang="en-US" sz="2430" kern="0" spc="-24" dirty="0">
                <a:solidFill>
                  <a:srgbClr val="FA95AF"/>
                </a:solidFill>
                <a:latin typeface="Anton" pitchFamily="34" charset="0"/>
                <a:ea typeface="Anton" pitchFamily="34" charset="-122"/>
                <a:cs typeface="Anton" pitchFamily="34" charset="-120"/>
              </a:rPr>
              <a:t>Solution: Debouncing</a:t>
            </a:r>
            <a:endParaRPr lang="en-US" sz="2430" dirty="0"/>
          </a:p>
        </p:txBody>
      </p:sp>
      <p:sp>
        <p:nvSpPr>
          <p:cNvPr id="10" name="Text 8"/>
          <p:cNvSpPr/>
          <p:nvPr/>
        </p:nvSpPr>
        <p:spPr>
          <a:xfrm>
            <a:off x="9881354" y="3631644"/>
            <a:ext cx="3898821" cy="2765346"/>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Debouncing helps solve this problem by limiting the rate at which the API call function is executed. It ensures that the function is called only after a certain delay, allowing for more efficient use of resources.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657832"/>
          </a:xfrm>
          <a:prstGeom prst="rect">
            <a:avLst/>
          </a:prstGeom>
        </p:spPr>
      </p:pic>
      <p:pic>
        <p:nvPicPr>
          <p:cNvPr id="5" name="Image 1" descr="preencoded.png"/>
          <p:cNvPicPr>
            <a:picLocks noChangeAspect="1"/>
          </p:cNvPicPr>
          <p:nvPr/>
        </p:nvPicPr>
        <p:blipFill>
          <a:blip r:embed="rId4"/>
          <a:stretch>
            <a:fillRect/>
          </a:stretch>
        </p:blipFill>
        <p:spPr>
          <a:xfrm>
            <a:off x="5290066" y="265747"/>
            <a:ext cx="4050149" cy="2126337"/>
          </a:xfrm>
          <a:prstGeom prst="rect">
            <a:avLst/>
          </a:prstGeom>
        </p:spPr>
      </p:pic>
      <p:sp>
        <p:nvSpPr>
          <p:cNvPr id="6" name="Text 2"/>
          <p:cNvSpPr/>
          <p:nvPr/>
        </p:nvSpPr>
        <p:spPr>
          <a:xfrm>
            <a:off x="1507688" y="3411974"/>
            <a:ext cx="5315664" cy="664488"/>
          </a:xfrm>
          <a:prstGeom prst="rect">
            <a:avLst/>
          </a:prstGeom>
          <a:noFill/>
          <a:ln/>
        </p:spPr>
        <p:txBody>
          <a:bodyPr wrap="none" rtlCol="0" anchor="t"/>
          <a:lstStyle/>
          <a:p>
            <a:pPr marL="0" indent="0">
              <a:lnSpc>
                <a:spcPts val="5232"/>
              </a:lnSpc>
              <a:buNone/>
            </a:pPr>
            <a:r>
              <a:rPr lang="en-US" sz="4186" kern="0" spc="-42" dirty="0">
                <a:solidFill>
                  <a:srgbClr val="FA95AF"/>
                </a:solidFill>
                <a:latin typeface="Anton" pitchFamily="34" charset="0"/>
                <a:ea typeface="Anton" pitchFamily="34" charset="-122"/>
                <a:cs typeface="Anton" pitchFamily="34" charset="-120"/>
              </a:rPr>
              <a:t>What is Debouncing?</a:t>
            </a:r>
            <a:endParaRPr lang="en-US" sz="4186" dirty="0"/>
          </a:p>
        </p:txBody>
      </p:sp>
      <p:sp>
        <p:nvSpPr>
          <p:cNvPr id="7" name="Shape 3"/>
          <p:cNvSpPr/>
          <p:nvPr/>
        </p:nvSpPr>
        <p:spPr>
          <a:xfrm>
            <a:off x="1507688" y="4634508"/>
            <a:ext cx="478393" cy="478393"/>
          </a:xfrm>
          <a:prstGeom prst="roundRect">
            <a:avLst>
              <a:gd name="adj" fmla="val 6667"/>
            </a:avLst>
          </a:prstGeom>
          <a:solidFill>
            <a:srgbClr val="3E3E3E"/>
          </a:solidFill>
          <a:ln/>
        </p:spPr>
        <p:txBody>
          <a:bodyPr/>
          <a:lstStyle/>
          <a:p>
            <a:endParaRPr lang="en-IN"/>
          </a:p>
        </p:txBody>
      </p:sp>
      <p:sp>
        <p:nvSpPr>
          <p:cNvPr id="8" name="Text 4"/>
          <p:cNvSpPr/>
          <p:nvPr/>
        </p:nvSpPr>
        <p:spPr>
          <a:xfrm>
            <a:off x="1695688" y="4714161"/>
            <a:ext cx="102275" cy="318968"/>
          </a:xfrm>
          <a:prstGeom prst="rect">
            <a:avLst/>
          </a:prstGeom>
          <a:noFill/>
          <a:ln/>
        </p:spPr>
        <p:txBody>
          <a:bodyPr wrap="none" rtlCol="0" anchor="t"/>
          <a:lstStyle/>
          <a:p>
            <a:pPr marL="0" indent="0" algn="ctr">
              <a:lnSpc>
                <a:spcPts val="2511"/>
              </a:lnSpc>
              <a:buNone/>
            </a:pPr>
            <a:r>
              <a:rPr lang="en-US" sz="2511" kern="0" spc="-25" dirty="0">
                <a:solidFill>
                  <a:srgbClr val="E0D6DE"/>
                </a:solidFill>
                <a:latin typeface="Anton" pitchFamily="34" charset="0"/>
                <a:ea typeface="Anton" pitchFamily="34" charset="-122"/>
                <a:cs typeface="Anton" pitchFamily="34" charset="-120"/>
              </a:rPr>
              <a:t>1</a:t>
            </a:r>
            <a:endParaRPr lang="en-US" sz="2511" dirty="0"/>
          </a:p>
        </p:txBody>
      </p:sp>
      <p:sp>
        <p:nvSpPr>
          <p:cNvPr id="9" name="Text 5"/>
          <p:cNvSpPr/>
          <p:nvPr/>
        </p:nvSpPr>
        <p:spPr>
          <a:xfrm>
            <a:off x="2198608" y="4634508"/>
            <a:ext cx="2657832" cy="332184"/>
          </a:xfrm>
          <a:prstGeom prst="rect">
            <a:avLst/>
          </a:prstGeom>
          <a:noFill/>
          <a:ln/>
        </p:spPr>
        <p:txBody>
          <a:bodyPr wrap="none" rtlCol="0" anchor="t"/>
          <a:lstStyle/>
          <a:p>
            <a:pPr marL="0" indent="0">
              <a:lnSpc>
                <a:spcPts val="2616"/>
              </a:lnSpc>
              <a:buNone/>
            </a:pPr>
            <a:r>
              <a:rPr lang="en-US" sz="2093" kern="0" spc="-21" dirty="0">
                <a:solidFill>
                  <a:srgbClr val="E0D6DE"/>
                </a:solidFill>
                <a:latin typeface="Anton" pitchFamily="34" charset="0"/>
                <a:ea typeface="Anton" pitchFamily="34" charset="-122"/>
                <a:cs typeface="Anton" pitchFamily="34" charset="-120"/>
              </a:rPr>
              <a:t>Delayed Execution</a:t>
            </a:r>
            <a:endParaRPr lang="en-US" sz="2093" dirty="0"/>
          </a:p>
        </p:txBody>
      </p:sp>
      <p:sp>
        <p:nvSpPr>
          <p:cNvPr id="10" name="Text 6"/>
          <p:cNvSpPr/>
          <p:nvPr/>
        </p:nvSpPr>
        <p:spPr>
          <a:xfrm>
            <a:off x="2198608" y="5094208"/>
            <a:ext cx="3039070" cy="2381131"/>
          </a:xfrm>
          <a:prstGeom prst="rect">
            <a:avLst/>
          </a:prstGeom>
          <a:noFill/>
          <a:ln/>
        </p:spPr>
        <p:txBody>
          <a:bodyPr wrap="square" rtlCol="0" anchor="t"/>
          <a:lstStyle/>
          <a:p>
            <a:pPr marL="0" indent="0">
              <a:lnSpc>
                <a:spcPts val="2679"/>
              </a:lnSpc>
              <a:buNone/>
            </a:pPr>
            <a:r>
              <a:rPr lang="en-US" sz="1674" kern="0" spc="-33" dirty="0">
                <a:solidFill>
                  <a:srgbClr val="E0D6DE"/>
                </a:solidFill>
                <a:latin typeface="Fira Sans" pitchFamily="34" charset="0"/>
                <a:ea typeface="Fira Sans" pitchFamily="34" charset="-122"/>
                <a:cs typeface="Fira Sans" pitchFamily="34" charset="-120"/>
              </a:rPr>
              <a:t>Debouncing delays the execution of a function until a certain period of inactivity has passed. This means that if the function is called multiple times within the delay period, only the last call will be executed.</a:t>
            </a:r>
            <a:endParaRPr lang="en-US" sz="1674" dirty="0"/>
          </a:p>
        </p:txBody>
      </p:sp>
      <p:sp>
        <p:nvSpPr>
          <p:cNvPr id="11" name="Shape 7"/>
          <p:cNvSpPr/>
          <p:nvPr/>
        </p:nvSpPr>
        <p:spPr>
          <a:xfrm>
            <a:off x="5450205" y="4634508"/>
            <a:ext cx="478393" cy="478393"/>
          </a:xfrm>
          <a:prstGeom prst="roundRect">
            <a:avLst>
              <a:gd name="adj" fmla="val 6667"/>
            </a:avLst>
          </a:prstGeom>
          <a:solidFill>
            <a:srgbClr val="3E3E3E"/>
          </a:solidFill>
          <a:ln/>
        </p:spPr>
        <p:txBody>
          <a:bodyPr/>
          <a:lstStyle/>
          <a:p>
            <a:endParaRPr lang="en-IN"/>
          </a:p>
        </p:txBody>
      </p:sp>
      <p:sp>
        <p:nvSpPr>
          <p:cNvPr id="12" name="Text 8"/>
          <p:cNvSpPr/>
          <p:nvPr/>
        </p:nvSpPr>
        <p:spPr>
          <a:xfrm>
            <a:off x="5612130" y="4714161"/>
            <a:ext cx="154424" cy="318968"/>
          </a:xfrm>
          <a:prstGeom prst="rect">
            <a:avLst/>
          </a:prstGeom>
          <a:noFill/>
          <a:ln/>
        </p:spPr>
        <p:txBody>
          <a:bodyPr wrap="none" rtlCol="0" anchor="t"/>
          <a:lstStyle/>
          <a:p>
            <a:pPr marL="0" indent="0" algn="ctr">
              <a:lnSpc>
                <a:spcPts val="2511"/>
              </a:lnSpc>
              <a:buNone/>
            </a:pPr>
            <a:r>
              <a:rPr lang="en-US" sz="2511" kern="0" spc="-25" dirty="0">
                <a:solidFill>
                  <a:srgbClr val="E0D6DE"/>
                </a:solidFill>
                <a:latin typeface="Anton" pitchFamily="34" charset="0"/>
                <a:ea typeface="Anton" pitchFamily="34" charset="-122"/>
                <a:cs typeface="Anton" pitchFamily="34" charset="-120"/>
              </a:rPr>
              <a:t>2</a:t>
            </a:r>
            <a:endParaRPr lang="en-US" sz="2511" dirty="0"/>
          </a:p>
        </p:txBody>
      </p:sp>
      <p:sp>
        <p:nvSpPr>
          <p:cNvPr id="13" name="Text 9"/>
          <p:cNvSpPr/>
          <p:nvPr/>
        </p:nvSpPr>
        <p:spPr>
          <a:xfrm>
            <a:off x="6141125" y="4634508"/>
            <a:ext cx="2657832" cy="332184"/>
          </a:xfrm>
          <a:prstGeom prst="rect">
            <a:avLst/>
          </a:prstGeom>
          <a:noFill/>
          <a:ln/>
        </p:spPr>
        <p:txBody>
          <a:bodyPr wrap="none" rtlCol="0" anchor="t"/>
          <a:lstStyle/>
          <a:p>
            <a:pPr marL="0" indent="0">
              <a:lnSpc>
                <a:spcPts val="2616"/>
              </a:lnSpc>
              <a:buNone/>
            </a:pPr>
            <a:r>
              <a:rPr lang="en-US" sz="2093" kern="0" spc="-21" dirty="0">
                <a:solidFill>
                  <a:srgbClr val="E0D6DE"/>
                </a:solidFill>
                <a:latin typeface="Anton" pitchFamily="34" charset="0"/>
                <a:ea typeface="Anton" pitchFamily="34" charset="-122"/>
                <a:cs typeface="Anton" pitchFamily="34" charset="-120"/>
              </a:rPr>
              <a:t>Control Frequency</a:t>
            </a:r>
            <a:endParaRPr lang="en-US" sz="2093" dirty="0"/>
          </a:p>
        </p:txBody>
      </p:sp>
      <p:sp>
        <p:nvSpPr>
          <p:cNvPr id="14" name="Text 10"/>
          <p:cNvSpPr/>
          <p:nvPr/>
        </p:nvSpPr>
        <p:spPr>
          <a:xfrm>
            <a:off x="6141125" y="5094208"/>
            <a:ext cx="3039070" cy="2040969"/>
          </a:xfrm>
          <a:prstGeom prst="rect">
            <a:avLst/>
          </a:prstGeom>
          <a:noFill/>
          <a:ln/>
        </p:spPr>
        <p:txBody>
          <a:bodyPr wrap="square" rtlCol="0" anchor="t"/>
          <a:lstStyle/>
          <a:p>
            <a:pPr marL="0" indent="0">
              <a:lnSpc>
                <a:spcPts val="2679"/>
              </a:lnSpc>
              <a:buNone/>
            </a:pPr>
            <a:r>
              <a:rPr lang="en-US" sz="1674" kern="0" spc="-33" dirty="0">
                <a:solidFill>
                  <a:srgbClr val="E0D6DE"/>
                </a:solidFill>
                <a:latin typeface="Fira Sans" pitchFamily="34" charset="0"/>
                <a:ea typeface="Fira Sans" pitchFamily="34" charset="-122"/>
                <a:cs typeface="Fira Sans" pitchFamily="34" charset="-120"/>
              </a:rPr>
              <a:t>Debouncing effectively controls the frequency of function execution, preventing it from being called too often and reducing the strain on system resources.</a:t>
            </a:r>
            <a:endParaRPr lang="en-US" sz="1674" dirty="0"/>
          </a:p>
        </p:txBody>
      </p:sp>
      <p:sp>
        <p:nvSpPr>
          <p:cNvPr id="15" name="Shape 11"/>
          <p:cNvSpPr/>
          <p:nvPr/>
        </p:nvSpPr>
        <p:spPr>
          <a:xfrm>
            <a:off x="9392722" y="4634508"/>
            <a:ext cx="478393" cy="478393"/>
          </a:xfrm>
          <a:prstGeom prst="roundRect">
            <a:avLst>
              <a:gd name="adj" fmla="val 6667"/>
            </a:avLst>
          </a:prstGeom>
          <a:solidFill>
            <a:srgbClr val="3E3E3E"/>
          </a:solidFill>
          <a:ln/>
        </p:spPr>
        <p:txBody>
          <a:bodyPr/>
          <a:lstStyle/>
          <a:p>
            <a:endParaRPr lang="en-IN"/>
          </a:p>
        </p:txBody>
      </p:sp>
      <p:sp>
        <p:nvSpPr>
          <p:cNvPr id="16" name="Text 12"/>
          <p:cNvSpPr/>
          <p:nvPr/>
        </p:nvSpPr>
        <p:spPr>
          <a:xfrm>
            <a:off x="9554647" y="4714161"/>
            <a:ext cx="154424" cy="318968"/>
          </a:xfrm>
          <a:prstGeom prst="rect">
            <a:avLst/>
          </a:prstGeom>
          <a:noFill/>
          <a:ln/>
        </p:spPr>
        <p:txBody>
          <a:bodyPr wrap="none" rtlCol="0" anchor="t"/>
          <a:lstStyle/>
          <a:p>
            <a:pPr marL="0" indent="0" algn="ctr">
              <a:lnSpc>
                <a:spcPts val="2511"/>
              </a:lnSpc>
              <a:buNone/>
            </a:pPr>
            <a:r>
              <a:rPr lang="en-US" sz="2511" kern="0" spc="-25" dirty="0">
                <a:solidFill>
                  <a:srgbClr val="E0D6DE"/>
                </a:solidFill>
                <a:latin typeface="Anton" pitchFamily="34" charset="0"/>
                <a:ea typeface="Anton" pitchFamily="34" charset="-122"/>
                <a:cs typeface="Anton" pitchFamily="34" charset="-120"/>
              </a:rPr>
              <a:t>3</a:t>
            </a:r>
            <a:endParaRPr lang="en-US" sz="2511" dirty="0"/>
          </a:p>
        </p:txBody>
      </p:sp>
      <p:sp>
        <p:nvSpPr>
          <p:cNvPr id="17" name="Text 13"/>
          <p:cNvSpPr/>
          <p:nvPr/>
        </p:nvSpPr>
        <p:spPr>
          <a:xfrm>
            <a:off x="10083641" y="4634508"/>
            <a:ext cx="2657832" cy="332184"/>
          </a:xfrm>
          <a:prstGeom prst="rect">
            <a:avLst/>
          </a:prstGeom>
          <a:noFill/>
          <a:ln/>
        </p:spPr>
        <p:txBody>
          <a:bodyPr wrap="none" rtlCol="0" anchor="t"/>
          <a:lstStyle/>
          <a:p>
            <a:pPr marL="0" indent="0">
              <a:lnSpc>
                <a:spcPts val="2616"/>
              </a:lnSpc>
              <a:buNone/>
            </a:pPr>
            <a:r>
              <a:rPr lang="en-US" sz="2093" kern="0" spc="-21" dirty="0">
                <a:solidFill>
                  <a:srgbClr val="E0D6DE"/>
                </a:solidFill>
                <a:latin typeface="Anton" pitchFamily="34" charset="0"/>
                <a:ea typeface="Anton" pitchFamily="34" charset="-122"/>
                <a:cs typeface="Anton" pitchFamily="34" charset="-120"/>
              </a:rPr>
              <a:t>Throttling</a:t>
            </a:r>
            <a:endParaRPr lang="en-US" sz="2093" dirty="0"/>
          </a:p>
        </p:txBody>
      </p:sp>
      <p:sp>
        <p:nvSpPr>
          <p:cNvPr id="18" name="Text 14"/>
          <p:cNvSpPr/>
          <p:nvPr/>
        </p:nvSpPr>
        <p:spPr>
          <a:xfrm>
            <a:off x="10083641" y="5094208"/>
            <a:ext cx="3039070" cy="2040969"/>
          </a:xfrm>
          <a:prstGeom prst="rect">
            <a:avLst/>
          </a:prstGeom>
          <a:noFill/>
          <a:ln/>
        </p:spPr>
        <p:txBody>
          <a:bodyPr wrap="square" rtlCol="0" anchor="t"/>
          <a:lstStyle/>
          <a:p>
            <a:pPr marL="0" indent="0">
              <a:lnSpc>
                <a:spcPts val="2679"/>
              </a:lnSpc>
              <a:buNone/>
            </a:pPr>
            <a:r>
              <a:rPr lang="en-US" sz="1674" kern="0" spc="-33" dirty="0">
                <a:solidFill>
                  <a:srgbClr val="E0D6DE"/>
                </a:solidFill>
                <a:latin typeface="Fira Sans" pitchFamily="34" charset="0"/>
                <a:ea typeface="Fira Sans" pitchFamily="34" charset="-122"/>
                <a:cs typeface="Fira Sans" pitchFamily="34" charset="-120"/>
              </a:rPr>
              <a:t>Throttling, a related technique, limits the rate at which a function can be called, allowing a maximum number of executions within a specified time interval.</a:t>
            </a:r>
            <a:endParaRPr lang="en-US" sz="16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88078" y="1615678"/>
            <a:ext cx="4998244" cy="4998244"/>
          </a:xfrm>
          <a:prstGeom prst="rect">
            <a:avLst/>
          </a:prstGeom>
        </p:spPr>
      </p:pic>
      <p:sp>
        <p:nvSpPr>
          <p:cNvPr id="6" name="Text 2"/>
          <p:cNvSpPr/>
          <p:nvPr/>
        </p:nvSpPr>
        <p:spPr>
          <a:xfrm>
            <a:off x="683657" y="1154668"/>
            <a:ext cx="6641544" cy="610433"/>
          </a:xfrm>
          <a:prstGeom prst="rect">
            <a:avLst/>
          </a:prstGeom>
          <a:noFill/>
          <a:ln/>
        </p:spPr>
        <p:txBody>
          <a:bodyPr wrap="none" rtlCol="0" anchor="t"/>
          <a:lstStyle/>
          <a:p>
            <a:pPr marL="0" indent="0">
              <a:lnSpc>
                <a:spcPts val="4807"/>
              </a:lnSpc>
              <a:buNone/>
            </a:pPr>
            <a:r>
              <a:rPr lang="en-US" sz="3845" kern="0" spc="-38" dirty="0">
                <a:solidFill>
                  <a:srgbClr val="FA95AF"/>
                </a:solidFill>
                <a:latin typeface="Anton" pitchFamily="34" charset="0"/>
                <a:ea typeface="Anton" pitchFamily="34" charset="-122"/>
                <a:cs typeface="Anton" pitchFamily="34" charset="-120"/>
              </a:rPr>
              <a:t>Implementing Debouncing in React</a:t>
            </a:r>
            <a:endParaRPr lang="en-US" sz="3845" dirty="0"/>
          </a:p>
        </p:txBody>
      </p:sp>
      <p:sp>
        <p:nvSpPr>
          <p:cNvPr id="7" name="Shape 3"/>
          <p:cNvSpPr/>
          <p:nvPr/>
        </p:nvSpPr>
        <p:spPr>
          <a:xfrm>
            <a:off x="965121" y="2057995"/>
            <a:ext cx="22860" cy="5016818"/>
          </a:xfrm>
          <a:prstGeom prst="roundRect">
            <a:avLst>
              <a:gd name="adj" fmla="val 128176"/>
            </a:avLst>
          </a:prstGeom>
          <a:solidFill>
            <a:srgbClr val="575757"/>
          </a:solidFill>
          <a:ln/>
        </p:spPr>
        <p:txBody>
          <a:bodyPr/>
          <a:lstStyle/>
          <a:p>
            <a:endParaRPr lang="en-IN"/>
          </a:p>
        </p:txBody>
      </p:sp>
      <p:sp>
        <p:nvSpPr>
          <p:cNvPr id="8" name="Shape 4"/>
          <p:cNvSpPr/>
          <p:nvPr/>
        </p:nvSpPr>
        <p:spPr>
          <a:xfrm>
            <a:off x="1173420" y="2485906"/>
            <a:ext cx="683657" cy="22860"/>
          </a:xfrm>
          <a:prstGeom prst="roundRect">
            <a:avLst>
              <a:gd name="adj" fmla="val 128176"/>
            </a:avLst>
          </a:prstGeom>
          <a:solidFill>
            <a:srgbClr val="575757"/>
          </a:solidFill>
          <a:ln/>
        </p:spPr>
        <p:txBody>
          <a:bodyPr/>
          <a:lstStyle/>
          <a:p>
            <a:endParaRPr lang="en-IN"/>
          </a:p>
        </p:txBody>
      </p:sp>
      <p:sp>
        <p:nvSpPr>
          <p:cNvPr id="9" name="Shape 5"/>
          <p:cNvSpPr/>
          <p:nvPr/>
        </p:nvSpPr>
        <p:spPr>
          <a:xfrm>
            <a:off x="756821" y="2277666"/>
            <a:ext cx="439460" cy="439460"/>
          </a:xfrm>
          <a:prstGeom prst="roundRect">
            <a:avLst>
              <a:gd name="adj" fmla="val 6668"/>
            </a:avLst>
          </a:prstGeom>
          <a:solidFill>
            <a:srgbClr val="3E3E3E"/>
          </a:solidFill>
          <a:ln/>
        </p:spPr>
        <p:txBody>
          <a:bodyPr/>
          <a:lstStyle/>
          <a:p>
            <a:endParaRPr lang="en-IN"/>
          </a:p>
        </p:txBody>
      </p:sp>
      <p:sp>
        <p:nvSpPr>
          <p:cNvPr id="10" name="Text 6"/>
          <p:cNvSpPr/>
          <p:nvPr/>
        </p:nvSpPr>
        <p:spPr>
          <a:xfrm>
            <a:off x="929580" y="2350889"/>
            <a:ext cx="93940" cy="293013"/>
          </a:xfrm>
          <a:prstGeom prst="rect">
            <a:avLst/>
          </a:prstGeom>
          <a:noFill/>
          <a:ln/>
        </p:spPr>
        <p:txBody>
          <a:bodyPr wrap="none" rtlCol="0" anchor="t"/>
          <a:lstStyle/>
          <a:p>
            <a:pPr marL="0" indent="0" algn="ctr">
              <a:lnSpc>
                <a:spcPts val="2307"/>
              </a:lnSpc>
              <a:buNone/>
            </a:pPr>
            <a:r>
              <a:rPr lang="en-US" sz="2307" kern="0" spc="-23" dirty="0">
                <a:solidFill>
                  <a:srgbClr val="E0D6DE"/>
                </a:solidFill>
                <a:latin typeface="Anton" pitchFamily="34" charset="0"/>
                <a:ea typeface="Anton" pitchFamily="34" charset="-122"/>
                <a:cs typeface="Anton" pitchFamily="34" charset="-120"/>
              </a:rPr>
              <a:t>1</a:t>
            </a:r>
            <a:endParaRPr lang="en-US" sz="2307" dirty="0"/>
          </a:p>
        </p:txBody>
      </p:sp>
      <p:sp>
        <p:nvSpPr>
          <p:cNvPr id="11" name="Text 7"/>
          <p:cNvSpPr/>
          <p:nvPr/>
        </p:nvSpPr>
        <p:spPr>
          <a:xfrm>
            <a:off x="2050852" y="2253258"/>
            <a:ext cx="2441734" cy="305157"/>
          </a:xfrm>
          <a:prstGeom prst="rect">
            <a:avLst/>
          </a:prstGeom>
          <a:noFill/>
          <a:ln/>
        </p:spPr>
        <p:txBody>
          <a:bodyPr wrap="none" rtlCol="0" anchor="t"/>
          <a:lstStyle/>
          <a:p>
            <a:pPr marL="0" indent="0" algn="l">
              <a:lnSpc>
                <a:spcPts val="2403"/>
              </a:lnSpc>
              <a:buNone/>
            </a:pPr>
            <a:r>
              <a:rPr lang="en-US" sz="1923" kern="0" spc="-19" dirty="0">
                <a:solidFill>
                  <a:srgbClr val="E0D6DE"/>
                </a:solidFill>
                <a:latin typeface="Anton" pitchFamily="34" charset="0"/>
                <a:ea typeface="Anton" pitchFamily="34" charset="-122"/>
                <a:cs typeface="Anton" pitchFamily="34" charset="-120"/>
              </a:rPr>
              <a:t>setTimeout</a:t>
            </a:r>
            <a:endParaRPr lang="en-US" sz="1923" dirty="0"/>
          </a:p>
        </p:txBody>
      </p:sp>
      <p:sp>
        <p:nvSpPr>
          <p:cNvPr id="12" name="Text 8"/>
          <p:cNvSpPr/>
          <p:nvPr/>
        </p:nvSpPr>
        <p:spPr>
          <a:xfrm>
            <a:off x="2050852" y="2675573"/>
            <a:ext cx="6409492" cy="625078"/>
          </a:xfrm>
          <a:prstGeom prst="rect">
            <a:avLst/>
          </a:prstGeom>
          <a:noFill/>
          <a:ln/>
        </p:spPr>
        <p:txBody>
          <a:bodyPr wrap="square" rtlCol="0" anchor="t"/>
          <a:lstStyle/>
          <a:p>
            <a:pPr marL="0" indent="0" algn="l">
              <a:lnSpc>
                <a:spcPts val="2461"/>
              </a:lnSpc>
              <a:buNone/>
            </a:pPr>
            <a:r>
              <a:rPr lang="en-US" sz="1538" kern="0" spc="-31" dirty="0">
                <a:solidFill>
                  <a:srgbClr val="E0D6DE"/>
                </a:solidFill>
                <a:latin typeface="Fira Sans" pitchFamily="34" charset="0"/>
                <a:ea typeface="Fira Sans" pitchFamily="34" charset="-122"/>
                <a:cs typeface="Fira Sans" pitchFamily="34" charset="-120"/>
              </a:rPr>
              <a:t>The setTimeout function in JavaScript allows you to delay the execution of a function by a specified amount of time.</a:t>
            </a:r>
            <a:endParaRPr lang="en-US" sz="1538" dirty="0"/>
          </a:p>
        </p:txBody>
      </p:sp>
      <p:sp>
        <p:nvSpPr>
          <p:cNvPr id="13" name="Shape 9"/>
          <p:cNvSpPr/>
          <p:nvPr/>
        </p:nvSpPr>
        <p:spPr>
          <a:xfrm>
            <a:off x="1173420" y="4119086"/>
            <a:ext cx="683657" cy="22860"/>
          </a:xfrm>
          <a:prstGeom prst="roundRect">
            <a:avLst>
              <a:gd name="adj" fmla="val 128176"/>
            </a:avLst>
          </a:prstGeom>
          <a:solidFill>
            <a:srgbClr val="575757"/>
          </a:solidFill>
          <a:ln/>
        </p:spPr>
        <p:txBody>
          <a:bodyPr/>
          <a:lstStyle/>
          <a:p>
            <a:endParaRPr lang="en-IN"/>
          </a:p>
        </p:txBody>
      </p:sp>
      <p:sp>
        <p:nvSpPr>
          <p:cNvPr id="14" name="Shape 10"/>
          <p:cNvSpPr/>
          <p:nvPr/>
        </p:nvSpPr>
        <p:spPr>
          <a:xfrm>
            <a:off x="756821" y="3910846"/>
            <a:ext cx="439460" cy="439460"/>
          </a:xfrm>
          <a:prstGeom prst="roundRect">
            <a:avLst>
              <a:gd name="adj" fmla="val 6668"/>
            </a:avLst>
          </a:prstGeom>
          <a:solidFill>
            <a:srgbClr val="3E3E3E"/>
          </a:solidFill>
          <a:ln/>
        </p:spPr>
        <p:txBody>
          <a:bodyPr/>
          <a:lstStyle/>
          <a:p>
            <a:endParaRPr lang="en-IN"/>
          </a:p>
        </p:txBody>
      </p:sp>
      <p:sp>
        <p:nvSpPr>
          <p:cNvPr id="15" name="Text 11"/>
          <p:cNvSpPr/>
          <p:nvPr/>
        </p:nvSpPr>
        <p:spPr>
          <a:xfrm>
            <a:off x="905649" y="3984069"/>
            <a:ext cx="141803" cy="293013"/>
          </a:xfrm>
          <a:prstGeom prst="rect">
            <a:avLst/>
          </a:prstGeom>
          <a:noFill/>
          <a:ln/>
        </p:spPr>
        <p:txBody>
          <a:bodyPr wrap="none" rtlCol="0" anchor="t"/>
          <a:lstStyle/>
          <a:p>
            <a:pPr marL="0" indent="0" algn="ctr">
              <a:lnSpc>
                <a:spcPts val="2307"/>
              </a:lnSpc>
              <a:buNone/>
            </a:pPr>
            <a:r>
              <a:rPr lang="en-US" sz="2307" kern="0" spc="-23" dirty="0">
                <a:solidFill>
                  <a:srgbClr val="E0D6DE"/>
                </a:solidFill>
                <a:latin typeface="Anton" pitchFamily="34" charset="0"/>
                <a:ea typeface="Anton" pitchFamily="34" charset="-122"/>
                <a:cs typeface="Anton" pitchFamily="34" charset="-120"/>
              </a:rPr>
              <a:t>2</a:t>
            </a:r>
            <a:endParaRPr lang="en-US" sz="2307" dirty="0"/>
          </a:p>
        </p:txBody>
      </p:sp>
      <p:sp>
        <p:nvSpPr>
          <p:cNvPr id="16" name="Text 12"/>
          <p:cNvSpPr/>
          <p:nvPr/>
        </p:nvSpPr>
        <p:spPr>
          <a:xfrm>
            <a:off x="2050852" y="3886438"/>
            <a:ext cx="2441734" cy="305157"/>
          </a:xfrm>
          <a:prstGeom prst="rect">
            <a:avLst/>
          </a:prstGeom>
          <a:noFill/>
          <a:ln/>
        </p:spPr>
        <p:txBody>
          <a:bodyPr wrap="none" rtlCol="0" anchor="t"/>
          <a:lstStyle/>
          <a:p>
            <a:pPr marL="0" indent="0" algn="l">
              <a:lnSpc>
                <a:spcPts val="2403"/>
              </a:lnSpc>
              <a:buNone/>
            </a:pPr>
            <a:r>
              <a:rPr lang="en-US" sz="1923" kern="0" spc="-19" dirty="0">
                <a:solidFill>
                  <a:srgbClr val="E0D6DE"/>
                </a:solidFill>
                <a:latin typeface="Anton" pitchFamily="34" charset="0"/>
                <a:ea typeface="Anton" pitchFamily="34" charset="-122"/>
                <a:cs typeface="Anton" pitchFamily="34" charset="-120"/>
              </a:rPr>
              <a:t>clearTimeout</a:t>
            </a:r>
            <a:endParaRPr lang="en-US" sz="1923" dirty="0"/>
          </a:p>
        </p:txBody>
      </p:sp>
      <p:sp>
        <p:nvSpPr>
          <p:cNvPr id="17" name="Text 13"/>
          <p:cNvSpPr/>
          <p:nvPr/>
        </p:nvSpPr>
        <p:spPr>
          <a:xfrm>
            <a:off x="2050852" y="4308753"/>
            <a:ext cx="6409492" cy="625078"/>
          </a:xfrm>
          <a:prstGeom prst="rect">
            <a:avLst/>
          </a:prstGeom>
          <a:noFill/>
          <a:ln/>
        </p:spPr>
        <p:txBody>
          <a:bodyPr wrap="square" rtlCol="0" anchor="t"/>
          <a:lstStyle/>
          <a:p>
            <a:pPr marL="0" indent="0" algn="l">
              <a:lnSpc>
                <a:spcPts val="2461"/>
              </a:lnSpc>
              <a:buNone/>
            </a:pPr>
            <a:r>
              <a:rPr lang="en-US" sz="1538" kern="0" spc="-31" dirty="0">
                <a:solidFill>
                  <a:srgbClr val="E0D6DE"/>
                </a:solidFill>
                <a:latin typeface="Fira Sans" pitchFamily="34" charset="0"/>
                <a:ea typeface="Fira Sans" pitchFamily="34" charset="-122"/>
                <a:cs typeface="Fira Sans" pitchFamily="34" charset="-120"/>
              </a:rPr>
              <a:t>The clearTimeout function cancels a pending setTimeout call, preventing the delayed execution if a new input event occurs within the delay period.</a:t>
            </a:r>
            <a:endParaRPr lang="en-US" sz="1538" dirty="0"/>
          </a:p>
        </p:txBody>
      </p:sp>
      <p:sp>
        <p:nvSpPr>
          <p:cNvPr id="18" name="Shape 14"/>
          <p:cNvSpPr/>
          <p:nvPr/>
        </p:nvSpPr>
        <p:spPr>
          <a:xfrm>
            <a:off x="1173420" y="5752267"/>
            <a:ext cx="683657" cy="22860"/>
          </a:xfrm>
          <a:prstGeom prst="roundRect">
            <a:avLst>
              <a:gd name="adj" fmla="val 128176"/>
            </a:avLst>
          </a:prstGeom>
          <a:solidFill>
            <a:srgbClr val="575757"/>
          </a:solidFill>
          <a:ln/>
        </p:spPr>
        <p:txBody>
          <a:bodyPr/>
          <a:lstStyle/>
          <a:p>
            <a:endParaRPr lang="en-IN"/>
          </a:p>
        </p:txBody>
      </p:sp>
      <p:sp>
        <p:nvSpPr>
          <p:cNvPr id="19" name="Shape 15"/>
          <p:cNvSpPr/>
          <p:nvPr/>
        </p:nvSpPr>
        <p:spPr>
          <a:xfrm>
            <a:off x="756821" y="5544026"/>
            <a:ext cx="439460" cy="439460"/>
          </a:xfrm>
          <a:prstGeom prst="roundRect">
            <a:avLst>
              <a:gd name="adj" fmla="val 6668"/>
            </a:avLst>
          </a:prstGeom>
          <a:solidFill>
            <a:srgbClr val="3E3E3E"/>
          </a:solidFill>
          <a:ln/>
        </p:spPr>
        <p:txBody>
          <a:bodyPr/>
          <a:lstStyle/>
          <a:p>
            <a:endParaRPr lang="en-IN"/>
          </a:p>
        </p:txBody>
      </p:sp>
      <p:sp>
        <p:nvSpPr>
          <p:cNvPr id="20" name="Text 16"/>
          <p:cNvSpPr/>
          <p:nvPr/>
        </p:nvSpPr>
        <p:spPr>
          <a:xfrm>
            <a:off x="905649" y="5617250"/>
            <a:ext cx="141803" cy="293013"/>
          </a:xfrm>
          <a:prstGeom prst="rect">
            <a:avLst/>
          </a:prstGeom>
          <a:noFill/>
          <a:ln/>
        </p:spPr>
        <p:txBody>
          <a:bodyPr wrap="none" rtlCol="0" anchor="t"/>
          <a:lstStyle/>
          <a:p>
            <a:pPr marL="0" indent="0" algn="ctr">
              <a:lnSpc>
                <a:spcPts val="2307"/>
              </a:lnSpc>
              <a:buNone/>
            </a:pPr>
            <a:r>
              <a:rPr lang="en-US" sz="2307" kern="0" spc="-23" dirty="0">
                <a:solidFill>
                  <a:srgbClr val="E0D6DE"/>
                </a:solidFill>
                <a:latin typeface="Anton" pitchFamily="34" charset="0"/>
                <a:ea typeface="Anton" pitchFamily="34" charset="-122"/>
                <a:cs typeface="Anton" pitchFamily="34" charset="-120"/>
              </a:rPr>
              <a:t>3</a:t>
            </a:r>
            <a:endParaRPr lang="en-US" sz="2307" dirty="0"/>
          </a:p>
        </p:txBody>
      </p:sp>
      <p:sp>
        <p:nvSpPr>
          <p:cNvPr id="21" name="Text 17"/>
          <p:cNvSpPr/>
          <p:nvPr/>
        </p:nvSpPr>
        <p:spPr>
          <a:xfrm>
            <a:off x="2050852" y="5519618"/>
            <a:ext cx="2441734" cy="305157"/>
          </a:xfrm>
          <a:prstGeom prst="rect">
            <a:avLst/>
          </a:prstGeom>
          <a:noFill/>
          <a:ln/>
        </p:spPr>
        <p:txBody>
          <a:bodyPr wrap="none" rtlCol="0" anchor="t"/>
          <a:lstStyle/>
          <a:p>
            <a:pPr marL="0" indent="0" algn="l">
              <a:lnSpc>
                <a:spcPts val="2403"/>
              </a:lnSpc>
              <a:buNone/>
            </a:pPr>
            <a:r>
              <a:rPr lang="en-US" sz="1923" kern="0" spc="-19" dirty="0">
                <a:solidFill>
                  <a:srgbClr val="E0D6DE"/>
                </a:solidFill>
                <a:latin typeface="Anton" pitchFamily="34" charset="0"/>
                <a:ea typeface="Anton" pitchFamily="34" charset="-122"/>
                <a:cs typeface="Anton" pitchFamily="34" charset="-120"/>
              </a:rPr>
              <a:t>Basic Setup</a:t>
            </a:r>
            <a:endParaRPr lang="en-US" sz="1923" dirty="0"/>
          </a:p>
        </p:txBody>
      </p:sp>
      <p:sp>
        <p:nvSpPr>
          <p:cNvPr id="22" name="Text 18"/>
          <p:cNvSpPr/>
          <p:nvPr/>
        </p:nvSpPr>
        <p:spPr>
          <a:xfrm>
            <a:off x="2050852" y="5941933"/>
            <a:ext cx="6409492" cy="937617"/>
          </a:xfrm>
          <a:prstGeom prst="rect">
            <a:avLst/>
          </a:prstGeom>
          <a:noFill/>
          <a:ln/>
        </p:spPr>
        <p:txBody>
          <a:bodyPr wrap="square" rtlCol="0" anchor="t"/>
          <a:lstStyle/>
          <a:p>
            <a:pPr marL="0" indent="0" algn="l">
              <a:lnSpc>
                <a:spcPts val="2461"/>
              </a:lnSpc>
              <a:buNone/>
            </a:pPr>
            <a:r>
              <a:rPr lang="en-US" sz="1538" kern="0" spc="-31" dirty="0">
                <a:solidFill>
                  <a:srgbClr val="E0D6DE"/>
                </a:solidFill>
                <a:latin typeface="Fira Sans" pitchFamily="34" charset="0"/>
                <a:ea typeface="Fira Sans" pitchFamily="34" charset="-122"/>
                <a:cs typeface="Fira Sans" pitchFamily="34" charset="-120"/>
              </a:rPr>
              <a:t>The basic debouncing setup in React involves using a state variable to store the timeout ID and using the useEffect hook to handle the debouncing logic.</a:t>
            </a:r>
            <a:endParaRPr lang="en-US" sz="153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87602" y="1615202"/>
            <a:ext cx="4999196" cy="4999196"/>
          </a:xfrm>
          <a:prstGeom prst="rect">
            <a:avLst/>
          </a:prstGeom>
        </p:spPr>
      </p:pic>
      <p:sp>
        <p:nvSpPr>
          <p:cNvPr id="6" name="Text 2"/>
          <p:cNvSpPr/>
          <p:nvPr/>
        </p:nvSpPr>
        <p:spPr>
          <a:xfrm>
            <a:off x="682109" y="849154"/>
            <a:ext cx="4872752" cy="609124"/>
          </a:xfrm>
          <a:prstGeom prst="rect">
            <a:avLst/>
          </a:prstGeom>
          <a:noFill/>
          <a:ln/>
        </p:spPr>
        <p:txBody>
          <a:bodyPr wrap="none" rtlCol="0" anchor="t"/>
          <a:lstStyle/>
          <a:p>
            <a:pPr marL="0" indent="0">
              <a:lnSpc>
                <a:spcPts val="4796"/>
              </a:lnSpc>
              <a:buNone/>
            </a:pPr>
            <a:r>
              <a:rPr lang="en-US" sz="3837" kern="0" spc="-38" dirty="0">
                <a:solidFill>
                  <a:srgbClr val="FA95AF"/>
                </a:solidFill>
                <a:latin typeface="Anton" pitchFamily="34" charset="0"/>
                <a:ea typeface="Anton" pitchFamily="34" charset="-122"/>
                <a:cs typeface="Anton" pitchFamily="34" charset="-120"/>
              </a:rPr>
              <a:t>Debouncing in Action</a:t>
            </a:r>
            <a:endParaRPr lang="en-US" sz="3837" dirty="0"/>
          </a:p>
        </p:txBody>
      </p:sp>
      <p:sp>
        <p:nvSpPr>
          <p:cNvPr id="7" name="Shape 3"/>
          <p:cNvSpPr/>
          <p:nvPr/>
        </p:nvSpPr>
        <p:spPr>
          <a:xfrm>
            <a:off x="682109" y="1750576"/>
            <a:ext cx="7779782" cy="1746647"/>
          </a:xfrm>
          <a:prstGeom prst="roundRect">
            <a:avLst>
              <a:gd name="adj" fmla="val 1674"/>
            </a:avLst>
          </a:prstGeom>
          <a:solidFill>
            <a:srgbClr val="3E3E3E"/>
          </a:solidFill>
          <a:ln/>
        </p:spPr>
        <p:txBody>
          <a:bodyPr/>
          <a:lstStyle/>
          <a:p>
            <a:endParaRPr lang="en-IN"/>
          </a:p>
        </p:txBody>
      </p:sp>
      <p:sp>
        <p:nvSpPr>
          <p:cNvPr id="8" name="Text 4"/>
          <p:cNvSpPr/>
          <p:nvPr/>
        </p:nvSpPr>
        <p:spPr>
          <a:xfrm>
            <a:off x="877014" y="1945481"/>
            <a:ext cx="2436376" cy="304443"/>
          </a:xfrm>
          <a:prstGeom prst="rect">
            <a:avLst/>
          </a:prstGeom>
          <a:noFill/>
          <a:ln/>
        </p:spPr>
        <p:txBody>
          <a:bodyPr wrap="none" rtlCol="0" anchor="t"/>
          <a:lstStyle/>
          <a:p>
            <a:pPr marL="0" indent="0">
              <a:lnSpc>
                <a:spcPts val="2398"/>
              </a:lnSpc>
              <a:buNone/>
            </a:pPr>
            <a:r>
              <a:rPr lang="en-US" sz="1918" kern="0" spc="-19" dirty="0">
                <a:solidFill>
                  <a:srgbClr val="E0D6DE"/>
                </a:solidFill>
                <a:latin typeface="Anton" pitchFamily="34" charset="0"/>
                <a:ea typeface="Anton" pitchFamily="34" charset="-122"/>
                <a:cs typeface="Anton" pitchFamily="34" charset="-120"/>
              </a:rPr>
              <a:t>Pin-Code Search</a:t>
            </a:r>
            <a:endParaRPr lang="en-US" sz="1918" dirty="0"/>
          </a:p>
        </p:txBody>
      </p:sp>
      <p:sp>
        <p:nvSpPr>
          <p:cNvPr id="9" name="Text 5"/>
          <p:cNvSpPr/>
          <p:nvPr/>
        </p:nvSpPr>
        <p:spPr>
          <a:xfrm>
            <a:off x="877014" y="2366843"/>
            <a:ext cx="7389971" cy="935474"/>
          </a:xfrm>
          <a:prstGeom prst="rect">
            <a:avLst/>
          </a:prstGeom>
          <a:noFill/>
          <a:ln/>
        </p:spPr>
        <p:txBody>
          <a:bodyPr wrap="square" rtlCol="0" anchor="t"/>
          <a:lstStyle/>
          <a:p>
            <a:pPr marL="0" indent="0">
              <a:lnSpc>
                <a:spcPts val="2456"/>
              </a:lnSpc>
              <a:buNone/>
            </a:pPr>
            <a:r>
              <a:rPr lang="en-US" sz="1535" kern="0" spc="-31" dirty="0">
                <a:solidFill>
                  <a:srgbClr val="E0D6DE"/>
                </a:solidFill>
                <a:latin typeface="Fira Sans" pitchFamily="34" charset="0"/>
                <a:ea typeface="Fira Sans" pitchFamily="34" charset="-122"/>
                <a:cs typeface="Fira Sans" pitchFamily="34" charset="-120"/>
              </a:rPr>
              <a:t>A simple React application that uses debouncing to search for pin codes. The application fetches data from an API based on the user's input, but only after a short delay.</a:t>
            </a:r>
            <a:endParaRPr lang="en-US" sz="1535" dirty="0"/>
          </a:p>
        </p:txBody>
      </p:sp>
      <p:sp>
        <p:nvSpPr>
          <p:cNvPr id="10" name="Shape 6"/>
          <p:cNvSpPr/>
          <p:nvPr/>
        </p:nvSpPr>
        <p:spPr>
          <a:xfrm>
            <a:off x="682109" y="3692128"/>
            <a:ext cx="7779782" cy="1746647"/>
          </a:xfrm>
          <a:prstGeom prst="roundRect">
            <a:avLst>
              <a:gd name="adj" fmla="val 1674"/>
            </a:avLst>
          </a:prstGeom>
          <a:solidFill>
            <a:srgbClr val="3E3E3E"/>
          </a:solidFill>
          <a:ln/>
        </p:spPr>
        <p:txBody>
          <a:bodyPr/>
          <a:lstStyle/>
          <a:p>
            <a:endParaRPr lang="en-IN"/>
          </a:p>
        </p:txBody>
      </p:sp>
      <p:sp>
        <p:nvSpPr>
          <p:cNvPr id="11" name="Text 7"/>
          <p:cNvSpPr/>
          <p:nvPr/>
        </p:nvSpPr>
        <p:spPr>
          <a:xfrm>
            <a:off x="877014" y="3887033"/>
            <a:ext cx="2436376" cy="304443"/>
          </a:xfrm>
          <a:prstGeom prst="rect">
            <a:avLst/>
          </a:prstGeom>
          <a:noFill/>
          <a:ln/>
        </p:spPr>
        <p:txBody>
          <a:bodyPr wrap="none" rtlCol="0" anchor="t"/>
          <a:lstStyle/>
          <a:p>
            <a:pPr marL="0" indent="0">
              <a:lnSpc>
                <a:spcPts val="2398"/>
              </a:lnSpc>
              <a:buNone/>
            </a:pPr>
            <a:r>
              <a:rPr lang="en-US" sz="1918" kern="0" spc="-19" dirty="0">
                <a:solidFill>
                  <a:srgbClr val="E0D6DE"/>
                </a:solidFill>
                <a:latin typeface="Anton" pitchFamily="34" charset="0"/>
                <a:ea typeface="Anton" pitchFamily="34" charset="-122"/>
                <a:cs typeface="Anton" pitchFamily="34" charset="-120"/>
              </a:rPr>
              <a:t>Functionality</a:t>
            </a:r>
            <a:endParaRPr lang="en-US" sz="1918" dirty="0"/>
          </a:p>
        </p:txBody>
      </p:sp>
      <p:sp>
        <p:nvSpPr>
          <p:cNvPr id="12" name="Text 8"/>
          <p:cNvSpPr/>
          <p:nvPr/>
        </p:nvSpPr>
        <p:spPr>
          <a:xfrm>
            <a:off x="877014" y="4308396"/>
            <a:ext cx="7389971" cy="935474"/>
          </a:xfrm>
          <a:prstGeom prst="rect">
            <a:avLst/>
          </a:prstGeom>
          <a:noFill/>
          <a:ln/>
        </p:spPr>
        <p:txBody>
          <a:bodyPr wrap="square" rtlCol="0" anchor="t"/>
          <a:lstStyle/>
          <a:p>
            <a:pPr marL="0" indent="0">
              <a:lnSpc>
                <a:spcPts val="2456"/>
              </a:lnSpc>
              <a:buNone/>
            </a:pPr>
            <a:r>
              <a:rPr lang="en-US" sz="1535" kern="0" spc="-31" dirty="0">
                <a:solidFill>
                  <a:srgbClr val="E0D6DE"/>
                </a:solidFill>
                <a:latin typeface="Fira Sans" pitchFamily="34" charset="0"/>
                <a:ea typeface="Fira Sans" pitchFamily="34" charset="-122"/>
                <a:cs typeface="Fira Sans" pitchFamily="34" charset="-120"/>
              </a:rPr>
              <a:t>The user enters a pin code, and the application triggers an API call to retrieve information related to the entered code. However, the call is only executed after a delay, preventing unnecessary calls.</a:t>
            </a:r>
            <a:endParaRPr lang="en-US" sz="1535" dirty="0"/>
          </a:p>
        </p:txBody>
      </p:sp>
      <p:sp>
        <p:nvSpPr>
          <p:cNvPr id="13" name="Shape 9"/>
          <p:cNvSpPr/>
          <p:nvPr/>
        </p:nvSpPr>
        <p:spPr>
          <a:xfrm>
            <a:off x="682109" y="5633680"/>
            <a:ext cx="7779782" cy="1746647"/>
          </a:xfrm>
          <a:prstGeom prst="roundRect">
            <a:avLst>
              <a:gd name="adj" fmla="val 1674"/>
            </a:avLst>
          </a:prstGeom>
          <a:solidFill>
            <a:srgbClr val="3E3E3E"/>
          </a:solidFill>
          <a:ln/>
        </p:spPr>
        <p:txBody>
          <a:bodyPr/>
          <a:lstStyle/>
          <a:p>
            <a:endParaRPr lang="en-IN"/>
          </a:p>
        </p:txBody>
      </p:sp>
      <p:sp>
        <p:nvSpPr>
          <p:cNvPr id="14" name="Text 10"/>
          <p:cNvSpPr/>
          <p:nvPr/>
        </p:nvSpPr>
        <p:spPr>
          <a:xfrm>
            <a:off x="877014" y="5828586"/>
            <a:ext cx="2436376" cy="304443"/>
          </a:xfrm>
          <a:prstGeom prst="rect">
            <a:avLst/>
          </a:prstGeom>
          <a:noFill/>
          <a:ln/>
        </p:spPr>
        <p:txBody>
          <a:bodyPr wrap="none" rtlCol="0" anchor="t"/>
          <a:lstStyle/>
          <a:p>
            <a:pPr marL="0" indent="0">
              <a:lnSpc>
                <a:spcPts val="2398"/>
              </a:lnSpc>
              <a:buNone/>
            </a:pPr>
            <a:r>
              <a:rPr lang="en-US" sz="1918" kern="0" spc="-19" dirty="0">
                <a:solidFill>
                  <a:srgbClr val="E0D6DE"/>
                </a:solidFill>
                <a:latin typeface="Anton" pitchFamily="34" charset="0"/>
                <a:ea typeface="Anton" pitchFamily="34" charset="-122"/>
                <a:cs typeface="Anton" pitchFamily="34" charset="-120"/>
              </a:rPr>
              <a:t>Code Snippets</a:t>
            </a:r>
            <a:endParaRPr lang="en-US" sz="1918" dirty="0"/>
          </a:p>
        </p:txBody>
      </p:sp>
      <p:sp>
        <p:nvSpPr>
          <p:cNvPr id="15" name="Text 11"/>
          <p:cNvSpPr/>
          <p:nvPr/>
        </p:nvSpPr>
        <p:spPr>
          <a:xfrm>
            <a:off x="877014" y="6249948"/>
            <a:ext cx="7389971" cy="935474"/>
          </a:xfrm>
          <a:prstGeom prst="rect">
            <a:avLst/>
          </a:prstGeom>
          <a:noFill/>
          <a:ln/>
        </p:spPr>
        <p:txBody>
          <a:bodyPr wrap="square" rtlCol="0" anchor="t"/>
          <a:lstStyle/>
          <a:p>
            <a:pPr marL="0" indent="0">
              <a:lnSpc>
                <a:spcPts val="2456"/>
              </a:lnSpc>
              <a:buNone/>
            </a:pPr>
            <a:r>
              <a:rPr lang="en-US" sz="1535" kern="0" spc="-31" dirty="0">
                <a:solidFill>
                  <a:srgbClr val="E0D6DE"/>
                </a:solidFill>
                <a:latin typeface="Fira Sans" pitchFamily="34" charset="0"/>
                <a:ea typeface="Fira Sans" pitchFamily="34" charset="-122"/>
                <a:cs typeface="Fira Sans" pitchFamily="34" charset="-120"/>
              </a:rPr>
              <a:t>The application utilizes React hooks, including useState for managing the input value, useEffect for handling the debouncing logic, and a custom API call function to retrieve data.</a:t>
            </a:r>
            <a:endParaRPr lang="en-US" sz="15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274" y="2271355"/>
            <a:ext cx="4915853" cy="3686889"/>
          </a:xfrm>
          <a:prstGeom prst="rect">
            <a:avLst/>
          </a:prstGeom>
        </p:spPr>
      </p:pic>
      <p:sp>
        <p:nvSpPr>
          <p:cNvPr id="6" name="Text 2"/>
          <p:cNvSpPr/>
          <p:nvPr/>
        </p:nvSpPr>
        <p:spPr>
          <a:xfrm>
            <a:off x="798909" y="737949"/>
            <a:ext cx="5707142" cy="713303"/>
          </a:xfrm>
          <a:prstGeom prst="rect">
            <a:avLst/>
          </a:prstGeom>
          <a:noFill/>
          <a:ln/>
        </p:spPr>
        <p:txBody>
          <a:bodyPr wrap="none" rtlCol="0" anchor="t"/>
          <a:lstStyle/>
          <a:p>
            <a:pPr marL="0" indent="0">
              <a:lnSpc>
                <a:spcPts val="5617"/>
              </a:lnSpc>
              <a:buNone/>
            </a:pPr>
            <a:r>
              <a:rPr lang="en-US" sz="4494" kern="0" spc="-45" dirty="0">
                <a:solidFill>
                  <a:srgbClr val="FA95AF"/>
                </a:solidFill>
                <a:latin typeface="Anton" pitchFamily="34" charset="0"/>
                <a:ea typeface="Anton" pitchFamily="34" charset="-122"/>
                <a:cs typeface="Anton" pitchFamily="34" charset="-120"/>
              </a:rPr>
              <a:t>Code Walkthrough</a:t>
            </a:r>
            <a:endParaRPr lang="en-US" sz="4494" dirty="0"/>
          </a:p>
        </p:txBody>
      </p:sp>
      <p:pic>
        <p:nvPicPr>
          <p:cNvPr id="7" name="Image 2" descr="preencoded.png"/>
          <p:cNvPicPr>
            <a:picLocks noChangeAspect="1"/>
          </p:cNvPicPr>
          <p:nvPr/>
        </p:nvPicPr>
        <p:blipFill>
          <a:blip r:embed="rId5"/>
          <a:stretch>
            <a:fillRect/>
          </a:stretch>
        </p:blipFill>
        <p:spPr>
          <a:xfrm>
            <a:off x="798909" y="1793677"/>
            <a:ext cx="1141333" cy="1826181"/>
          </a:xfrm>
          <a:prstGeom prst="rect">
            <a:avLst/>
          </a:prstGeom>
        </p:spPr>
      </p:pic>
      <p:sp>
        <p:nvSpPr>
          <p:cNvPr id="8" name="Text 3"/>
          <p:cNvSpPr/>
          <p:nvPr/>
        </p:nvSpPr>
        <p:spPr>
          <a:xfrm>
            <a:off x="2282666" y="2021919"/>
            <a:ext cx="2853571" cy="356711"/>
          </a:xfrm>
          <a:prstGeom prst="rect">
            <a:avLst/>
          </a:prstGeom>
          <a:noFill/>
          <a:ln/>
        </p:spPr>
        <p:txBody>
          <a:bodyPr wrap="none" rtlCol="0" anchor="t"/>
          <a:lstStyle/>
          <a:p>
            <a:pPr marL="0" indent="0" algn="l">
              <a:lnSpc>
                <a:spcPts val="2809"/>
              </a:lnSpc>
              <a:buNone/>
            </a:pPr>
            <a:r>
              <a:rPr lang="en-US" sz="2247" kern="0" spc="-22" dirty="0">
                <a:solidFill>
                  <a:srgbClr val="E0D6DE"/>
                </a:solidFill>
                <a:latin typeface="Anton" pitchFamily="34" charset="0"/>
                <a:ea typeface="Anton" pitchFamily="34" charset="-122"/>
                <a:cs typeface="Anton" pitchFamily="34" charset="-120"/>
              </a:rPr>
              <a:t>useEffect Hook</a:t>
            </a:r>
            <a:endParaRPr lang="en-US" sz="2247" dirty="0"/>
          </a:p>
        </p:txBody>
      </p:sp>
      <p:sp>
        <p:nvSpPr>
          <p:cNvPr id="9" name="Text 4"/>
          <p:cNvSpPr/>
          <p:nvPr/>
        </p:nvSpPr>
        <p:spPr>
          <a:xfrm>
            <a:off x="2282666" y="2515553"/>
            <a:ext cx="6062424" cy="730329"/>
          </a:xfrm>
          <a:prstGeom prst="rect">
            <a:avLst/>
          </a:prstGeom>
          <a:noFill/>
          <a:ln/>
        </p:spPr>
        <p:txBody>
          <a:bodyPr wrap="square" rtlCol="0" anchor="t"/>
          <a:lstStyle/>
          <a:p>
            <a:pPr marL="0" indent="0" algn="l">
              <a:lnSpc>
                <a:spcPts val="2876"/>
              </a:lnSpc>
              <a:buNone/>
            </a:pPr>
            <a:r>
              <a:rPr lang="en-US" sz="1798" kern="0" spc="-36" dirty="0">
                <a:solidFill>
                  <a:srgbClr val="E0D6DE"/>
                </a:solidFill>
                <a:latin typeface="Fira Sans" pitchFamily="34" charset="0"/>
                <a:ea typeface="Fira Sans" pitchFamily="34" charset="-122"/>
                <a:cs typeface="Fira Sans" pitchFamily="34" charset="-120"/>
              </a:rPr>
              <a:t>The useEffect hook is used to track changes in the input value and trigger the debouncing logic.</a:t>
            </a:r>
            <a:endParaRPr lang="en-US" sz="1798" dirty="0"/>
          </a:p>
        </p:txBody>
      </p:sp>
      <p:pic>
        <p:nvPicPr>
          <p:cNvPr id="10" name="Image 3" descr="preencoded.png"/>
          <p:cNvPicPr>
            <a:picLocks noChangeAspect="1"/>
          </p:cNvPicPr>
          <p:nvPr/>
        </p:nvPicPr>
        <p:blipFill>
          <a:blip r:embed="rId6"/>
          <a:stretch>
            <a:fillRect/>
          </a:stretch>
        </p:blipFill>
        <p:spPr>
          <a:xfrm>
            <a:off x="798909" y="3619857"/>
            <a:ext cx="1141333" cy="1826181"/>
          </a:xfrm>
          <a:prstGeom prst="rect">
            <a:avLst/>
          </a:prstGeom>
        </p:spPr>
      </p:pic>
      <p:sp>
        <p:nvSpPr>
          <p:cNvPr id="11" name="Text 5"/>
          <p:cNvSpPr/>
          <p:nvPr/>
        </p:nvSpPr>
        <p:spPr>
          <a:xfrm>
            <a:off x="2282666" y="3848100"/>
            <a:ext cx="2853571" cy="356711"/>
          </a:xfrm>
          <a:prstGeom prst="rect">
            <a:avLst/>
          </a:prstGeom>
          <a:noFill/>
          <a:ln/>
        </p:spPr>
        <p:txBody>
          <a:bodyPr wrap="none" rtlCol="0" anchor="t"/>
          <a:lstStyle/>
          <a:p>
            <a:pPr marL="0" indent="0" algn="l">
              <a:lnSpc>
                <a:spcPts val="2809"/>
              </a:lnSpc>
              <a:buNone/>
            </a:pPr>
            <a:r>
              <a:rPr lang="en-US" sz="2247" kern="0" spc="-22" dirty="0">
                <a:solidFill>
                  <a:srgbClr val="E0D6DE"/>
                </a:solidFill>
                <a:latin typeface="Anton" pitchFamily="34" charset="0"/>
                <a:ea typeface="Anton" pitchFamily="34" charset="-122"/>
                <a:cs typeface="Anton" pitchFamily="34" charset="-120"/>
              </a:rPr>
              <a:t>setTimeout</a:t>
            </a:r>
            <a:endParaRPr lang="en-US" sz="2247" dirty="0"/>
          </a:p>
        </p:txBody>
      </p:sp>
      <p:sp>
        <p:nvSpPr>
          <p:cNvPr id="12" name="Text 6"/>
          <p:cNvSpPr/>
          <p:nvPr/>
        </p:nvSpPr>
        <p:spPr>
          <a:xfrm>
            <a:off x="2282666" y="4341733"/>
            <a:ext cx="6062424" cy="730329"/>
          </a:xfrm>
          <a:prstGeom prst="rect">
            <a:avLst/>
          </a:prstGeom>
          <a:noFill/>
          <a:ln/>
        </p:spPr>
        <p:txBody>
          <a:bodyPr wrap="square" rtlCol="0" anchor="t"/>
          <a:lstStyle/>
          <a:p>
            <a:pPr marL="0" indent="0" algn="l">
              <a:lnSpc>
                <a:spcPts val="2876"/>
              </a:lnSpc>
              <a:buNone/>
            </a:pPr>
            <a:r>
              <a:rPr lang="en-US" sz="1798" kern="0" spc="-36" dirty="0">
                <a:solidFill>
                  <a:srgbClr val="E0D6DE"/>
                </a:solidFill>
                <a:latin typeface="Fira Sans" pitchFamily="34" charset="0"/>
                <a:ea typeface="Fira Sans" pitchFamily="34" charset="-122"/>
                <a:cs typeface="Fira Sans" pitchFamily="34" charset="-120"/>
              </a:rPr>
              <a:t>A setTimeout is set to delay the API call. The delay value determines the inactivity period before the call is executed.</a:t>
            </a:r>
            <a:endParaRPr lang="en-US" sz="1798" dirty="0"/>
          </a:p>
        </p:txBody>
      </p:sp>
      <p:pic>
        <p:nvPicPr>
          <p:cNvPr id="13" name="Image 4" descr="preencoded.png"/>
          <p:cNvPicPr>
            <a:picLocks noChangeAspect="1"/>
          </p:cNvPicPr>
          <p:nvPr/>
        </p:nvPicPr>
        <p:blipFill>
          <a:blip r:embed="rId7"/>
          <a:stretch>
            <a:fillRect/>
          </a:stretch>
        </p:blipFill>
        <p:spPr>
          <a:xfrm>
            <a:off x="798909" y="5446038"/>
            <a:ext cx="1141333" cy="2045613"/>
          </a:xfrm>
          <a:prstGeom prst="rect">
            <a:avLst/>
          </a:prstGeom>
        </p:spPr>
      </p:pic>
      <p:sp>
        <p:nvSpPr>
          <p:cNvPr id="14" name="Text 7"/>
          <p:cNvSpPr/>
          <p:nvPr/>
        </p:nvSpPr>
        <p:spPr>
          <a:xfrm>
            <a:off x="2282666" y="5674281"/>
            <a:ext cx="2853571" cy="356711"/>
          </a:xfrm>
          <a:prstGeom prst="rect">
            <a:avLst/>
          </a:prstGeom>
          <a:noFill/>
          <a:ln/>
        </p:spPr>
        <p:txBody>
          <a:bodyPr wrap="none" rtlCol="0" anchor="t"/>
          <a:lstStyle/>
          <a:p>
            <a:pPr marL="0" indent="0" algn="l">
              <a:lnSpc>
                <a:spcPts val="2809"/>
              </a:lnSpc>
              <a:buNone/>
            </a:pPr>
            <a:r>
              <a:rPr lang="en-US" sz="2247" kern="0" spc="-22" dirty="0">
                <a:solidFill>
                  <a:srgbClr val="E0D6DE"/>
                </a:solidFill>
                <a:latin typeface="Anton" pitchFamily="34" charset="0"/>
                <a:ea typeface="Anton" pitchFamily="34" charset="-122"/>
                <a:cs typeface="Anton" pitchFamily="34" charset="-120"/>
              </a:rPr>
              <a:t>clearTimeout</a:t>
            </a:r>
            <a:endParaRPr lang="en-US" sz="2247" dirty="0"/>
          </a:p>
        </p:txBody>
      </p:sp>
      <p:sp>
        <p:nvSpPr>
          <p:cNvPr id="15" name="Text 8"/>
          <p:cNvSpPr/>
          <p:nvPr/>
        </p:nvSpPr>
        <p:spPr>
          <a:xfrm>
            <a:off x="2282666" y="6167914"/>
            <a:ext cx="6062424" cy="1095494"/>
          </a:xfrm>
          <a:prstGeom prst="rect">
            <a:avLst/>
          </a:prstGeom>
          <a:noFill/>
          <a:ln/>
        </p:spPr>
        <p:txBody>
          <a:bodyPr wrap="square" rtlCol="0" anchor="t"/>
          <a:lstStyle/>
          <a:p>
            <a:pPr marL="0" indent="0" algn="l">
              <a:lnSpc>
                <a:spcPts val="2876"/>
              </a:lnSpc>
              <a:buNone/>
            </a:pPr>
            <a:r>
              <a:rPr lang="en-US" sz="1798" kern="0" spc="-36" dirty="0">
                <a:solidFill>
                  <a:srgbClr val="E0D6DE"/>
                </a:solidFill>
                <a:latin typeface="Fira Sans" pitchFamily="34" charset="0"/>
                <a:ea typeface="Fira Sans" pitchFamily="34" charset="-122"/>
                <a:cs typeface="Fira Sans" pitchFamily="34" charset="-120"/>
              </a:rPr>
              <a:t>If the user continues to type within the delay period, clearTimeout is used to cancel the previous timeout, preventing an outdated API call.</a:t>
            </a:r>
            <a:endParaRPr lang="en-US" sz="179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897505"/>
            <a:ext cx="4869180" cy="2434590"/>
          </a:xfrm>
          <a:prstGeom prst="rect">
            <a:avLst/>
          </a:prstGeom>
        </p:spPr>
      </p:pic>
      <p:sp>
        <p:nvSpPr>
          <p:cNvPr id="6" name="Text 2"/>
          <p:cNvSpPr/>
          <p:nvPr/>
        </p:nvSpPr>
        <p:spPr>
          <a:xfrm>
            <a:off x="6350437" y="788075"/>
            <a:ext cx="6172200" cy="771525"/>
          </a:xfrm>
          <a:prstGeom prst="rect">
            <a:avLst/>
          </a:prstGeom>
          <a:noFill/>
          <a:ln/>
        </p:spPr>
        <p:txBody>
          <a:bodyPr wrap="non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Live Demo</a:t>
            </a:r>
            <a:endParaRPr lang="en-US" sz="4860" dirty="0"/>
          </a:p>
        </p:txBody>
      </p:sp>
      <p:pic>
        <p:nvPicPr>
          <p:cNvPr id="7" name="Image 2" descr="preencoded.png"/>
          <p:cNvPicPr>
            <a:picLocks noChangeAspect="1"/>
          </p:cNvPicPr>
          <p:nvPr/>
        </p:nvPicPr>
        <p:blipFill>
          <a:blip r:embed="rId5"/>
          <a:stretch>
            <a:fillRect/>
          </a:stretch>
        </p:blipFill>
        <p:spPr>
          <a:xfrm>
            <a:off x="6350437" y="1929884"/>
            <a:ext cx="617220" cy="617220"/>
          </a:xfrm>
          <a:prstGeom prst="rect">
            <a:avLst/>
          </a:prstGeom>
        </p:spPr>
      </p:pic>
      <p:sp>
        <p:nvSpPr>
          <p:cNvPr id="8" name="Text 3"/>
          <p:cNvSpPr/>
          <p:nvPr/>
        </p:nvSpPr>
        <p:spPr>
          <a:xfrm>
            <a:off x="6350437" y="2793921"/>
            <a:ext cx="3086100" cy="385763"/>
          </a:xfrm>
          <a:prstGeom prst="rect">
            <a:avLst/>
          </a:prstGeom>
          <a:noFill/>
          <a:ln/>
        </p:spPr>
        <p:txBody>
          <a:bodyPr wrap="none" rtlCol="0" anchor="t"/>
          <a:lstStyle/>
          <a:p>
            <a:pPr marL="0" indent="0" algn="l">
              <a:lnSpc>
                <a:spcPts val="3038"/>
              </a:lnSpc>
              <a:buNone/>
            </a:pPr>
            <a:r>
              <a:rPr lang="en-US" sz="2430" kern="0" spc="-24" dirty="0">
                <a:solidFill>
                  <a:srgbClr val="E0D6DE"/>
                </a:solidFill>
                <a:latin typeface="Anton" pitchFamily="34" charset="0"/>
                <a:ea typeface="Anton" pitchFamily="34" charset="-122"/>
                <a:cs typeface="Anton" pitchFamily="34" charset="-120"/>
              </a:rPr>
              <a:t>User Interaction</a:t>
            </a:r>
            <a:endParaRPr lang="en-US" sz="2430" dirty="0"/>
          </a:p>
        </p:txBody>
      </p:sp>
      <p:sp>
        <p:nvSpPr>
          <p:cNvPr id="9" name="Text 4"/>
          <p:cNvSpPr/>
          <p:nvPr/>
        </p:nvSpPr>
        <p:spPr>
          <a:xfrm>
            <a:off x="6350437" y="3327797"/>
            <a:ext cx="7415927" cy="1185148"/>
          </a:xfrm>
          <a:prstGeom prst="rect">
            <a:avLst/>
          </a:prstGeom>
          <a:noFill/>
          <a:ln/>
        </p:spPr>
        <p:txBody>
          <a:bodyPr wrap="square" rtlCol="0" anchor="t"/>
          <a:lstStyle/>
          <a:p>
            <a:pPr marL="0" indent="0" algn="l">
              <a:lnSpc>
                <a:spcPts val="3110"/>
              </a:lnSpc>
              <a:buNone/>
            </a:pPr>
            <a:r>
              <a:rPr lang="en-US" sz="1944" kern="0" spc="-39" dirty="0">
                <a:solidFill>
                  <a:srgbClr val="E0D6DE"/>
                </a:solidFill>
                <a:latin typeface="Fira Sans" pitchFamily="34" charset="0"/>
                <a:ea typeface="Fira Sans" pitchFamily="34" charset="-122"/>
                <a:cs typeface="Fira Sans" pitchFamily="34" charset="-120"/>
              </a:rPr>
              <a:t>The demo shows how typing in the search input triggers a debounced API call. This results in a smooth and responsive user experience.</a:t>
            </a:r>
            <a:endParaRPr lang="en-US" sz="1944" dirty="0"/>
          </a:p>
        </p:txBody>
      </p:sp>
      <p:pic>
        <p:nvPicPr>
          <p:cNvPr id="10" name="Image 3" descr="preencoded.png"/>
          <p:cNvPicPr>
            <a:picLocks noChangeAspect="1"/>
          </p:cNvPicPr>
          <p:nvPr/>
        </p:nvPicPr>
        <p:blipFill>
          <a:blip r:embed="rId6"/>
          <a:stretch>
            <a:fillRect/>
          </a:stretch>
        </p:blipFill>
        <p:spPr>
          <a:xfrm>
            <a:off x="6350437" y="5253514"/>
            <a:ext cx="617220" cy="617220"/>
          </a:xfrm>
          <a:prstGeom prst="rect">
            <a:avLst/>
          </a:prstGeom>
        </p:spPr>
      </p:pic>
      <p:sp>
        <p:nvSpPr>
          <p:cNvPr id="11" name="Text 5"/>
          <p:cNvSpPr/>
          <p:nvPr/>
        </p:nvSpPr>
        <p:spPr>
          <a:xfrm>
            <a:off x="6350437" y="6117550"/>
            <a:ext cx="3086100" cy="385763"/>
          </a:xfrm>
          <a:prstGeom prst="rect">
            <a:avLst/>
          </a:prstGeom>
          <a:noFill/>
          <a:ln/>
        </p:spPr>
        <p:txBody>
          <a:bodyPr wrap="none" rtlCol="0" anchor="t"/>
          <a:lstStyle/>
          <a:p>
            <a:pPr marL="0" indent="0" algn="l">
              <a:lnSpc>
                <a:spcPts val="3038"/>
              </a:lnSpc>
              <a:buNone/>
            </a:pPr>
            <a:r>
              <a:rPr lang="en-US" sz="2430" kern="0" spc="-24" dirty="0">
                <a:solidFill>
                  <a:srgbClr val="E0D6DE"/>
                </a:solidFill>
                <a:latin typeface="Anton" pitchFamily="34" charset="0"/>
                <a:ea typeface="Anton" pitchFamily="34" charset="-122"/>
                <a:cs typeface="Anton" pitchFamily="34" charset="-120"/>
              </a:rPr>
              <a:t>Performance Impact</a:t>
            </a:r>
            <a:endParaRPr lang="en-US" sz="2430" dirty="0"/>
          </a:p>
        </p:txBody>
      </p:sp>
      <p:sp>
        <p:nvSpPr>
          <p:cNvPr id="12" name="Text 6"/>
          <p:cNvSpPr/>
          <p:nvPr/>
        </p:nvSpPr>
        <p:spPr>
          <a:xfrm>
            <a:off x="6350437" y="6651427"/>
            <a:ext cx="7415927" cy="790099"/>
          </a:xfrm>
          <a:prstGeom prst="rect">
            <a:avLst/>
          </a:prstGeom>
          <a:noFill/>
          <a:ln/>
        </p:spPr>
        <p:txBody>
          <a:bodyPr wrap="square" rtlCol="0" anchor="t"/>
          <a:lstStyle/>
          <a:p>
            <a:pPr marL="0" indent="0" algn="l">
              <a:lnSpc>
                <a:spcPts val="3110"/>
              </a:lnSpc>
              <a:buNone/>
            </a:pPr>
            <a:r>
              <a:rPr lang="en-US" sz="1944" kern="0" spc="-39" dirty="0">
                <a:solidFill>
                  <a:srgbClr val="E0D6DE"/>
                </a:solidFill>
                <a:latin typeface="Fira Sans" pitchFamily="34" charset="0"/>
                <a:ea typeface="Fira Sans" pitchFamily="34" charset="-122"/>
                <a:cs typeface="Fira Sans" pitchFamily="34" charset="-120"/>
              </a:rPr>
              <a:t>The demo highlights the impact of debouncing on performance. The application remains responsive even with frequent user input.</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txBody>
          <a:bodyPr/>
          <a:lstStyle/>
          <a:p>
            <a:endParaRPr lang="en-IN"/>
          </a:p>
        </p:txBody>
      </p:sp>
      <p:sp>
        <p:nvSpPr>
          <p:cNvPr id="3" name="Shape 1"/>
          <p:cNvSpPr/>
          <p:nvPr/>
        </p:nvSpPr>
        <p:spPr>
          <a:xfrm>
            <a:off x="0" y="0"/>
            <a:ext cx="14630400" cy="8229600"/>
          </a:xfrm>
          <a:prstGeom prst="rect">
            <a:avLst/>
          </a:prstGeom>
          <a:solidFill>
            <a:srgbClr val="1F1F1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39156" y="2482810"/>
            <a:ext cx="4895969" cy="3263979"/>
          </a:xfrm>
          <a:prstGeom prst="rect">
            <a:avLst/>
          </a:prstGeom>
        </p:spPr>
      </p:pic>
      <p:sp>
        <p:nvSpPr>
          <p:cNvPr id="6" name="Text 2"/>
          <p:cNvSpPr/>
          <p:nvPr/>
        </p:nvSpPr>
        <p:spPr>
          <a:xfrm>
            <a:off x="826532" y="1034653"/>
            <a:ext cx="6299597" cy="737949"/>
          </a:xfrm>
          <a:prstGeom prst="rect">
            <a:avLst/>
          </a:prstGeom>
          <a:noFill/>
          <a:ln/>
        </p:spPr>
        <p:txBody>
          <a:bodyPr wrap="none" rtlCol="0" anchor="t"/>
          <a:lstStyle/>
          <a:p>
            <a:pPr marL="0" indent="0">
              <a:lnSpc>
                <a:spcPts val="5811"/>
              </a:lnSpc>
              <a:buNone/>
            </a:pPr>
            <a:r>
              <a:rPr lang="en-US" sz="4649" kern="0" spc="-46" dirty="0">
                <a:solidFill>
                  <a:srgbClr val="FA95AF"/>
                </a:solidFill>
                <a:latin typeface="Anton" pitchFamily="34" charset="0"/>
                <a:ea typeface="Anton" pitchFamily="34" charset="-122"/>
                <a:cs typeface="Anton" pitchFamily="34" charset="-120"/>
              </a:rPr>
              <a:t>Applications of Debouncing</a:t>
            </a:r>
            <a:endParaRPr lang="en-US" sz="4649" dirty="0"/>
          </a:p>
        </p:txBody>
      </p:sp>
      <p:sp>
        <p:nvSpPr>
          <p:cNvPr id="7" name="Shape 3"/>
          <p:cNvSpPr/>
          <p:nvPr/>
        </p:nvSpPr>
        <p:spPr>
          <a:xfrm>
            <a:off x="826532" y="2126813"/>
            <a:ext cx="7490936" cy="5068014"/>
          </a:xfrm>
          <a:prstGeom prst="roundRect">
            <a:avLst>
              <a:gd name="adj" fmla="val 699"/>
            </a:avLst>
          </a:prstGeom>
          <a:noFill/>
          <a:ln w="7620">
            <a:solidFill>
              <a:srgbClr val="FFFFFF">
                <a:alpha val="24000"/>
              </a:srgbClr>
            </a:solidFill>
            <a:prstDash val="solid"/>
          </a:ln>
        </p:spPr>
        <p:txBody>
          <a:bodyPr/>
          <a:lstStyle/>
          <a:p>
            <a:endParaRPr lang="en-IN"/>
          </a:p>
        </p:txBody>
      </p:sp>
      <p:sp>
        <p:nvSpPr>
          <p:cNvPr id="8" name="Shape 4"/>
          <p:cNvSpPr/>
          <p:nvPr/>
        </p:nvSpPr>
        <p:spPr>
          <a:xfrm>
            <a:off x="834152" y="2134433"/>
            <a:ext cx="7475696" cy="1432322"/>
          </a:xfrm>
          <a:prstGeom prst="rect">
            <a:avLst/>
          </a:prstGeom>
          <a:solidFill>
            <a:srgbClr val="FFFFFF">
              <a:alpha val="4000"/>
            </a:srgbClr>
          </a:solidFill>
          <a:ln/>
        </p:spPr>
        <p:txBody>
          <a:bodyPr/>
          <a:lstStyle/>
          <a:p>
            <a:endParaRPr lang="en-IN"/>
          </a:p>
        </p:txBody>
      </p:sp>
      <p:sp>
        <p:nvSpPr>
          <p:cNvPr id="9" name="Text 5"/>
          <p:cNvSpPr/>
          <p:nvPr/>
        </p:nvSpPr>
        <p:spPr>
          <a:xfrm>
            <a:off x="1070253" y="2283738"/>
            <a:ext cx="3261836" cy="377904"/>
          </a:xfrm>
          <a:prstGeom prst="rect">
            <a:avLst/>
          </a:prstGeom>
          <a:noFill/>
          <a:ln/>
        </p:spPr>
        <p:txBody>
          <a:bodyPr wrap="none" rtlCol="0" anchor="t"/>
          <a:lstStyle/>
          <a:p>
            <a:pPr marL="0" indent="0">
              <a:lnSpc>
                <a:spcPts val="2975"/>
              </a:lnSpc>
              <a:buNone/>
            </a:pPr>
            <a:r>
              <a:rPr lang="en-US" sz="1860" kern="0" spc="-37" dirty="0">
                <a:solidFill>
                  <a:srgbClr val="E0D6DE"/>
                </a:solidFill>
                <a:latin typeface="Fira Sans" pitchFamily="34" charset="0"/>
                <a:ea typeface="Fira Sans" pitchFamily="34" charset="-122"/>
                <a:cs typeface="Fira Sans" pitchFamily="34" charset="-120"/>
              </a:rPr>
              <a:t>Form Submissions</a:t>
            </a:r>
            <a:endParaRPr lang="en-US" sz="1860" dirty="0"/>
          </a:p>
        </p:txBody>
      </p:sp>
      <p:sp>
        <p:nvSpPr>
          <p:cNvPr id="10" name="Text 6"/>
          <p:cNvSpPr/>
          <p:nvPr/>
        </p:nvSpPr>
        <p:spPr>
          <a:xfrm>
            <a:off x="4811911" y="2283738"/>
            <a:ext cx="3261836" cy="1133713"/>
          </a:xfrm>
          <a:prstGeom prst="rect">
            <a:avLst/>
          </a:prstGeom>
          <a:noFill/>
          <a:ln/>
        </p:spPr>
        <p:txBody>
          <a:bodyPr wrap="square" rtlCol="0" anchor="t"/>
          <a:lstStyle/>
          <a:p>
            <a:pPr marL="0" indent="0">
              <a:lnSpc>
                <a:spcPts val="2975"/>
              </a:lnSpc>
              <a:buNone/>
            </a:pPr>
            <a:r>
              <a:rPr lang="en-US" sz="1860" kern="0" spc="-37" dirty="0">
                <a:solidFill>
                  <a:srgbClr val="E0D6DE"/>
                </a:solidFill>
                <a:latin typeface="Fira Sans" pitchFamily="34" charset="0"/>
                <a:ea typeface="Fira Sans" pitchFamily="34" charset="-122"/>
                <a:cs typeface="Fira Sans" pitchFamily="34" charset="-120"/>
              </a:rPr>
              <a:t>Preventing multiple submissions when a user clicks the submit button repeatedly.</a:t>
            </a:r>
            <a:endParaRPr lang="en-US" sz="1860" dirty="0"/>
          </a:p>
        </p:txBody>
      </p:sp>
      <p:sp>
        <p:nvSpPr>
          <p:cNvPr id="11" name="Shape 7"/>
          <p:cNvSpPr/>
          <p:nvPr/>
        </p:nvSpPr>
        <p:spPr>
          <a:xfrm>
            <a:off x="834152" y="3566755"/>
            <a:ext cx="7475696" cy="1810226"/>
          </a:xfrm>
          <a:prstGeom prst="rect">
            <a:avLst/>
          </a:prstGeom>
          <a:solidFill>
            <a:srgbClr val="000000">
              <a:alpha val="4000"/>
            </a:srgbClr>
          </a:solidFill>
          <a:ln/>
        </p:spPr>
        <p:txBody>
          <a:bodyPr/>
          <a:lstStyle/>
          <a:p>
            <a:endParaRPr lang="en-IN"/>
          </a:p>
        </p:txBody>
      </p:sp>
      <p:sp>
        <p:nvSpPr>
          <p:cNvPr id="12" name="Text 8"/>
          <p:cNvSpPr/>
          <p:nvPr/>
        </p:nvSpPr>
        <p:spPr>
          <a:xfrm>
            <a:off x="1070253" y="3716060"/>
            <a:ext cx="3261836" cy="377904"/>
          </a:xfrm>
          <a:prstGeom prst="rect">
            <a:avLst/>
          </a:prstGeom>
          <a:noFill/>
          <a:ln/>
        </p:spPr>
        <p:txBody>
          <a:bodyPr wrap="none" rtlCol="0" anchor="t"/>
          <a:lstStyle/>
          <a:p>
            <a:pPr marL="0" indent="0">
              <a:lnSpc>
                <a:spcPts val="2975"/>
              </a:lnSpc>
              <a:buNone/>
            </a:pPr>
            <a:r>
              <a:rPr lang="en-US" sz="1860" kern="0" spc="-37" dirty="0">
                <a:solidFill>
                  <a:srgbClr val="E0D6DE"/>
                </a:solidFill>
                <a:latin typeface="Fira Sans" pitchFamily="34" charset="0"/>
                <a:ea typeface="Fira Sans" pitchFamily="34" charset="-122"/>
                <a:cs typeface="Fira Sans" pitchFamily="34" charset="-120"/>
              </a:rPr>
              <a:t>Button Clicks</a:t>
            </a:r>
            <a:endParaRPr lang="en-US" sz="1860" dirty="0"/>
          </a:p>
        </p:txBody>
      </p:sp>
      <p:sp>
        <p:nvSpPr>
          <p:cNvPr id="13" name="Text 9"/>
          <p:cNvSpPr/>
          <p:nvPr/>
        </p:nvSpPr>
        <p:spPr>
          <a:xfrm>
            <a:off x="4811911" y="3716060"/>
            <a:ext cx="3261836" cy="1511618"/>
          </a:xfrm>
          <a:prstGeom prst="rect">
            <a:avLst/>
          </a:prstGeom>
          <a:noFill/>
          <a:ln/>
        </p:spPr>
        <p:txBody>
          <a:bodyPr wrap="square" rtlCol="0" anchor="t"/>
          <a:lstStyle/>
          <a:p>
            <a:pPr marL="0" indent="0">
              <a:lnSpc>
                <a:spcPts val="2975"/>
              </a:lnSpc>
              <a:buNone/>
            </a:pPr>
            <a:r>
              <a:rPr lang="en-US" sz="1860" kern="0" spc="-37" dirty="0">
                <a:solidFill>
                  <a:srgbClr val="E0D6DE"/>
                </a:solidFill>
                <a:latin typeface="Fira Sans" pitchFamily="34" charset="0"/>
                <a:ea typeface="Fira Sans" pitchFamily="34" charset="-122"/>
                <a:cs typeface="Fira Sans" pitchFamily="34" charset="-120"/>
              </a:rPr>
              <a:t>Ensuring that a function is called only once even if a button is clicked multiple times within a short period.</a:t>
            </a:r>
            <a:endParaRPr lang="en-US" sz="1860" dirty="0"/>
          </a:p>
        </p:txBody>
      </p:sp>
      <p:sp>
        <p:nvSpPr>
          <p:cNvPr id="14" name="Shape 10"/>
          <p:cNvSpPr/>
          <p:nvPr/>
        </p:nvSpPr>
        <p:spPr>
          <a:xfrm>
            <a:off x="834152" y="5376982"/>
            <a:ext cx="7475696" cy="1810226"/>
          </a:xfrm>
          <a:prstGeom prst="rect">
            <a:avLst/>
          </a:prstGeom>
          <a:solidFill>
            <a:srgbClr val="FFFFFF">
              <a:alpha val="4000"/>
            </a:srgbClr>
          </a:solidFill>
          <a:ln/>
        </p:spPr>
        <p:txBody>
          <a:bodyPr/>
          <a:lstStyle/>
          <a:p>
            <a:endParaRPr lang="en-IN"/>
          </a:p>
        </p:txBody>
      </p:sp>
      <p:sp>
        <p:nvSpPr>
          <p:cNvPr id="15" name="Text 11"/>
          <p:cNvSpPr/>
          <p:nvPr/>
        </p:nvSpPr>
        <p:spPr>
          <a:xfrm>
            <a:off x="1070253" y="5526286"/>
            <a:ext cx="3261836" cy="377904"/>
          </a:xfrm>
          <a:prstGeom prst="rect">
            <a:avLst/>
          </a:prstGeom>
          <a:noFill/>
          <a:ln/>
        </p:spPr>
        <p:txBody>
          <a:bodyPr wrap="none" rtlCol="0" anchor="t"/>
          <a:lstStyle/>
          <a:p>
            <a:pPr marL="0" indent="0">
              <a:lnSpc>
                <a:spcPts val="2975"/>
              </a:lnSpc>
              <a:buNone/>
            </a:pPr>
            <a:r>
              <a:rPr lang="en-US" sz="1860" kern="0" spc="-37" dirty="0">
                <a:solidFill>
                  <a:srgbClr val="E0D6DE"/>
                </a:solidFill>
                <a:latin typeface="Fira Sans" pitchFamily="34" charset="0"/>
                <a:ea typeface="Fira Sans" pitchFamily="34" charset="-122"/>
                <a:cs typeface="Fira Sans" pitchFamily="34" charset="-120"/>
              </a:rPr>
              <a:t>Search Bars</a:t>
            </a:r>
            <a:endParaRPr lang="en-US" sz="1860" dirty="0"/>
          </a:p>
        </p:txBody>
      </p:sp>
      <p:sp>
        <p:nvSpPr>
          <p:cNvPr id="16" name="Text 12"/>
          <p:cNvSpPr/>
          <p:nvPr/>
        </p:nvSpPr>
        <p:spPr>
          <a:xfrm>
            <a:off x="4811911" y="5526286"/>
            <a:ext cx="3261836" cy="1511618"/>
          </a:xfrm>
          <a:prstGeom prst="rect">
            <a:avLst/>
          </a:prstGeom>
          <a:noFill/>
          <a:ln/>
        </p:spPr>
        <p:txBody>
          <a:bodyPr wrap="square" rtlCol="0" anchor="t"/>
          <a:lstStyle/>
          <a:p>
            <a:pPr marL="0" indent="0">
              <a:lnSpc>
                <a:spcPts val="2975"/>
              </a:lnSpc>
              <a:buNone/>
            </a:pPr>
            <a:r>
              <a:rPr lang="en-US" sz="1860" kern="0" spc="-37" dirty="0">
                <a:solidFill>
                  <a:srgbClr val="E0D6DE"/>
                </a:solidFill>
                <a:latin typeface="Fira Sans" pitchFamily="34" charset="0"/>
                <a:ea typeface="Fira Sans" pitchFamily="34" charset="-122"/>
                <a:cs typeface="Fira Sans" pitchFamily="34" charset="-120"/>
              </a:rPr>
              <a:t>Improving the responsiveness of search functionalities by delaying API calls until the user pauses their typing.</a:t>
            </a:r>
            <a:endParaRPr lang="en-US" sz="186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3023</TotalTime>
  <Words>666</Words>
  <Application>Microsoft Office PowerPoint</Application>
  <PresentationFormat>Custom</PresentationFormat>
  <Paragraphs>63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Anton</vt:lpstr>
      <vt:lpstr>Arial</vt:lpstr>
      <vt:lpstr>Fira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Ajith Sureshkumar(UST,IN)</cp:lastModifiedBy>
  <cp:revision>2</cp:revision>
  <dcterms:created xsi:type="dcterms:W3CDTF">2024-08-26T16:23:39Z</dcterms:created>
  <dcterms:modified xsi:type="dcterms:W3CDTF">2024-08-30T09:18:41Z</dcterms:modified>
</cp:coreProperties>
</file>