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9" r:id="rId4"/>
    <p:sldId id="270" r:id="rId5"/>
    <p:sldId id="287" r:id="rId6"/>
    <p:sldId id="289" r:id="rId7"/>
    <p:sldId id="271" r:id="rId8"/>
    <p:sldId id="284" r:id="rId9"/>
    <p:sldId id="264" r:id="rId10"/>
    <p:sldId id="293"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9" autoAdjust="0"/>
    <p:restoredTop sz="94660"/>
  </p:normalViewPr>
  <p:slideViewPr>
    <p:cSldViewPr snapToGrid="0">
      <p:cViewPr varScale="1">
        <p:scale>
          <a:sx n="86" d="100"/>
          <a:sy n="86" d="100"/>
        </p:scale>
        <p:origin x="1387"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131" name="Z-SPA"/>
          <p:cNvSpPr txBox="1">
            <a:spLocks noGrp="1"/>
          </p:cNvSpPr>
          <p:nvPr>
            <p:ph type="title"/>
          </p:nvPr>
        </p:nvSpPr>
        <p:spPr>
          <a:xfrm>
            <a:off x="762000" y="990600"/>
            <a:ext cx="7696200" cy="914400"/>
          </a:xfrm>
          <a:prstGeom prst="rect">
            <a:avLst/>
          </a:prstGeom>
        </p:spPr>
        <p:txBody>
          <a:bodyPr>
            <a:normAutofit/>
          </a:bodyPr>
          <a:lstStyle/>
          <a:p>
            <a:pPr>
              <a:defRPr sz="4000" b="1">
                <a:latin typeface="Times New Roman"/>
                <a:ea typeface="Times New Roman"/>
                <a:cs typeface="Times New Roman"/>
                <a:sym typeface="Times New Roman"/>
              </a:defRPr>
            </a:pPr>
            <a:r>
              <a:rPr dirty="0"/>
              <a:t> </a:t>
            </a:r>
            <a:r>
              <a:rPr lang="en-US" dirty="0"/>
              <a:t>Stock Market Prediction</a:t>
            </a:r>
            <a:endParaRPr sz="3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457200" y="1981200"/>
            <a:ext cx="8097814" cy="3788886"/>
            <a:chOff x="0" y="0"/>
            <a:chExt cx="8097813" cy="3788885"/>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dirty="0"/>
                <a:t>Team Members	 			</a:t>
              </a:r>
              <a:r>
                <a:rPr lang="en-US" dirty="0"/>
                <a:t>Panel Number</a:t>
              </a:r>
              <a:r>
                <a:rPr dirty="0"/>
                <a:t>:</a:t>
              </a:r>
              <a:r>
                <a:rPr lang="en-US" dirty="0"/>
                <a:t>04</a:t>
              </a:r>
              <a:r>
                <a:rPr b="0" dirty="0"/>
                <a:t>		</a:t>
              </a:r>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a:pPr>
              <a:endParaRPr b="0" dirty="0"/>
            </a:p>
            <a:p>
              <a:pPr>
                <a:lnSpc>
                  <a:spcPct val="80000"/>
                </a:lnSpc>
                <a:spcBef>
                  <a:spcPts val="400"/>
                </a:spcBef>
                <a:defRPr sz="2000" b="1">
                  <a:latin typeface="+mn-lt"/>
                  <a:ea typeface="+mn-ea"/>
                  <a:cs typeface="+mn-cs"/>
                  <a:sym typeface="Arial"/>
                </a:defRPr>
              </a:pPr>
              <a:r>
                <a:rPr dirty="0"/>
                <a:t> Project  Advisor:</a:t>
              </a:r>
              <a:r>
                <a:rPr lang="en-US" dirty="0"/>
                <a:t> Dr. </a:t>
              </a:r>
              <a:r>
                <a:rPr lang="en-US" dirty="0" err="1"/>
                <a:t>Thangam</a:t>
              </a:r>
              <a:r>
                <a:rPr lang="en-US" dirty="0"/>
                <a:t> ( Associate Professor, 			Department of Computer Science and Engineering</a:t>
              </a:r>
              <a:endParaRPr dirty="0"/>
            </a:p>
          </p:txBody>
        </p:sp>
      </p:grpSp>
      <p:graphicFrame>
        <p:nvGraphicFramePr>
          <p:cNvPr id="137" name="Table"/>
          <p:cNvGraphicFramePr/>
          <p:nvPr>
            <p:extLst>
              <p:ext uri="{D42A27DB-BD31-4B8C-83A1-F6EECF244321}">
                <p14:modId xmlns:p14="http://schemas.microsoft.com/office/powerpoint/2010/main" val="299957656"/>
              </p:ext>
            </p:extLst>
          </p:nvPr>
        </p:nvGraphicFramePr>
        <p:xfrm>
          <a:off x="694884" y="2787589"/>
          <a:ext cx="8008665" cy="1726155"/>
        </p:xfrm>
        <a:graphic>
          <a:graphicData uri="http://schemas.openxmlformats.org/drawingml/2006/table">
            <a:tbl>
              <a:tblPr>
                <a:tableStyleId>{4C3C2611-4C71-4FC5-86AE-919BDF0F9419}</a:tableStyleId>
              </a:tblPr>
              <a:tblGrid>
                <a:gridCol w="772086">
                  <a:extLst>
                    <a:ext uri="{9D8B030D-6E8A-4147-A177-3AD203B41FA5}">
                      <a16:colId xmlns:a16="http://schemas.microsoft.com/office/drawing/2014/main" val="20000"/>
                    </a:ext>
                  </a:extLst>
                </a:gridCol>
                <a:gridCol w="2270185">
                  <a:extLst>
                    <a:ext uri="{9D8B030D-6E8A-4147-A177-3AD203B41FA5}">
                      <a16:colId xmlns:a16="http://schemas.microsoft.com/office/drawing/2014/main" val="20001"/>
                    </a:ext>
                  </a:extLst>
                </a:gridCol>
                <a:gridCol w="3763520">
                  <a:extLst>
                    <a:ext uri="{9D8B030D-6E8A-4147-A177-3AD203B41FA5}">
                      <a16:colId xmlns:a16="http://schemas.microsoft.com/office/drawing/2014/main" val="20002"/>
                    </a:ext>
                  </a:extLst>
                </a:gridCol>
                <a:gridCol w="1202874">
                  <a:extLst>
                    <a:ext uri="{9D8B030D-6E8A-4147-A177-3AD203B41FA5}">
                      <a16:colId xmlns:a16="http://schemas.microsoft.com/office/drawing/2014/main" val="20003"/>
                    </a:ext>
                  </a:extLst>
                </a:gridCol>
              </a:tblGrid>
              <a:tr h="345231">
                <a:tc>
                  <a:txBody>
                    <a:bodyPr/>
                    <a:lstStyle/>
                    <a:p>
                      <a:pPr algn="ctr">
                        <a:defRPr sz="1800"/>
                      </a:pPr>
                      <a:r>
                        <a:rPr sz="1600" b="1" dirty="0" err="1">
                          <a:latin typeface="Times New Roman"/>
                          <a:ea typeface="Times New Roman"/>
                          <a:cs typeface="Times New Roman"/>
                          <a:sym typeface="Times New Roman"/>
                        </a:rPr>
                        <a:t>S.No</a:t>
                      </a:r>
                      <a:endParaRPr sz="16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dirty="0" err="1">
                          <a:latin typeface="Times New Roman"/>
                          <a:ea typeface="Times New Roman"/>
                          <a:cs typeface="Times New Roman"/>
                          <a:sym typeface="Times New Roman"/>
                        </a:rPr>
                        <a:t>Reg.No</a:t>
                      </a:r>
                      <a:endParaRPr sz="16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45231">
                <a:tc>
                  <a:txBody>
                    <a:bodyPr/>
                    <a:lstStyle/>
                    <a:p>
                      <a:pPr algn="ctr">
                        <a:defRPr sz="1800"/>
                      </a:pPr>
                      <a:r>
                        <a:rPr lang="en-US" sz="1600" b="1" dirty="0">
                          <a:latin typeface="Times New Roman"/>
                          <a:ea typeface="Times New Roman"/>
                          <a:cs typeface="Times New Roman"/>
                          <a:sym typeface="Times New Roman"/>
                        </a:rPr>
                        <a:t>1</a:t>
                      </a:r>
                      <a:endParaRPr sz="16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defRPr sz="1800"/>
                      </a:pPr>
                      <a:r>
                        <a:rPr lang="en-US" sz="1600" b="1" dirty="0">
                          <a:latin typeface="Times New Roman"/>
                          <a:ea typeface="Times New Roman"/>
                          <a:cs typeface="Times New Roman"/>
                          <a:sym typeface="Times New Roman"/>
                        </a:rPr>
                        <a:t>BL.ENU4CSE17524</a:t>
                      </a:r>
                      <a:endParaRPr sz="1600" b="1"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defRPr sz="1800"/>
                      </a:pPr>
                      <a:r>
                        <a:rPr lang="en-US" sz="1600" b="1" dirty="0">
                          <a:latin typeface="Times New Roman"/>
                          <a:ea typeface="Times New Roman"/>
                          <a:cs typeface="Times New Roman"/>
                          <a:sym typeface="Times New Roman"/>
                        </a:rPr>
                        <a:t>Y V Sravan Kumar Reddy</a:t>
                      </a:r>
                      <a:endParaRPr sz="1600" b="1"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CSE C</a:t>
                      </a: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3524704237"/>
                  </a:ext>
                </a:extLst>
              </a:tr>
              <a:tr h="345231">
                <a:tc>
                  <a:txBody>
                    <a:bodyPr/>
                    <a:lstStyle/>
                    <a:p>
                      <a:pPr algn="ctr">
                        <a:defRPr sz="1800"/>
                      </a:pPr>
                      <a:r>
                        <a:rPr lang="en-US" sz="1600" b="1" dirty="0">
                          <a:latin typeface="Times New Roman"/>
                          <a:ea typeface="Times New Roman"/>
                          <a:cs typeface="Times New Roman"/>
                          <a:sym typeface="Times New Roman"/>
                        </a:rPr>
                        <a:t>2</a:t>
                      </a:r>
                      <a:endParaRPr sz="16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b="1" dirty="0">
                          <a:latin typeface="Times New Roman"/>
                          <a:ea typeface="Times New Roman"/>
                          <a:cs typeface="Times New Roman"/>
                          <a:sym typeface="Times New Roman"/>
                        </a:rPr>
                        <a:t>BL.ENU4CSE17551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defRPr sz="1800"/>
                      </a:pPr>
                      <a:r>
                        <a:rPr lang="en-US" sz="1600" b="1" dirty="0">
                          <a:latin typeface="Times New Roman"/>
                          <a:ea typeface="Times New Roman"/>
                          <a:cs typeface="Times New Roman"/>
                          <a:sym typeface="Times New Roman"/>
                        </a:rPr>
                        <a:t>T </a:t>
                      </a:r>
                      <a:r>
                        <a:rPr lang="en-US" sz="1600" b="1" dirty="0" err="1">
                          <a:latin typeface="Times New Roman"/>
                          <a:ea typeface="Times New Roman"/>
                          <a:cs typeface="Times New Roman"/>
                          <a:sym typeface="Times New Roman"/>
                        </a:rPr>
                        <a:t>Yeswanth</a:t>
                      </a:r>
                      <a:r>
                        <a:rPr lang="en-US" sz="1600" b="1" dirty="0">
                          <a:latin typeface="Times New Roman"/>
                          <a:ea typeface="Times New Roman"/>
                          <a:cs typeface="Times New Roman"/>
                          <a:sym typeface="Times New Roman"/>
                        </a:rPr>
                        <a:t> Sai</a:t>
                      </a:r>
                      <a:endParaRPr sz="1600" b="1"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CSE C</a:t>
                      </a: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541744721"/>
                  </a:ext>
                </a:extLst>
              </a:tr>
              <a:tr h="345231">
                <a:tc>
                  <a:txBody>
                    <a:bodyPr/>
                    <a:lstStyle/>
                    <a:p>
                      <a:pPr algn="ctr">
                        <a:defRPr sz="1800"/>
                      </a:pPr>
                      <a:r>
                        <a:rPr lang="en-US" sz="1600" b="1" dirty="0">
                          <a:latin typeface="Times New Roman"/>
                          <a:ea typeface="Times New Roman"/>
                          <a:cs typeface="Times New Roman"/>
                          <a:sym typeface="Times New Roman"/>
                        </a:rPr>
                        <a:t>3</a:t>
                      </a:r>
                      <a:endParaRPr sz="16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b="1" dirty="0">
                          <a:latin typeface="Times New Roman"/>
                          <a:ea typeface="Times New Roman"/>
                          <a:cs typeface="Times New Roman"/>
                          <a:sym typeface="Times New Roman"/>
                        </a:rPr>
                        <a:t>BL.ENU4CSE17541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defRPr sz="1800"/>
                      </a:pPr>
                      <a:r>
                        <a:rPr lang="en-US" sz="1600" b="1" dirty="0">
                          <a:latin typeface="Times New Roman"/>
                          <a:ea typeface="Times New Roman"/>
                          <a:cs typeface="Times New Roman"/>
                          <a:sym typeface="Times New Roman"/>
                        </a:rPr>
                        <a:t>Ajith Pai</a:t>
                      </a:r>
                      <a:endParaRPr sz="1600" b="1"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CSE C</a:t>
                      </a: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1637009160"/>
                  </a:ext>
                </a:extLst>
              </a:tr>
              <a:tr h="345231">
                <a:tc>
                  <a:txBody>
                    <a:bodyPr/>
                    <a:lstStyle/>
                    <a:p>
                      <a:pPr algn="ctr">
                        <a:defRPr sz="1800"/>
                      </a:pPr>
                      <a:r>
                        <a:rPr lang="en-US" sz="1600" b="1" dirty="0">
                          <a:latin typeface="Times New Roman"/>
                          <a:ea typeface="Times New Roman"/>
                          <a:cs typeface="Times New Roman"/>
                          <a:sym typeface="Times New Roman"/>
                        </a:rPr>
                        <a:t>4</a:t>
                      </a:r>
                      <a:endParaRPr sz="16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b="1" dirty="0">
                          <a:latin typeface="Times New Roman"/>
                          <a:ea typeface="Times New Roman"/>
                          <a:cs typeface="Times New Roman"/>
                          <a:sym typeface="Times New Roman"/>
                        </a:rPr>
                        <a:t>BL.ENU4CSE17073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defRPr sz="1800"/>
                      </a:pPr>
                      <a:r>
                        <a:rPr lang="en-US" sz="1600" b="1" dirty="0">
                          <a:latin typeface="Times New Roman"/>
                          <a:ea typeface="Times New Roman"/>
                          <a:cs typeface="Times New Roman"/>
                          <a:sym typeface="Times New Roman"/>
                        </a:rPr>
                        <a:t>M Sai Surya Teja</a:t>
                      </a:r>
                      <a:endParaRPr sz="1600" b="1"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600" dirty="0">
                          <a:latin typeface="Times New Roman"/>
                          <a:ea typeface="Times New Roman"/>
                          <a:cs typeface="Times New Roman"/>
                          <a:sym typeface="Times New Roman"/>
                        </a:rPr>
                        <a:t>CSE B</a:t>
                      </a: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2309955171"/>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t>Problem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2" name="TextBox 1">
            <a:extLst>
              <a:ext uri="{FF2B5EF4-FFF2-40B4-BE49-F238E27FC236}">
                <a16:creationId xmlns:a16="http://schemas.microsoft.com/office/drawing/2014/main" id="{2C06669E-4C4F-4436-B6A5-9DF272113DC0}"/>
              </a:ext>
            </a:extLst>
          </p:cNvPr>
          <p:cNvSpPr txBox="1"/>
          <p:nvPr/>
        </p:nvSpPr>
        <p:spPr>
          <a:xfrm>
            <a:off x="958788" y="2556769"/>
            <a:ext cx="7102136" cy="31700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rPr>
              <a:t>In Stock Market Prediction, the aim is to predict the future value of the financial stocks of a company. </a:t>
            </a:r>
          </a:p>
          <a:p>
            <a:pPr marR="0" algn="l" defTabSz="914400" rtl="0" fontAlgn="auto" latinLnBrk="0" hangingPunct="0">
              <a:lnSpc>
                <a:spcPct val="100000"/>
              </a:lnSpc>
              <a:spcBef>
                <a:spcPts val="0"/>
              </a:spcBef>
              <a:spcAft>
                <a:spcPts val="0"/>
              </a:spcAft>
              <a:buClrTx/>
              <a:buSzTx/>
              <a:tabLst/>
            </a:pPr>
            <a:endPar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rPr>
              <a:t>The recent trend in stock market prediction technologies is the use of machine learning which makes predictions based on the values of current stock market indices by training on their previous values.</a:t>
            </a:r>
          </a:p>
          <a:p>
            <a:pPr marR="0" algn="l" defTabSz="914400" rtl="0" fontAlgn="auto" latinLnBrk="0" hangingPunct="0">
              <a:lnSpc>
                <a:spcPct val="100000"/>
              </a:lnSpc>
              <a:spcBef>
                <a:spcPts val="0"/>
              </a:spcBef>
              <a:spcAft>
                <a:spcPts val="0"/>
              </a:spcAft>
              <a:buClrTx/>
              <a:buSzTx/>
              <a:tabLst/>
            </a:pPr>
            <a:endPar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rPr>
              <a:t> Machine learning itself employs different models to make prediction easier and authentic</a:t>
            </a:r>
            <a:endParaRPr kumimoji="0" lang="en-IN" sz="2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57"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(Existing system)</a:t>
            </a:r>
            <a:endParaRPr sz="3200" dirty="0"/>
          </a:p>
        </p:txBody>
      </p:sp>
      <p:graphicFrame>
        <p:nvGraphicFramePr>
          <p:cNvPr id="3" name="Table 3">
            <a:extLst>
              <a:ext uri="{FF2B5EF4-FFF2-40B4-BE49-F238E27FC236}">
                <a16:creationId xmlns:a16="http://schemas.microsoft.com/office/drawing/2014/main" id="{919B61E2-0A0D-4110-8570-64532B27B22F}"/>
              </a:ext>
            </a:extLst>
          </p:cNvPr>
          <p:cNvGraphicFramePr>
            <a:graphicFrameLocks noGrp="1"/>
          </p:cNvGraphicFramePr>
          <p:nvPr>
            <p:extLst>
              <p:ext uri="{D42A27DB-BD31-4B8C-83A1-F6EECF244321}">
                <p14:modId xmlns:p14="http://schemas.microsoft.com/office/powerpoint/2010/main" val="2906298504"/>
              </p:ext>
            </p:extLst>
          </p:nvPr>
        </p:nvGraphicFramePr>
        <p:xfrm>
          <a:off x="554853" y="2462937"/>
          <a:ext cx="8136384" cy="3744330"/>
        </p:xfrm>
        <a:graphic>
          <a:graphicData uri="http://schemas.openxmlformats.org/drawingml/2006/table">
            <a:tbl>
              <a:tblPr firstRow="1" bandRow="1">
                <a:tableStyleId>{073A0DAA-6AF3-43AB-8588-CEC1D06C72B9}</a:tableStyleId>
              </a:tblPr>
              <a:tblGrid>
                <a:gridCol w="599244">
                  <a:extLst>
                    <a:ext uri="{9D8B030D-6E8A-4147-A177-3AD203B41FA5}">
                      <a16:colId xmlns:a16="http://schemas.microsoft.com/office/drawing/2014/main" val="181372705"/>
                    </a:ext>
                  </a:extLst>
                </a:gridCol>
                <a:gridCol w="1020932">
                  <a:extLst>
                    <a:ext uri="{9D8B030D-6E8A-4147-A177-3AD203B41FA5}">
                      <a16:colId xmlns:a16="http://schemas.microsoft.com/office/drawing/2014/main" val="2323405541"/>
                    </a:ext>
                  </a:extLst>
                </a:gridCol>
                <a:gridCol w="1633491">
                  <a:extLst>
                    <a:ext uri="{9D8B030D-6E8A-4147-A177-3AD203B41FA5}">
                      <a16:colId xmlns:a16="http://schemas.microsoft.com/office/drawing/2014/main" val="3438060800"/>
                    </a:ext>
                  </a:extLst>
                </a:gridCol>
                <a:gridCol w="2929631">
                  <a:extLst>
                    <a:ext uri="{9D8B030D-6E8A-4147-A177-3AD203B41FA5}">
                      <a16:colId xmlns:a16="http://schemas.microsoft.com/office/drawing/2014/main" val="1842019037"/>
                    </a:ext>
                  </a:extLst>
                </a:gridCol>
                <a:gridCol w="1953086">
                  <a:extLst>
                    <a:ext uri="{9D8B030D-6E8A-4147-A177-3AD203B41FA5}">
                      <a16:colId xmlns:a16="http://schemas.microsoft.com/office/drawing/2014/main" val="2791179938"/>
                    </a:ext>
                  </a:extLst>
                </a:gridCol>
              </a:tblGrid>
              <a:tr h="635370">
                <a:tc>
                  <a:txBody>
                    <a:bodyPr/>
                    <a:lstStyle/>
                    <a:p>
                      <a:pPr algn="ctr"/>
                      <a:r>
                        <a:rPr lang="en-US" sz="1600" dirty="0">
                          <a:latin typeface="Times New Roman" panose="02020603050405020304" pitchFamily="18" charset="0"/>
                          <a:cs typeface="Times New Roman" panose="02020603050405020304" pitchFamily="18" charset="0"/>
                        </a:rPr>
                        <a:t>S. No</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Inference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Open Problem</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3947793"/>
                  </a:ext>
                </a:extLst>
              </a:tr>
              <a:tr h="752184">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err="1"/>
                        <a:t>Yashraj</a:t>
                      </a:r>
                      <a:r>
                        <a:rPr lang="en-IN" sz="1600" dirty="0"/>
                        <a:t> Mishra</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“Stock Market Prediction Using Machine Learning”</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Different activities of stocks can lead to diverse raises or lows in the forecast price, use these movements to magistrate whether a company should be traded in or not</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There can be back testing of the trading strategy, data of stock develop relations and correlations, and predict on terms of change.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4544190"/>
                  </a:ext>
                </a:extLst>
              </a:tr>
              <a:tr h="752184">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t>Abhinav </a:t>
                      </a:r>
                      <a:r>
                        <a:rPr lang="en-IN" sz="1600" dirty="0" err="1"/>
                        <a:t>Tipirisetty</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Stock Price Prediction using Deep Learning</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novel approach to predict the stock prices using information from both numerical analysis and textual analysis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this model does not predict how much influence the news has.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8458323"/>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Justification for the proposed problem</a:t>
            </a:r>
            <a:endParaRPr sz="3200" dirty="0"/>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marL="285750" indent="-285750">
              <a:buFont typeface="Arial" panose="020B0604020202020204" pitchFamily="34" charset="0"/>
              <a:buChar char="•"/>
            </a:pPr>
            <a:r>
              <a:rPr lang="en-US" sz="2000" dirty="0"/>
              <a:t>There are over 18 million Indian stock investors, who contributed about 15% of the cash market trading value in 2016. The total cash market trading turnover is around  Rs 72.57 lakh crore. </a:t>
            </a:r>
          </a:p>
          <a:p>
            <a:endParaRPr lang="en-US" sz="2000" dirty="0"/>
          </a:p>
          <a:p>
            <a:pPr marL="285750" indent="-285750">
              <a:buFont typeface="Arial" panose="020B0604020202020204" pitchFamily="34" charset="0"/>
              <a:buChar char="•"/>
            </a:pPr>
            <a:r>
              <a:rPr lang="en-US" sz="2000" dirty="0"/>
              <a:t>In particular, retail investors have made buy or sell investment decisions worth a total turnover of $240 billion for the year of 2016. </a:t>
            </a:r>
          </a:p>
          <a:p>
            <a:pPr marL="285750" indent="-285750">
              <a:buFont typeface="Arial" panose="020B0604020202020204" pitchFamily="34" charset="0"/>
              <a:buChar char="•"/>
            </a:pPr>
            <a:r>
              <a:rPr lang="en-US" sz="2000" dirty="0"/>
              <a:t>In India, there are a lot of investment decisions that involve a large sum amount of money being made. </a:t>
            </a:r>
          </a:p>
          <a:p>
            <a:pPr marL="285750" indent="-285750">
              <a:buFont typeface="Arial" panose="020B0604020202020204" pitchFamily="34" charset="0"/>
              <a:buChar char="•"/>
            </a:pPr>
            <a:r>
              <a:rPr lang="en-US" sz="2000" dirty="0"/>
              <a:t>This has direct impact on economy and investors wealth hence there is a need of a accurate prediction.</a:t>
            </a:r>
            <a:br>
              <a:rPr lang="en-US" sz="2000" dirty="0"/>
            </a:br>
            <a:r>
              <a:rPr lang="en-US" sz="2000" dirty="0"/>
              <a:t>This project will investigate how different machine learning techniques can be used and will</a:t>
            </a:r>
          </a:p>
          <a:p>
            <a:pPr marL="285750" indent="-285750">
              <a:buFont typeface="Arial" panose="020B0604020202020204" pitchFamily="34" charset="0"/>
              <a:buChar char="•"/>
            </a:pPr>
            <a:r>
              <a:rPr lang="en-US" sz="2000" dirty="0"/>
              <a:t>affect the accuracy of stock price predictions.</a:t>
            </a:r>
          </a:p>
          <a:p>
            <a:endParaRPr lang="en-IN" sz="1800" u="sng" dirty="0"/>
          </a:p>
          <a:p>
            <a:pPr>
              <a:spcBef>
                <a:spcPts val="400"/>
              </a:spcBef>
              <a:buSzPct val="100000"/>
            </a:pP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6</a:t>
            </a:r>
            <a:endParaRPr dirty="0"/>
          </a:p>
        </p:txBody>
      </p:sp>
    </p:spTree>
    <p:extLst>
      <p:ext uri="{BB962C8B-B14F-4D97-AF65-F5344CB8AC3E}">
        <p14:creationId xmlns:p14="http://schemas.microsoft.com/office/powerpoint/2010/main" val="9184188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0080" y="2220686"/>
            <a:ext cx="79683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800" dirty="0"/>
              <a:t>Need to Update</a:t>
            </a: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13</a:t>
            </a:r>
            <a:endParaRPr dirty="0"/>
          </a:p>
        </p:txBody>
      </p:sp>
    </p:spTree>
    <p:extLst>
      <p:ext uri="{BB962C8B-B14F-4D97-AF65-F5344CB8AC3E}">
        <p14:creationId xmlns:p14="http://schemas.microsoft.com/office/powerpoint/2010/main" val="24165294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dirty="0">
                <a:latin typeface="Times New Roman" panose="02020603050405020304" pitchFamily="18" charset="0"/>
                <a:cs typeface="Times New Roman" panose="02020603050405020304" pitchFamily="18" charset="0"/>
              </a:rPr>
              <a:t>Data Set (If applicable)</a:t>
            </a:r>
          </a:p>
        </p:txBody>
      </p:sp>
      <p:sp>
        <p:nvSpPr>
          <p:cNvPr id="4" name="TextBox 3"/>
          <p:cNvSpPr txBox="1"/>
          <p:nvPr/>
        </p:nvSpPr>
        <p:spPr>
          <a:xfrm>
            <a:off x="656948" y="2220686"/>
            <a:ext cx="7951475"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1800" dirty="0"/>
              <a:t>Source of data set: Created by own using web scraping</a:t>
            </a:r>
          </a:p>
          <a:p>
            <a:pPr algn="just"/>
            <a:endParaRPr lang="en-IN" sz="1800" dirty="0"/>
          </a:p>
          <a:p>
            <a:pPr marR="0" algn="l" defTabSz="914400" rtl="0" fontAlgn="auto" latinLnBrk="0" hangingPunct="0">
              <a:lnSpc>
                <a:spcPct val="100000"/>
              </a:lnSpc>
              <a:spcBef>
                <a:spcPts val="0"/>
              </a:spcBef>
              <a:spcAft>
                <a:spcPts val="0"/>
              </a:spcAft>
              <a:buClrTx/>
              <a:buSzTx/>
              <a:tabLst/>
            </a:pPr>
            <a:r>
              <a:rPr lang="en-US" sz="1800" dirty="0"/>
              <a:t>The data set on stock market of Sensex of around 5000 odd companies with specific attributes of last 5 financial year is not available on the internet. Hence, creation of such dataset becomes of prime importance.</a:t>
            </a:r>
          </a:p>
        </p:txBody>
      </p:sp>
      <p:sp>
        <p:nvSpPr>
          <p:cNvPr id="5"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14</a:t>
            </a:r>
            <a:endParaRPr dirty="0"/>
          </a:p>
        </p:txBody>
      </p:sp>
    </p:spTree>
    <p:extLst>
      <p:ext uri="{BB962C8B-B14F-4D97-AF65-F5344CB8AC3E}">
        <p14:creationId xmlns:p14="http://schemas.microsoft.com/office/powerpoint/2010/main" val="8480680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22962" y="2657587"/>
            <a:ext cx="1815737" cy="854144"/>
          </a:xfrm>
          <a:prstGeom prst="rect">
            <a:avLst/>
          </a:prstGeom>
          <a:solidFill>
            <a:schemeClr val="bg1"/>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1" name="TextBox 10"/>
          <p:cNvSpPr txBox="1"/>
          <p:nvPr/>
        </p:nvSpPr>
        <p:spPr>
          <a:xfrm>
            <a:off x="973185" y="2827404"/>
            <a:ext cx="1632857"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Analyze the existing system</a:t>
            </a:r>
          </a:p>
        </p:txBody>
      </p:sp>
      <p:sp>
        <p:nvSpPr>
          <p:cNvPr id="13" name="Title 1"/>
          <p:cNvSpPr>
            <a:spLocks noGrp="1"/>
          </p:cNvSpPr>
          <p:nvPr>
            <p:ph type="title"/>
          </p:nvPr>
        </p:nvSpPr>
        <p:spPr>
          <a:xfrm>
            <a:off x="936171" y="1354816"/>
            <a:ext cx="7380515" cy="1135835"/>
          </a:xfrm>
        </p:spPr>
        <p:txBody>
          <a:bodyPr/>
          <a:lstStyle/>
          <a:p>
            <a:r>
              <a:rPr lang="en-US" sz="3200" dirty="0">
                <a:latin typeface="Times New Roman" panose="02020603050405020304" pitchFamily="18" charset="0"/>
                <a:cs typeface="Times New Roman" panose="02020603050405020304" pitchFamily="18" charset="0"/>
              </a:rPr>
              <a:t>Work Plan </a:t>
            </a:r>
            <a:endParaRPr lang="en-IN" sz="3200" dirty="0">
              <a:latin typeface="Times New Roman" panose="02020603050405020304" pitchFamily="18" charset="0"/>
              <a:cs typeface="Times New Roman" panose="02020603050405020304" pitchFamily="18" charset="0"/>
            </a:endParaRPr>
          </a:p>
        </p:txBody>
      </p:sp>
      <p:sp>
        <p:nvSpPr>
          <p:cNvPr id="14" name="Rectangle 13"/>
          <p:cNvSpPr/>
          <p:nvPr/>
        </p:nvSpPr>
        <p:spPr>
          <a:xfrm>
            <a:off x="3644538" y="2651760"/>
            <a:ext cx="1881051"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5" name="TextBox 14"/>
          <p:cNvSpPr txBox="1"/>
          <p:nvPr/>
        </p:nvSpPr>
        <p:spPr>
          <a:xfrm>
            <a:off x="3670663" y="2651760"/>
            <a:ext cx="1828801"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create the required dataset</a:t>
            </a:r>
            <a:endParaRPr lang="en-IN" dirty="0"/>
          </a:p>
        </p:txBody>
      </p:sp>
      <p:sp>
        <p:nvSpPr>
          <p:cNvPr id="16" name="Rectangle 15"/>
          <p:cNvSpPr/>
          <p:nvPr/>
        </p:nvSpPr>
        <p:spPr>
          <a:xfrm>
            <a:off x="6622868" y="2651760"/>
            <a:ext cx="1554480"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7" name="TextBox 16"/>
          <p:cNvSpPr txBox="1"/>
          <p:nvPr/>
        </p:nvSpPr>
        <p:spPr>
          <a:xfrm>
            <a:off x="6701245" y="2651760"/>
            <a:ext cx="142385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create a model which can predict accurate prices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8" name="Rectangle 17"/>
          <p:cNvSpPr/>
          <p:nvPr/>
        </p:nvSpPr>
        <p:spPr>
          <a:xfrm>
            <a:off x="6701245" y="4532811"/>
            <a:ext cx="1593669" cy="92332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19" name="TextBox 18"/>
          <p:cNvSpPr txBox="1"/>
          <p:nvPr/>
        </p:nvSpPr>
        <p:spPr>
          <a:xfrm>
            <a:off x="6746964" y="4640532"/>
            <a:ext cx="150222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Integrate the  Model with the interface for users</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20" name="Rectangle 19"/>
          <p:cNvSpPr/>
          <p:nvPr/>
        </p:nvSpPr>
        <p:spPr>
          <a:xfrm>
            <a:off x="3696788" y="4532811"/>
            <a:ext cx="1828801" cy="954105"/>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000000"/>
              </a:solidFill>
              <a:effectLst/>
              <a:uFillTx/>
              <a:latin typeface="+mn-lt"/>
              <a:ea typeface="+mn-ea"/>
              <a:cs typeface="+mn-cs"/>
              <a:sym typeface="Arial"/>
            </a:endParaRPr>
          </a:p>
        </p:txBody>
      </p:sp>
      <p:sp>
        <p:nvSpPr>
          <p:cNvPr id="21" name="TextBox 20"/>
          <p:cNvSpPr txBox="1"/>
          <p:nvPr/>
        </p:nvSpPr>
        <p:spPr>
          <a:xfrm>
            <a:off x="3788228" y="4640532"/>
            <a:ext cx="1554481" cy="738662"/>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dirty="0"/>
              <a:t>To deploy the application online</a:t>
            </a:r>
            <a:endParaRPr lang="en-IN" dirty="0"/>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cxnSp>
        <p:nvCxnSpPr>
          <p:cNvPr id="23" name="Straight Arrow Connector 22"/>
          <p:cNvCxnSpPr/>
          <p:nvPr/>
        </p:nvCxnSpPr>
        <p:spPr>
          <a:xfrm>
            <a:off x="2788922" y="3113424"/>
            <a:ext cx="711924"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5" name="Straight Arrow Connector 24"/>
          <p:cNvCxnSpPr/>
          <p:nvPr/>
        </p:nvCxnSpPr>
        <p:spPr>
          <a:xfrm>
            <a:off x="5695406" y="3113424"/>
            <a:ext cx="783771"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p:cNvCxnSpPr/>
          <p:nvPr/>
        </p:nvCxnSpPr>
        <p:spPr>
          <a:xfrm>
            <a:off x="7393575" y="3754208"/>
            <a:ext cx="1" cy="59948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flipH="1">
            <a:off x="5695407" y="5009863"/>
            <a:ext cx="868677"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Slide Number"/>
          <p:cNvSpPr txBox="1">
            <a:spLocks noGrp="1"/>
          </p:cNvSpPr>
          <p:nvPr>
            <p:ph type="sldNum" sz="quarter" idx="2"/>
          </p:nvPr>
        </p:nvSpPr>
        <p:spPr>
          <a:xfrm>
            <a:off x="8319496" y="381000"/>
            <a:ext cx="291104" cy="3077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10</a:t>
            </a:r>
            <a:endParaRPr dirty="0"/>
          </a:p>
        </p:txBody>
      </p:sp>
    </p:spTree>
    <p:extLst>
      <p:ext uri="{BB962C8B-B14F-4D97-AF65-F5344CB8AC3E}">
        <p14:creationId xmlns:p14="http://schemas.microsoft.com/office/powerpoint/2010/main" val="6641293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74424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dirty="0"/>
              <a:t>References</a:t>
            </a:r>
          </a:p>
        </p:txBody>
      </p:sp>
      <p:sp>
        <p:nvSpPr>
          <p:cNvPr id="2" name="TextBox 1"/>
          <p:cNvSpPr txBox="1"/>
          <p:nvPr/>
        </p:nvSpPr>
        <p:spPr>
          <a:xfrm>
            <a:off x="609600" y="1996758"/>
            <a:ext cx="80010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IN" sz="1800" dirty="0"/>
              <a:t>Latest references from reputed Journals or conferences in IEEE format…..(Minimum 5 should be listed) </a:t>
            </a:r>
            <a:endParaRPr lang="en-US" sz="1800" dirty="0"/>
          </a:p>
        </p:txBody>
      </p:sp>
    </p:spTree>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7760</TotalTime>
  <Words>528</Words>
  <Application>Microsoft Office PowerPoint</Application>
  <PresentationFormat>On-screen Show (4:3)</PresentationFormat>
  <Paragraphs>84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11_Default Design</vt:lpstr>
      <vt:lpstr> Stock Market Prediction</vt:lpstr>
      <vt:lpstr>Problem definition</vt:lpstr>
      <vt:lpstr>Literature survey (Existing system)</vt:lpstr>
      <vt:lpstr>Justification for the proposed problem</vt:lpstr>
      <vt:lpstr>Software/Tools Requirements</vt:lpstr>
      <vt:lpstr>PowerPoint Presentation</vt:lpstr>
      <vt:lpstr>Work Plan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Ajith Pai</cp:lastModifiedBy>
  <cp:revision>141</cp:revision>
  <dcterms:modified xsi:type="dcterms:W3CDTF">2021-03-17T13:37:47Z</dcterms:modified>
</cp:coreProperties>
</file>