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72" r:id="rId3"/>
    <p:sldId id="271" r:id="rId4"/>
    <p:sldId id="266" r:id="rId5"/>
    <p:sldId id="265" r:id="rId6"/>
    <p:sldId id="269" r:id="rId7"/>
    <p:sldId id="270" r:id="rId8"/>
    <p:sldId id="274" r:id="rId9"/>
    <p:sldId id="267" r:id="rId10"/>
    <p:sldId id="260" r:id="rId11"/>
    <p:sldId id="262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F8C"/>
    <a:srgbClr val="F0ED45"/>
    <a:srgbClr val="003C68"/>
    <a:srgbClr val="6FCFB3"/>
    <a:srgbClr val="F43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66" d="100"/>
          <a:sy n="66" d="100"/>
        </p:scale>
        <p:origin x="5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41FA-4E8B-4E9B-838C-DE714DCD3BEF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931A360-9DEA-42A8-9AC7-0B9EDD2ED7D2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8BD8AC09-3F4A-4672-9F6B-5F330DD0C152}" type="parTrans" cxnId="{D4C771EA-061A-464C-AAB0-CDC21E8281BE}">
      <dgm:prSet/>
      <dgm:spPr/>
      <dgm:t>
        <a:bodyPr/>
        <a:lstStyle/>
        <a:p>
          <a:endParaRPr lang="en-US"/>
        </a:p>
      </dgm:t>
    </dgm:pt>
    <dgm:pt modelId="{2C8BA11F-376A-428A-B8C1-6BFB0FF82498}" type="sibTrans" cxnId="{D4C771EA-061A-464C-AAB0-CDC21E8281BE}">
      <dgm:prSet/>
      <dgm:spPr/>
      <dgm:t>
        <a:bodyPr/>
        <a:lstStyle/>
        <a:p>
          <a:endParaRPr lang="en-US"/>
        </a:p>
      </dgm:t>
    </dgm:pt>
    <dgm:pt modelId="{4BD548B9-9FF0-42F9-9615-0CB445A56AE9}">
      <dgm:prSet phldrT="[Text]"/>
      <dgm:spPr/>
      <dgm:t>
        <a:bodyPr/>
        <a:lstStyle/>
        <a:p>
          <a:r>
            <a:rPr lang="en-US" dirty="0" smtClean="0"/>
            <a:t>Information on volunteer opportunities is static and difficult to consume</a:t>
          </a:r>
          <a:endParaRPr lang="en-US" dirty="0"/>
        </a:p>
      </dgm:t>
    </dgm:pt>
    <dgm:pt modelId="{3F5A7028-8040-4744-AA51-C5F03ECA6D34}" type="parTrans" cxnId="{39AA829A-C794-4C4F-A4E1-0D4CA5C0DB5D}">
      <dgm:prSet/>
      <dgm:spPr/>
      <dgm:t>
        <a:bodyPr/>
        <a:lstStyle/>
        <a:p>
          <a:endParaRPr lang="en-US"/>
        </a:p>
      </dgm:t>
    </dgm:pt>
    <dgm:pt modelId="{90AA5DCA-C0F4-4A58-9D5B-AECD0F4E2A1D}" type="sibTrans" cxnId="{39AA829A-C794-4C4F-A4E1-0D4CA5C0DB5D}">
      <dgm:prSet/>
      <dgm:spPr/>
      <dgm:t>
        <a:bodyPr/>
        <a:lstStyle/>
        <a:p>
          <a:endParaRPr lang="en-US"/>
        </a:p>
      </dgm:t>
    </dgm:pt>
    <dgm:pt modelId="{7F11DAFF-B295-4AA9-A6B0-007545878AC8}">
      <dgm:prSet phldrT="[Text]"/>
      <dgm:spPr/>
      <dgm:t>
        <a:bodyPr/>
        <a:lstStyle/>
        <a:p>
          <a:r>
            <a:rPr lang="en-US" dirty="0" smtClean="0"/>
            <a:t>Limited metrics to track engagement of Corporate Partners</a:t>
          </a:r>
          <a:endParaRPr lang="en-US" dirty="0"/>
        </a:p>
      </dgm:t>
    </dgm:pt>
    <dgm:pt modelId="{6F1B3FBE-6B04-4161-A71F-D2EB255458DA}" type="parTrans" cxnId="{ED61FFAD-6E8F-491F-8000-E6AF767C592E}">
      <dgm:prSet/>
      <dgm:spPr/>
      <dgm:t>
        <a:bodyPr/>
        <a:lstStyle/>
        <a:p>
          <a:endParaRPr lang="en-US"/>
        </a:p>
      </dgm:t>
    </dgm:pt>
    <dgm:pt modelId="{BD74E572-DB8E-4CC3-8722-434DDCA66984}" type="sibTrans" cxnId="{ED61FFAD-6E8F-491F-8000-E6AF767C592E}">
      <dgm:prSet/>
      <dgm:spPr/>
      <dgm:t>
        <a:bodyPr/>
        <a:lstStyle/>
        <a:p>
          <a:endParaRPr lang="en-US"/>
        </a:p>
      </dgm:t>
    </dgm:pt>
    <dgm:pt modelId="{9EEBD072-C58A-40B6-939B-6338F8E67401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D1557C86-3075-45B6-BCEC-AFC6A84064F3}" type="parTrans" cxnId="{02DB4AFF-910F-451F-8BD4-B14D635DC50F}">
      <dgm:prSet/>
      <dgm:spPr/>
      <dgm:t>
        <a:bodyPr/>
        <a:lstStyle/>
        <a:p>
          <a:endParaRPr lang="en-US"/>
        </a:p>
      </dgm:t>
    </dgm:pt>
    <dgm:pt modelId="{345BFCB9-784D-4B97-849A-FDF8A1867E31}" type="sibTrans" cxnId="{02DB4AFF-910F-451F-8BD4-B14D635DC50F}">
      <dgm:prSet/>
      <dgm:spPr/>
      <dgm:t>
        <a:bodyPr/>
        <a:lstStyle/>
        <a:p>
          <a:endParaRPr lang="en-US"/>
        </a:p>
      </dgm:t>
    </dgm:pt>
    <dgm:pt modelId="{E7DBAE1B-D049-48AE-B836-97D41EB94379}">
      <dgm:prSet phldrT="[Text]"/>
      <dgm:spPr/>
      <dgm:t>
        <a:bodyPr/>
        <a:lstStyle/>
        <a:p>
          <a:r>
            <a:rPr lang="en-US" dirty="0" smtClean="0"/>
            <a:t>RM: Inefficiencies in organizing volunteers – mainly email</a:t>
          </a:r>
          <a:endParaRPr lang="en-US" dirty="0"/>
        </a:p>
      </dgm:t>
    </dgm:pt>
    <dgm:pt modelId="{A47A8085-2DF1-46FD-8832-F38D9715A113}" type="parTrans" cxnId="{B7107968-24C4-4B03-8CB1-A8C5C1D04171}">
      <dgm:prSet/>
      <dgm:spPr/>
      <dgm:t>
        <a:bodyPr/>
        <a:lstStyle/>
        <a:p>
          <a:endParaRPr lang="en-US"/>
        </a:p>
      </dgm:t>
    </dgm:pt>
    <dgm:pt modelId="{D8850766-187E-47AD-AF8C-13F534507475}" type="sibTrans" cxnId="{B7107968-24C4-4B03-8CB1-A8C5C1D04171}">
      <dgm:prSet/>
      <dgm:spPr/>
      <dgm:t>
        <a:bodyPr/>
        <a:lstStyle/>
        <a:p>
          <a:endParaRPr lang="en-US"/>
        </a:p>
      </dgm:t>
    </dgm:pt>
    <dgm:pt modelId="{B8F5B55F-D08A-4A32-8042-9D8995EBB0E7}">
      <dgm:prSet phldrT="[Text]"/>
      <dgm:spPr/>
      <dgm:t>
        <a:bodyPr/>
        <a:lstStyle/>
        <a:p>
          <a:r>
            <a:rPr lang="en-US" dirty="0" smtClean="0"/>
            <a:t>RM: Unable to understand when Club Orgs are ready to receive help</a:t>
          </a:r>
          <a:endParaRPr lang="en-US" dirty="0"/>
        </a:p>
      </dgm:t>
    </dgm:pt>
    <dgm:pt modelId="{F635F5B5-A929-493E-B42A-81AFDCD9E83F}" type="parTrans" cxnId="{1E204230-B50E-4335-AC54-0785AA3A4B73}">
      <dgm:prSet/>
      <dgm:spPr/>
      <dgm:t>
        <a:bodyPr/>
        <a:lstStyle/>
        <a:p>
          <a:endParaRPr lang="en-US"/>
        </a:p>
      </dgm:t>
    </dgm:pt>
    <dgm:pt modelId="{DC1C2887-65B4-4CF5-B6E4-9E5ACD0C5547}" type="sibTrans" cxnId="{1E204230-B50E-4335-AC54-0785AA3A4B73}">
      <dgm:prSet/>
      <dgm:spPr/>
      <dgm:t>
        <a:bodyPr/>
        <a:lstStyle/>
        <a:p>
          <a:endParaRPr lang="en-US"/>
        </a:p>
      </dgm:t>
    </dgm:pt>
    <dgm:pt modelId="{F46E41B4-FED2-469B-A8AA-E760D0681998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283BDEE4-02BE-4A2E-887E-7E1CF86B5CB3}" type="parTrans" cxnId="{3F164D2A-7284-4C02-82B3-411A903A994E}">
      <dgm:prSet/>
      <dgm:spPr/>
      <dgm:t>
        <a:bodyPr/>
        <a:lstStyle/>
        <a:p>
          <a:endParaRPr lang="en-US"/>
        </a:p>
      </dgm:t>
    </dgm:pt>
    <dgm:pt modelId="{18ABCEE4-14FB-4095-BE06-DC972F567D46}" type="sibTrans" cxnId="{3F164D2A-7284-4C02-82B3-411A903A994E}">
      <dgm:prSet/>
      <dgm:spPr/>
      <dgm:t>
        <a:bodyPr/>
        <a:lstStyle/>
        <a:p>
          <a:endParaRPr lang="en-US"/>
        </a:p>
      </dgm:t>
    </dgm:pt>
    <dgm:pt modelId="{272C1585-6C5F-48B4-B60B-5C7F1B867948}">
      <dgm:prSet phldrT="[Text]"/>
      <dgm:spPr/>
      <dgm:t>
        <a:bodyPr/>
        <a:lstStyle/>
        <a:p>
          <a:r>
            <a:rPr lang="en-US" dirty="0" smtClean="0"/>
            <a:t>Difficulty understanding how to engage GWC</a:t>
          </a:r>
          <a:endParaRPr lang="en-US" dirty="0"/>
        </a:p>
      </dgm:t>
    </dgm:pt>
    <dgm:pt modelId="{78E0FD90-7199-4975-A6D2-6B8C2C852E46}" type="parTrans" cxnId="{6BE71CC0-5DE0-48F1-9A9A-E56F115002FC}">
      <dgm:prSet/>
      <dgm:spPr/>
      <dgm:t>
        <a:bodyPr/>
        <a:lstStyle/>
        <a:p>
          <a:endParaRPr lang="en-US"/>
        </a:p>
      </dgm:t>
    </dgm:pt>
    <dgm:pt modelId="{D0EEA94E-035D-49BB-AF56-246699F24D4E}" type="sibTrans" cxnId="{6BE71CC0-5DE0-48F1-9A9A-E56F115002FC}">
      <dgm:prSet/>
      <dgm:spPr/>
      <dgm:t>
        <a:bodyPr/>
        <a:lstStyle/>
        <a:p>
          <a:endParaRPr lang="en-US"/>
        </a:p>
      </dgm:t>
    </dgm:pt>
    <dgm:pt modelId="{F990DA7B-10F2-4595-8C9A-07D407A727D6}">
      <dgm:prSet phldrT="[Text]"/>
      <dgm:spPr/>
      <dgm:t>
        <a:bodyPr/>
        <a:lstStyle/>
        <a:p>
          <a:r>
            <a:rPr lang="en-US" dirty="0" smtClean="0"/>
            <a:t>Unable to inform Corp. Partners of current status (ready for curriculum)</a:t>
          </a:r>
          <a:endParaRPr lang="en-US" dirty="0"/>
        </a:p>
      </dgm:t>
    </dgm:pt>
    <dgm:pt modelId="{3922FCE3-0639-4796-ABC8-05FC826C56CA}" type="parTrans" cxnId="{E439F261-7023-4FFF-81A0-A95B97D88056}">
      <dgm:prSet/>
      <dgm:spPr/>
      <dgm:t>
        <a:bodyPr/>
        <a:lstStyle/>
        <a:p>
          <a:endParaRPr lang="en-US"/>
        </a:p>
      </dgm:t>
    </dgm:pt>
    <dgm:pt modelId="{2CE0F37A-1476-4940-BF48-61109C3138F3}" type="sibTrans" cxnId="{E439F261-7023-4FFF-81A0-A95B97D88056}">
      <dgm:prSet/>
      <dgm:spPr/>
      <dgm:t>
        <a:bodyPr/>
        <a:lstStyle/>
        <a:p>
          <a:endParaRPr lang="en-US"/>
        </a:p>
      </dgm:t>
    </dgm:pt>
    <dgm:pt modelId="{03B2ECF7-E4B5-4072-A199-1F60FDA47CFA}">
      <dgm:prSet phldrT="[Text]"/>
      <dgm:spPr/>
      <dgm:t>
        <a:bodyPr/>
        <a:lstStyle/>
        <a:p>
          <a:r>
            <a:rPr lang="en-US" dirty="0" smtClean="0"/>
            <a:t>VN: Difficulty planning availability to volunteer</a:t>
          </a:r>
          <a:endParaRPr lang="en-US" dirty="0"/>
        </a:p>
      </dgm:t>
    </dgm:pt>
    <dgm:pt modelId="{40237424-1482-4D8A-A31E-9B838E378231}" type="parTrans" cxnId="{00A5B8DA-4DFB-4EC0-97FA-87BFA37EF2FD}">
      <dgm:prSet/>
      <dgm:spPr/>
      <dgm:t>
        <a:bodyPr/>
        <a:lstStyle/>
        <a:p>
          <a:endParaRPr lang="en-US"/>
        </a:p>
      </dgm:t>
    </dgm:pt>
    <dgm:pt modelId="{57DBCEFD-820A-40BF-98AA-D6D4B8D2C1A1}" type="sibTrans" cxnId="{00A5B8DA-4DFB-4EC0-97FA-87BFA37EF2FD}">
      <dgm:prSet/>
      <dgm:spPr/>
      <dgm:t>
        <a:bodyPr/>
        <a:lstStyle/>
        <a:p>
          <a:endParaRPr lang="en-US"/>
        </a:p>
      </dgm:t>
    </dgm:pt>
    <dgm:pt modelId="{5C3AAB4B-D9AB-4EF0-A8D5-863C2687FDEB}" type="pres">
      <dgm:prSet presAssocID="{2D3841FA-4E8B-4E9B-838C-DE714DCD3BEF}" presName="list" presStyleCnt="0">
        <dgm:presLayoutVars>
          <dgm:dir/>
          <dgm:animLvl val="lvl"/>
        </dgm:presLayoutVars>
      </dgm:prSet>
      <dgm:spPr/>
    </dgm:pt>
    <dgm:pt modelId="{5E531D2B-9024-400E-8616-A153FEFEAEAD}" type="pres">
      <dgm:prSet presAssocID="{3931A360-9DEA-42A8-9AC7-0B9EDD2ED7D2}" presName="posSpace" presStyleCnt="0"/>
      <dgm:spPr/>
    </dgm:pt>
    <dgm:pt modelId="{17D722E7-5B25-47F2-BE59-63B0A03F70DC}" type="pres">
      <dgm:prSet presAssocID="{3931A360-9DEA-42A8-9AC7-0B9EDD2ED7D2}" presName="vertFlow" presStyleCnt="0"/>
      <dgm:spPr/>
    </dgm:pt>
    <dgm:pt modelId="{54C5B7AE-6998-4018-A074-929D41A49202}" type="pres">
      <dgm:prSet presAssocID="{3931A360-9DEA-42A8-9AC7-0B9EDD2ED7D2}" presName="topSpace" presStyleCnt="0"/>
      <dgm:spPr/>
    </dgm:pt>
    <dgm:pt modelId="{547346D1-154C-444C-8F03-57BBAA680963}" type="pres">
      <dgm:prSet presAssocID="{3931A360-9DEA-42A8-9AC7-0B9EDD2ED7D2}" presName="firstComp" presStyleCnt="0"/>
      <dgm:spPr/>
    </dgm:pt>
    <dgm:pt modelId="{157F31AA-E77D-4342-9E5C-66C07A4770EA}" type="pres">
      <dgm:prSet presAssocID="{3931A360-9DEA-42A8-9AC7-0B9EDD2ED7D2}" presName="firstChild" presStyleLbl="bgAccFollowNode1" presStyleIdx="0" presStyleCnt="7"/>
      <dgm:spPr/>
      <dgm:t>
        <a:bodyPr/>
        <a:lstStyle/>
        <a:p>
          <a:endParaRPr lang="en-US"/>
        </a:p>
      </dgm:t>
    </dgm:pt>
    <dgm:pt modelId="{1676A2DA-FC9F-4FDC-BB64-89CA609C5DC5}" type="pres">
      <dgm:prSet presAssocID="{3931A360-9DEA-42A8-9AC7-0B9EDD2ED7D2}" presName="firstChildTx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67176-D916-4B82-BC68-27B4A0849666}" type="pres">
      <dgm:prSet presAssocID="{7F11DAFF-B295-4AA9-A6B0-007545878AC8}" presName="comp" presStyleCnt="0"/>
      <dgm:spPr/>
    </dgm:pt>
    <dgm:pt modelId="{DD1A1380-D6CA-4C6D-A008-4DC6D490348A}" type="pres">
      <dgm:prSet presAssocID="{7F11DAFF-B295-4AA9-A6B0-007545878AC8}" presName="child" presStyleLbl="bgAccFollowNode1" presStyleIdx="1" presStyleCnt="7"/>
      <dgm:spPr/>
      <dgm:t>
        <a:bodyPr/>
        <a:lstStyle/>
        <a:p>
          <a:endParaRPr lang="en-US"/>
        </a:p>
      </dgm:t>
    </dgm:pt>
    <dgm:pt modelId="{A37FB99B-60CE-45D6-9B46-4FD9CA23953D}" type="pres">
      <dgm:prSet presAssocID="{7F11DAFF-B295-4AA9-A6B0-007545878AC8}" presName="childTx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E07D2-1F06-4CE5-8D71-93B83D700BB8}" type="pres">
      <dgm:prSet presAssocID="{3931A360-9DEA-42A8-9AC7-0B9EDD2ED7D2}" presName="negSpace" presStyleCnt="0"/>
      <dgm:spPr/>
    </dgm:pt>
    <dgm:pt modelId="{3A6DDAB0-93F0-4E0C-BB15-912A9FF6FB08}" type="pres">
      <dgm:prSet presAssocID="{3931A360-9DEA-42A8-9AC7-0B9EDD2ED7D2}" presName="circle" presStyleLbl="node1" presStyleIdx="0" presStyleCnt="3"/>
      <dgm:spPr/>
    </dgm:pt>
    <dgm:pt modelId="{C8B5A9DD-4AC9-49BB-8AC2-7EF2411F58DD}" type="pres">
      <dgm:prSet presAssocID="{2C8BA11F-376A-428A-B8C1-6BFB0FF82498}" presName="transSpace" presStyleCnt="0"/>
      <dgm:spPr/>
    </dgm:pt>
    <dgm:pt modelId="{07400C8D-407F-431F-807F-BD5B612BD3A9}" type="pres">
      <dgm:prSet presAssocID="{9EEBD072-C58A-40B6-939B-6338F8E67401}" presName="posSpace" presStyleCnt="0"/>
      <dgm:spPr/>
    </dgm:pt>
    <dgm:pt modelId="{1EC4F4B1-F427-43A8-9383-A26D0D4516CD}" type="pres">
      <dgm:prSet presAssocID="{9EEBD072-C58A-40B6-939B-6338F8E67401}" presName="vertFlow" presStyleCnt="0"/>
      <dgm:spPr/>
    </dgm:pt>
    <dgm:pt modelId="{7BE835F8-AF9E-4C90-B21B-BF4E7F303BA1}" type="pres">
      <dgm:prSet presAssocID="{9EEBD072-C58A-40B6-939B-6338F8E67401}" presName="topSpace" presStyleCnt="0"/>
      <dgm:spPr/>
    </dgm:pt>
    <dgm:pt modelId="{3F588AED-69F0-4D07-8514-1955874C66E8}" type="pres">
      <dgm:prSet presAssocID="{9EEBD072-C58A-40B6-939B-6338F8E67401}" presName="firstComp" presStyleCnt="0"/>
      <dgm:spPr/>
    </dgm:pt>
    <dgm:pt modelId="{2D224F9B-31FB-4AD9-90AD-8A75748096B4}" type="pres">
      <dgm:prSet presAssocID="{9EEBD072-C58A-40B6-939B-6338F8E67401}" presName="firstChild" presStyleLbl="bgAccFollowNode1" presStyleIdx="2" presStyleCnt="7"/>
      <dgm:spPr/>
      <dgm:t>
        <a:bodyPr/>
        <a:lstStyle/>
        <a:p>
          <a:endParaRPr lang="en-US"/>
        </a:p>
      </dgm:t>
    </dgm:pt>
    <dgm:pt modelId="{D05B51C4-04E7-4592-B689-7AD6A5A24775}" type="pres">
      <dgm:prSet presAssocID="{9EEBD072-C58A-40B6-939B-6338F8E67401}" presName="firstChildTx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13F48-0076-444E-B465-E8387CD70BAE}" type="pres">
      <dgm:prSet presAssocID="{B8F5B55F-D08A-4A32-8042-9D8995EBB0E7}" presName="comp" presStyleCnt="0"/>
      <dgm:spPr/>
    </dgm:pt>
    <dgm:pt modelId="{734674F8-085A-45E1-A7A5-D9AE24DE5625}" type="pres">
      <dgm:prSet presAssocID="{B8F5B55F-D08A-4A32-8042-9D8995EBB0E7}" presName="child" presStyleLbl="bgAccFollowNode1" presStyleIdx="3" presStyleCnt="7"/>
      <dgm:spPr/>
      <dgm:t>
        <a:bodyPr/>
        <a:lstStyle/>
        <a:p>
          <a:endParaRPr lang="en-US"/>
        </a:p>
      </dgm:t>
    </dgm:pt>
    <dgm:pt modelId="{16626FBD-FDAA-4D5D-805C-77FB839EB709}" type="pres">
      <dgm:prSet presAssocID="{B8F5B55F-D08A-4A32-8042-9D8995EBB0E7}" presName="childTx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D2B7E-E713-45CB-9ABE-A999BDD58C0D}" type="pres">
      <dgm:prSet presAssocID="{03B2ECF7-E4B5-4072-A199-1F60FDA47CFA}" presName="comp" presStyleCnt="0"/>
      <dgm:spPr/>
    </dgm:pt>
    <dgm:pt modelId="{4301B2DB-F21E-4F39-87F6-9317222B39C4}" type="pres">
      <dgm:prSet presAssocID="{03B2ECF7-E4B5-4072-A199-1F60FDA47CFA}" presName="child" presStyleLbl="bgAccFollowNode1" presStyleIdx="4" presStyleCnt="7"/>
      <dgm:spPr/>
      <dgm:t>
        <a:bodyPr/>
        <a:lstStyle/>
        <a:p>
          <a:endParaRPr lang="en-US"/>
        </a:p>
      </dgm:t>
    </dgm:pt>
    <dgm:pt modelId="{99CBC8C2-07F6-4C0A-8407-42ED6E771261}" type="pres">
      <dgm:prSet presAssocID="{03B2ECF7-E4B5-4072-A199-1F60FDA47CFA}" presName="childTx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1F072-BE99-4EDA-80C4-781282969B75}" type="pres">
      <dgm:prSet presAssocID="{9EEBD072-C58A-40B6-939B-6338F8E67401}" presName="negSpace" presStyleCnt="0"/>
      <dgm:spPr/>
    </dgm:pt>
    <dgm:pt modelId="{6959C96E-C29A-4F06-98A5-64E7E3F5C59B}" type="pres">
      <dgm:prSet presAssocID="{9EEBD072-C58A-40B6-939B-6338F8E67401}" presName="circle" presStyleLbl="node1" presStyleIdx="1" presStyleCnt="3"/>
      <dgm:spPr/>
    </dgm:pt>
    <dgm:pt modelId="{DB77A1C3-E5BF-4284-9172-3958B970932D}" type="pres">
      <dgm:prSet presAssocID="{345BFCB9-784D-4B97-849A-FDF8A1867E31}" presName="transSpace" presStyleCnt="0"/>
      <dgm:spPr/>
    </dgm:pt>
    <dgm:pt modelId="{4E2B46C1-11DA-48AD-8AC7-173889385C65}" type="pres">
      <dgm:prSet presAssocID="{F46E41B4-FED2-469B-A8AA-E760D0681998}" presName="posSpace" presStyleCnt="0"/>
      <dgm:spPr/>
    </dgm:pt>
    <dgm:pt modelId="{221ADBAF-5B71-40A0-B7FE-64C8657C9FAB}" type="pres">
      <dgm:prSet presAssocID="{F46E41B4-FED2-469B-A8AA-E760D0681998}" presName="vertFlow" presStyleCnt="0"/>
      <dgm:spPr/>
    </dgm:pt>
    <dgm:pt modelId="{FC1B1F0F-2EF9-4CFA-8FD9-1BBD93D2129D}" type="pres">
      <dgm:prSet presAssocID="{F46E41B4-FED2-469B-A8AA-E760D0681998}" presName="topSpace" presStyleCnt="0"/>
      <dgm:spPr/>
    </dgm:pt>
    <dgm:pt modelId="{BB96BE85-BC24-45FD-8955-2BEC20D401F7}" type="pres">
      <dgm:prSet presAssocID="{F46E41B4-FED2-469B-A8AA-E760D0681998}" presName="firstComp" presStyleCnt="0"/>
      <dgm:spPr/>
    </dgm:pt>
    <dgm:pt modelId="{6AF382D5-2A6F-412D-976F-1566DC7A8FDA}" type="pres">
      <dgm:prSet presAssocID="{F46E41B4-FED2-469B-A8AA-E760D0681998}" presName="firstChild" presStyleLbl="bgAccFollowNode1" presStyleIdx="5" presStyleCnt="7"/>
      <dgm:spPr/>
    </dgm:pt>
    <dgm:pt modelId="{D33BCBA9-B317-4154-A5F5-9D427ED6A0A7}" type="pres">
      <dgm:prSet presAssocID="{F46E41B4-FED2-469B-A8AA-E760D0681998}" presName="firstChildTx" presStyleLbl="bgAccFollowNode1" presStyleIdx="5" presStyleCnt="7">
        <dgm:presLayoutVars>
          <dgm:bulletEnabled val="1"/>
        </dgm:presLayoutVars>
      </dgm:prSet>
      <dgm:spPr/>
    </dgm:pt>
    <dgm:pt modelId="{F342F780-5299-4196-A7E2-BDA169003C8D}" type="pres">
      <dgm:prSet presAssocID="{F990DA7B-10F2-4595-8C9A-07D407A727D6}" presName="comp" presStyleCnt="0"/>
      <dgm:spPr/>
    </dgm:pt>
    <dgm:pt modelId="{65768F81-D65D-4605-84BA-C0DBB07A851F}" type="pres">
      <dgm:prSet presAssocID="{F990DA7B-10F2-4595-8C9A-07D407A727D6}" presName="child" presStyleLbl="bgAccFollowNode1" presStyleIdx="6" presStyleCnt="7"/>
      <dgm:spPr/>
      <dgm:t>
        <a:bodyPr/>
        <a:lstStyle/>
        <a:p>
          <a:endParaRPr lang="en-US"/>
        </a:p>
      </dgm:t>
    </dgm:pt>
    <dgm:pt modelId="{CFFE54DF-31FA-4DCE-9B3F-E9052D5465B0}" type="pres">
      <dgm:prSet presAssocID="{F990DA7B-10F2-4595-8C9A-07D407A727D6}" presName="childTx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02A3-1100-43AF-8521-FFCD408E8BF9}" type="pres">
      <dgm:prSet presAssocID="{F46E41B4-FED2-469B-A8AA-E760D0681998}" presName="negSpace" presStyleCnt="0"/>
      <dgm:spPr/>
    </dgm:pt>
    <dgm:pt modelId="{ED5A0C87-4FEB-4F61-BC02-82D60877C620}" type="pres">
      <dgm:prSet presAssocID="{F46E41B4-FED2-469B-A8AA-E760D0681998}" presName="circle" presStyleLbl="node1" presStyleIdx="2" presStyleCnt="3"/>
      <dgm:spPr/>
    </dgm:pt>
  </dgm:ptLst>
  <dgm:cxnLst>
    <dgm:cxn modelId="{590C89C2-DF0A-4B11-9129-74E3AD4971FF}" type="presOf" srcId="{F990DA7B-10F2-4595-8C9A-07D407A727D6}" destId="{65768F81-D65D-4605-84BA-C0DBB07A851F}" srcOrd="0" destOrd="0" presId="urn:microsoft.com/office/officeart/2005/8/layout/hList9"/>
    <dgm:cxn modelId="{6BE71CC0-5DE0-48F1-9A9A-E56F115002FC}" srcId="{F46E41B4-FED2-469B-A8AA-E760D0681998}" destId="{272C1585-6C5F-48B4-B60B-5C7F1B867948}" srcOrd="0" destOrd="0" parTransId="{78E0FD90-7199-4975-A6D2-6B8C2C852E46}" sibTransId="{D0EEA94E-035D-49BB-AF56-246699F24D4E}"/>
    <dgm:cxn modelId="{60F5C1C2-17DA-47D6-A1A2-8BF5806096CB}" type="presOf" srcId="{9EEBD072-C58A-40B6-939B-6338F8E67401}" destId="{6959C96E-C29A-4F06-98A5-64E7E3F5C59B}" srcOrd="0" destOrd="0" presId="urn:microsoft.com/office/officeart/2005/8/layout/hList9"/>
    <dgm:cxn modelId="{A493CA02-C117-485E-B57F-2886D3AD6586}" type="presOf" srcId="{272C1585-6C5F-48B4-B60B-5C7F1B867948}" destId="{6AF382D5-2A6F-412D-976F-1566DC7A8FDA}" srcOrd="0" destOrd="0" presId="urn:microsoft.com/office/officeart/2005/8/layout/hList9"/>
    <dgm:cxn modelId="{3F164D2A-7284-4C02-82B3-411A903A994E}" srcId="{2D3841FA-4E8B-4E9B-838C-DE714DCD3BEF}" destId="{F46E41B4-FED2-469B-A8AA-E760D0681998}" srcOrd="2" destOrd="0" parTransId="{283BDEE4-02BE-4A2E-887E-7E1CF86B5CB3}" sibTransId="{18ABCEE4-14FB-4095-BE06-DC972F567D46}"/>
    <dgm:cxn modelId="{1C7436E6-EE68-4F72-9FA7-0621B48598B1}" type="presOf" srcId="{03B2ECF7-E4B5-4072-A199-1F60FDA47CFA}" destId="{99CBC8C2-07F6-4C0A-8407-42ED6E771261}" srcOrd="1" destOrd="0" presId="urn:microsoft.com/office/officeart/2005/8/layout/hList9"/>
    <dgm:cxn modelId="{1E204230-B50E-4335-AC54-0785AA3A4B73}" srcId="{9EEBD072-C58A-40B6-939B-6338F8E67401}" destId="{B8F5B55F-D08A-4A32-8042-9D8995EBB0E7}" srcOrd="1" destOrd="0" parTransId="{F635F5B5-A929-493E-B42A-81AFDCD9E83F}" sibTransId="{DC1C2887-65B4-4CF5-B6E4-9E5ACD0C5547}"/>
    <dgm:cxn modelId="{23FB80B3-E6C5-421D-85EA-C9F39DA3BF8B}" type="presOf" srcId="{4BD548B9-9FF0-42F9-9615-0CB445A56AE9}" destId="{157F31AA-E77D-4342-9E5C-66C07A4770EA}" srcOrd="0" destOrd="0" presId="urn:microsoft.com/office/officeart/2005/8/layout/hList9"/>
    <dgm:cxn modelId="{ED61FFAD-6E8F-491F-8000-E6AF767C592E}" srcId="{3931A360-9DEA-42A8-9AC7-0B9EDD2ED7D2}" destId="{7F11DAFF-B295-4AA9-A6B0-007545878AC8}" srcOrd="1" destOrd="0" parTransId="{6F1B3FBE-6B04-4161-A71F-D2EB255458DA}" sibTransId="{BD74E572-DB8E-4CC3-8722-434DDCA66984}"/>
    <dgm:cxn modelId="{408D57F9-FE9B-4AF9-AD8D-A9F6680F5FAF}" type="presOf" srcId="{F990DA7B-10F2-4595-8C9A-07D407A727D6}" destId="{CFFE54DF-31FA-4DCE-9B3F-E9052D5465B0}" srcOrd="1" destOrd="0" presId="urn:microsoft.com/office/officeart/2005/8/layout/hList9"/>
    <dgm:cxn modelId="{E439F261-7023-4FFF-81A0-A95B97D88056}" srcId="{F46E41B4-FED2-469B-A8AA-E760D0681998}" destId="{F990DA7B-10F2-4595-8C9A-07D407A727D6}" srcOrd="1" destOrd="0" parTransId="{3922FCE3-0639-4796-ABC8-05FC826C56CA}" sibTransId="{2CE0F37A-1476-4940-BF48-61109C3138F3}"/>
    <dgm:cxn modelId="{904191B2-5258-49C2-AEF8-33BC68CB0A32}" type="presOf" srcId="{03B2ECF7-E4B5-4072-A199-1F60FDA47CFA}" destId="{4301B2DB-F21E-4F39-87F6-9317222B39C4}" srcOrd="0" destOrd="0" presId="urn:microsoft.com/office/officeart/2005/8/layout/hList9"/>
    <dgm:cxn modelId="{D05A6107-FA12-416A-A4B9-9FC7F787FC6A}" type="presOf" srcId="{7F11DAFF-B295-4AA9-A6B0-007545878AC8}" destId="{A37FB99B-60CE-45D6-9B46-4FD9CA23953D}" srcOrd="1" destOrd="0" presId="urn:microsoft.com/office/officeart/2005/8/layout/hList9"/>
    <dgm:cxn modelId="{D4C771EA-061A-464C-AAB0-CDC21E8281BE}" srcId="{2D3841FA-4E8B-4E9B-838C-DE714DCD3BEF}" destId="{3931A360-9DEA-42A8-9AC7-0B9EDD2ED7D2}" srcOrd="0" destOrd="0" parTransId="{8BD8AC09-3F4A-4672-9F6B-5F330DD0C152}" sibTransId="{2C8BA11F-376A-428A-B8C1-6BFB0FF82498}"/>
    <dgm:cxn modelId="{8FC85C22-2149-4322-BB90-9FBC4A4CEED0}" type="presOf" srcId="{B8F5B55F-D08A-4A32-8042-9D8995EBB0E7}" destId="{734674F8-085A-45E1-A7A5-D9AE24DE5625}" srcOrd="0" destOrd="0" presId="urn:microsoft.com/office/officeart/2005/8/layout/hList9"/>
    <dgm:cxn modelId="{00A5B8DA-4DFB-4EC0-97FA-87BFA37EF2FD}" srcId="{9EEBD072-C58A-40B6-939B-6338F8E67401}" destId="{03B2ECF7-E4B5-4072-A199-1F60FDA47CFA}" srcOrd="2" destOrd="0" parTransId="{40237424-1482-4D8A-A31E-9B838E378231}" sibTransId="{57DBCEFD-820A-40BF-98AA-D6D4B8D2C1A1}"/>
    <dgm:cxn modelId="{B7107968-24C4-4B03-8CB1-A8C5C1D04171}" srcId="{9EEBD072-C58A-40B6-939B-6338F8E67401}" destId="{E7DBAE1B-D049-48AE-B836-97D41EB94379}" srcOrd="0" destOrd="0" parTransId="{A47A8085-2DF1-46FD-8832-F38D9715A113}" sibTransId="{D8850766-187E-47AD-AF8C-13F534507475}"/>
    <dgm:cxn modelId="{39AA829A-C794-4C4F-A4E1-0D4CA5C0DB5D}" srcId="{3931A360-9DEA-42A8-9AC7-0B9EDD2ED7D2}" destId="{4BD548B9-9FF0-42F9-9615-0CB445A56AE9}" srcOrd="0" destOrd="0" parTransId="{3F5A7028-8040-4744-AA51-C5F03ECA6D34}" sibTransId="{90AA5DCA-C0F4-4A58-9D5B-AECD0F4E2A1D}"/>
    <dgm:cxn modelId="{16232F08-7F7D-4E41-A1A6-9A25AC61FBFB}" type="presOf" srcId="{2D3841FA-4E8B-4E9B-838C-DE714DCD3BEF}" destId="{5C3AAB4B-D9AB-4EF0-A8D5-863C2687FDEB}" srcOrd="0" destOrd="0" presId="urn:microsoft.com/office/officeart/2005/8/layout/hList9"/>
    <dgm:cxn modelId="{F7AF7646-F582-40E2-96F3-3FBD8FE7D4C1}" type="presOf" srcId="{3931A360-9DEA-42A8-9AC7-0B9EDD2ED7D2}" destId="{3A6DDAB0-93F0-4E0C-BB15-912A9FF6FB08}" srcOrd="0" destOrd="0" presId="urn:microsoft.com/office/officeart/2005/8/layout/hList9"/>
    <dgm:cxn modelId="{59B85A1F-3E08-4869-A5EB-F20A5A5155EF}" type="presOf" srcId="{E7DBAE1B-D049-48AE-B836-97D41EB94379}" destId="{D05B51C4-04E7-4592-B689-7AD6A5A24775}" srcOrd="1" destOrd="0" presId="urn:microsoft.com/office/officeart/2005/8/layout/hList9"/>
    <dgm:cxn modelId="{02DB4AFF-910F-451F-8BD4-B14D635DC50F}" srcId="{2D3841FA-4E8B-4E9B-838C-DE714DCD3BEF}" destId="{9EEBD072-C58A-40B6-939B-6338F8E67401}" srcOrd="1" destOrd="0" parTransId="{D1557C86-3075-45B6-BCEC-AFC6A84064F3}" sibTransId="{345BFCB9-784D-4B97-849A-FDF8A1867E31}"/>
    <dgm:cxn modelId="{30F81735-ED63-4F2A-A06A-2B14FE480D8F}" type="presOf" srcId="{B8F5B55F-D08A-4A32-8042-9D8995EBB0E7}" destId="{16626FBD-FDAA-4D5D-805C-77FB839EB709}" srcOrd="1" destOrd="0" presId="urn:microsoft.com/office/officeart/2005/8/layout/hList9"/>
    <dgm:cxn modelId="{86BA850F-7426-4157-BC91-69BC39058384}" type="presOf" srcId="{E7DBAE1B-D049-48AE-B836-97D41EB94379}" destId="{2D224F9B-31FB-4AD9-90AD-8A75748096B4}" srcOrd="0" destOrd="0" presId="urn:microsoft.com/office/officeart/2005/8/layout/hList9"/>
    <dgm:cxn modelId="{D6FA20C9-E0B6-4E4D-BFCF-4538C04F9AA7}" type="presOf" srcId="{7F11DAFF-B295-4AA9-A6B0-007545878AC8}" destId="{DD1A1380-D6CA-4C6D-A008-4DC6D490348A}" srcOrd="0" destOrd="0" presId="urn:microsoft.com/office/officeart/2005/8/layout/hList9"/>
    <dgm:cxn modelId="{4E96281D-6A23-4666-B27F-039BA74BF9B2}" type="presOf" srcId="{4BD548B9-9FF0-42F9-9615-0CB445A56AE9}" destId="{1676A2DA-FC9F-4FDC-BB64-89CA609C5DC5}" srcOrd="1" destOrd="0" presId="urn:microsoft.com/office/officeart/2005/8/layout/hList9"/>
    <dgm:cxn modelId="{6C92D494-03B6-47D0-A20A-3E09F5785B8E}" type="presOf" srcId="{F46E41B4-FED2-469B-A8AA-E760D0681998}" destId="{ED5A0C87-4FEB-4F61-BC02-82D60877C620}" srcOrd="0" destOrd="0" presId="urn:microsoft.com/office/officeart/2005/8/layout/hList9"/>
    <dgm:cxn modelId="{51984EE9-6E07-490A-9E75-210EA0C9371B}" type="presOf" srcId="{272C1585-6C5F-48B4-B60B-5C7F1B867948}" destId="{D33BCBA9-B317-4154-A5F5-9D427ED6A0A7}" srcOrd="1" destOrd="0" presId="urn:microsoft.com/office/officeart/2005/8/layout/hList9"/>
    <dgm:cxn modelId="{A4DE9569-90ED-44D5-A2C5-ED6ABE49FA49}" type="presParOf" srcId="{5C3AAB4B-D9AB-4EF0-A8D5-863C2687FDEB}" destId="{5E531D2B-9024-400E-8616-A153FEFEAEAD}" srcOrd="0" destOrd="0" presId="urn:microsoft.com/office/officeart/2005/8/layout/hList9"/>
    <dgm:cxn modelId="{069B6BB7-08B4-4AA3-919E-D8CB25ADC5B5}" type="presParOf" srcId="{5C3AAB4B-D9AB-4EF0-A8D5-863C2687FDEB}" destId="{17D722E7-5B25-47F2-BE59-63B0A03F70DC}" srcOrd="1" destOrd="0" presId="urn:microsoft.com/office/officeart/2005/8/layout/hList9"/>
    <dgm:cxn modelId="{B32F81A1-89D6-41B4-A5D3-CE6CAA20B87C}" type="presParOf" srcId="{17D722E7-5B25-47F2-BE59-63B0A03F70DC}" destId="{54C5B7AE-6998-4018-A074-929D41A49202}" srcOrd="0" destOrd="0" presId="urn:microsoft.com/office/officeart/2005/8/layout/hList9"/>
    <dgm:cxn modelId="{BD1A9207-47E7-4F18-99FB-35C4A7E621EF}" type="presParOf" srcId="{17D722E7-5B25-47F2-BE59-63B0A03F70DC}" destId="{547346D1-154C-444C-8F03-57BBAA680963}" srcOrd="1" destOrd="0" presId="urn:microsoft.com/office/officeart/2005/8/layout/hList9"/>
    <dgm:cxn modelId="{B82F599C-AC5E-406B-A0F8-6D25FED595BD}" type="presParOf" srcId="{547346D1-154C-444C-8F03-57BBAA680963}" destId="{157F31AA-E77D-4342-9E5C-66C07A4770EA}" srcOrd="0" destOrd="0" presId="urn:microsoft.com/office/officeart/2005/8/layout/hList9"/>
    <dgm:cxn modelId="{58FE393A-AC2D-4530-AC31-C31851E8E819}" type="presParOf" srcId="{547346D1-154C-444C-8F03-57BBAA680963}" destId="{1676A2DA-FC9F-4FDC-BB64-89CA609C5DC5}" srcOrd="1" destOrd="0" presId="urn:microsoft.com/office/officeart/2005/8/layout/hList9"/>
    <dgm:cxn modelId="{E1102549-637E-4CBA-A6AF-298E901E087E}" type="presParOf" srcId="{17D722E7-5B25-47F2-BE59-63B0A03F70DC}" destId="{FF967176-D916-4B82-BC68-27B4A0849666}" srcOrd="2" destOrd="0" presId="urn:microsoft.com/office/officeart/2005/8/layout/hList9"/>
    <dgm:cxn modelId="{DF982E49-B197-4046-AC51-155F0D1BA62E}" type="presParOf" srcId="{FF967176-D916-4B82-BC68-27B4A0849666}" destId="{DD1A1380-D6CA-4C6D-A008-4DC6D490348A}" srcOrd="0" destOrd="0" presId="urn:microsoft.com/office/officeart/2005/8/layout/hList9"/>
    <dgm:cxn modelId="{E25EF09C-519D-454C-9D2C-8497456D7E85}" type="presParOf" srcId="{FF967176-D916-4B82-BC68-27B4A0849666}" destId="{A37FB99B-60CE-45D6-9B46-4FD9CA23953D}" srcOrd="1" destOrd="0" presId="urn:microsoft.com/office/officeart/2005/8/layout/hList9"/>
    <dgm:cxn modelId="{48A14F73-42AF-46AB-B33E-AB04855EB0CC}" type="presParOf" srcId="{5C3AAB4B-D9AB-4EF0-A8D5-863C2687FDEB}" destId="{290E07D2-1F06-4CE5-8D71-93B83D700BB8}" srcOrd="2" destOrd="0" presId="urn:microsoft.com/office/officeart/2005/8/layout/hList9"/>
    <dgm:cxn modelId="{EE6503BF-BD19-4D8E-BADA-C01318A7F081}" type="presParOf" srcId="{5C3AAB4B-D9AB-4EF0-A8D5-863C2687FDEB}" destId="{3A6DDAB0-93F0-4E0C-BB15-912A9FF6FB08}" srcOrd="3" destOrd="0" presId="urn:microsoft.com/office/officeart/2005/8/layout/hList9"/>
    <dgm:cxn modelId="{1A1C4C9C-4328-4771-91A3-78B05506DF6F}" type="presParOf" srcId="{5C3AAB4B-D9AB-4EF0-A8D5-863C2687FDEB}" destId="{C8B5A9DD-4AC9-49BB-8AC2-7EF2411F58DD}" srcOrd="4" destOrd="0" presId="urn:microsoft.com/office/officeart/2005/8/layout/hList9"/>
    <dgm:cxn modelId="{DA5A659A-98BE-4F64-A317-095DC00CCE4C}" type="presParOf" srcId="{5C3AAB4B-D9AB-4EF0-A8D5-863C2687FDEB}" destId="{07400C8D-407F-431F-807F-BD5B612BD3A9}" srcOrd="5" destOrd="0" presId="urn:microsoft.com/office/officeart/2005/8/layout/hList9"/>
    <dgm:cxn modelId="{FFCDD223-477A-41D2-BF07-3F0005535196}" type="presParOf" srcId="{5C3AAB4B-D9AB-4EF0-A8D5-863C2687FDEB}" destId="{1EC4F4B1-F427-43A8-9383-A26D0D4516CD}" srcOrd="6" destOrd="0" presId="urn:microsoft.com/office/officeart/2005/8/layout/hList9"/>
    <dgm:cxn modelId="{A4367D04-6BAA-434C-B859-A648F49FC170}" type="presParOf" srcId="{1EC4F4B1-F427-43A8-9383-A26D0D4516CD}" destId="{7BE835F8-AF9E-4C90-B21B-BF4E7F303BA1}" srcOrd="0" destOrd="0" presId="urn:microsoft.com/office/officeart/2005/8/layout/hList9"/>
    <dgm:cxn modelId="{CD1C1996-0A93-4341-8016-8EAAEB123040}" type="presParOf" srcId="{1EC4F4B1-F427-43A8-9383-A26D0D4516CD}" destId="{3F588AED-69F0-4D07-8514-1955874C66E8}" srcOrd="1" destOrd="0" presId="urn:microsoft.com/office/officeart/2005/8/layout/hList9"/>
    <dgm:cxn modelId="{7CBA7677-43B0-4F38-B679-9C89C5C334AE}" type="presParOf" srcId="{3F588AED-69F0-4D07-8514-1955874C66E8}" destId="{2D224F9B-31FB-4AD9-90AD-8A75748096B4}" srcOrd="0" destOrd="0" presId="urn:microsoft.com/office/officeart/2005/8/layout/hList9"/>
    <dgm:cxn modelId="{496EE714-F96C-4097-98A9-3E0832291DE7}" type="presParOf" srcId="{3F588AED-69F0-4D07-8514-1955874C66E8}" destId="{D05B51C4-04E7-4592-B689-7AD6A5A24775}" srcOrd="1" destOrd="0" presId="urn:microsoft.com/office/officeart/2005/8/layout/hList9"/>
    <dgm:cxn modelId="{997DAFA8-04A5-451B-8005-A1525F2CE6CC}" type="presParOf" srcId="{1EC4F4B1-F427-43A8-9383-A26D0D4516CD}" destId="{44813F48-0076-444E-B465-E8387CD70BAE}" srcOrd="2" destOrd="0" presId="urn:microsoft.com/office/officeart/2005/8/layout/hList9"/>
    <dgm:cxn modelId="{134A5312-5BC9-41CF-AA43-90BBF1F7AC45}" type="presParOf" srcId="{44813F48-0076-444E-B465-E8387CD70BAE}" destId="{734674F8-085A-45E1-A7A5-D9AE24DE5625}" srcOrd="0" destOrd="0" presId="urn:microsoft.com/office/officeart/2005/8/layout/hList9"/>
    <dgm:cxn modelId="{820F4BE2-3106-4457-8875-E652784D2525}" type="presParOf" srcId="{44813F48-0076-444E-B465-E8387CD70BAE}" destId="{16626FBD-FDAA-4D5D-805C-77FB839EB709}" srcOrd="1" destOrd="0" presId="urn:microsoft.com/office/officeart/2005/8/layout/hList9"/>
    <dgm:cxn modelId="{9B5D428D-842F-4B5E-A411-21F30C4C4055}" type="presParOf" srcId="{1EC4F4B1-F427-43A8-9383-A26D0D4516CD}" destId="{DFBD2B7E-E713-45CB-9ABE-A999BDD58C0D}" srcOrd="3" destOrd="0" presId="urn:microsoft.com/office/officeart/2005/8/layout/hList9"/>
    <dgm:cxn modelId="{1BA00B42-7F2A-4B6C-BDE9-3CF4810CDA3D}" type="presParOf" srcId="{DFBD2B7E-E713-45CB-9ABE-A999BDD58C0D}" destId="{4301B2DB-F21E-4F39-87F6-9317222B39C4}" srcOrd="0" destOrd="0" presId="urn:microsoft.com/office/officeart/2005/8/layout/hList9"/>
    <dgm:cxn modelId="{0889590D-C6FF-492E-8388-6CE0E50ABABF}" type="presParOf" srcId="{DFBD2B7E-E713-45CB-9ABE-A999BDD58C0D}" destId="{99CBC8C2-07F6-4C0A-8407-42ED6E771261}" srcOrd="1" destOrd="0" presId="urn:microsoft.com/office/officeart/2005/8/layout/hList9"/>
    <dgm:cxn modelId="{801FC27E-297B-4C55-B8B8-0959ADE84979}" type="presParOf" srcId="{5C3AAB4B-D9AB-4EF0-A8D5-863C2687FDEB}" destId="{6E11F072-BE99-4EDA-80C4-781282969B75}" srcOrd="7" destOrd="0" presId="urn:microsoft.com/office/officeart/2005/8/layout/hList9"/>
    <dgm:cxn modelId="{F8399469-4EFF-4D21-9AAC-B3AFA16E896D}" type="presParOf" srcId="{5C3AAB4B-D9AB-4EF0-A8D5-863C2687FDEB}" destId="{6959C96E-C29A-4F06-98A5-64E7E3F5C59B}" srcOrd="8" destOrd="0" presId="urn:microsoft.com/office/officeart/2005/8/layout/hList9"/>
    <dgm:cxn modelId="{A1ECD625-7CAC-4BBB-91FD-8B7806D6CBFE}" type="presParOf" srcId="{5C3AAB4B-D9AB-4EF0-A8D5-863C2687FDEB}" destId="{DB77A1C3-E5BF-4284-9172-3958B970932D}" srcOrd="9" destOrd="0" presId="urn:microsoft.com/office/officeart/2005/8/layout/hList9"/>
    <dgm:cxn modelId="{FDB1CA3D-F2BE-48E2-991E-8FEF411147F9}" type="presParOf" srcId="{5C3AAB4B-D9AB-4EF0-A8D5-863C2687FDEB}" destId="{4E2B46C1-11DA-48AD-8AC7-173889385C65}" srcOrd="10" destOrd="0" presId="urn:microsoft.com/office/officeart/2005/8/layout/hList9"/>
    <dgm:cxn modelId="{A9BBF6F9-A1DD-47D7-82AD-27611A1247E5}" type="presParOf" srcId="{5C3AAB4B-D9AB-4EF0-A8D5-863C2687FDEB}" destId="{221ADBAF-5B71-40A0-B7FE-64C8657C9FAB}" srcOrd="11" destOrd="0" presId="urn:microsoft.com/office/officeart/2005/8/layout/hList9"/>
    <dgm:cxn modelId="{31A9DC88-D6A6-414D-B7AB-1D0230B316E4}" type="presParOf" srcId="{221ADBAF-5B71-40A0-B7FE-64C8657C9FAB}" destId="{FC1B1F0F-2EF9-4CFA-8FD9-1BBD93D2129D}" srcOrd="0" destOrd="0" presId="urn:microsoft.com/office/officeart/2005/8/layout/hList9"/>
    <dgm:cxn modelId="{E1348D76-4DBF-4F83-96A9-B2A9A4AEB123}" type="presParOf" srcId="{221ADBAF-5B71-40A0-B7FE-64C8657C9FAB}" destId="{BB96BE85-BC24-45FD-8955-2BEC20D401F7}" srcOrd="1" destOrd="0" presId="urn:microsoft.com/office/officeart/2005/8/layout/hList9"/>
    <dgm:cxn modelId="{442BFAC3-2A7C-41BF-AFAB-EF9B8F1D1E5F}" type="presParOf" srcId="{BB96BE85-BC24-45FD-8955-2BEC20D401F7}" destId="{6AF382D5-2A6F-412D-976F-1566DC7A8FDA}" srcOrd="0" destOrd="0" presId="urn:microsoft.com/office/officeart/2005/8/layout/hList9"/>
    <dgm:cxn modelId="{364755BE-6E05-4359-942B-190FA2CF50D8}" type="presParOf" srcId="{BB96BE85-BC24-45FD-8955-2BEC20D401F7}" destId="{D33BCBA9-B317-4154-A5F5-9D427ED6A0A7}" srcOrd="1" destOrd="0" presId="urn:microsoft.com/office/officeart/2005/8/layout/hList9"/>
    <dgm:cxn modelId="{1DD418D4-06F7-4032-A6C0-AF2CCE1A6483}" type="presParOf" srcId="{221ADBAF-5B71-40A0-B7FE-64C8657C9FAB}" destId="{F342F780-5299-4196-A7E2-BDA169003C8D}" srcOrd="2" destOrd="0" presId="urn:microsoft.com/office/officeart/2005/8/layout/hList9"/>
    <dgm:cxn modelId="{FB34D018-CC94-4063-A051-D05F6EA44E71}" type="presParOf" srcId="{F342F780-5299-4196-A7E2-BDA169003C8D}" destId="{65768F81-D65D-4605-84BA-C0DBB07A851F}" srcOrd="0" destOrd="0" presId="urn:microsoft.com/office/officeart/2005/8/layout/hList9"/>
    <dgm:cxn modelId="{45B0D9C0-CDBD-4C08-A72E-6394C70625A5}" type="presParOf" srcId="{F342F780-5299-4196-A7E2-BDA169003C8D}" destId="{CFFE54DF-31FA-4DCE-9B3F-E9052D5465B0}" srcOrd="1" destOrd="0" presId="urn:microsoft.com/office/officeart/2005/8/layout/hList9"/>
    <dgm:cxn modelId="{02AFBD8D-106D-42DA-B54A-A6A0756A613C}" type="presParOf" srcId="{5C3AAB4B-D9AB-4EF0-A8D5-863C2687FDEB}" destId="{FEF802A3-1100-43AF-8521-FFCD408E8BF9}" srcOrd="12" destOrd="0" presId="urn:microsoft.com/office/officeart/2005/8/layout/hList9"/>
    <dgm:cxn modelId="{7F4D7F06-4F9D-4CC5-91C6-9175E05AB5F2}" type="presParOf" srcId="{5C3AAB4B-D9AB-4EF0-A8D5-863C2687FDEB}" destId="{ED5A0C87-4FEB-4F61-BC02-82D60877C620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5B167-333C-4D88-9325-AE8982C55A1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29197-13B4-4809-866B-CF10E0491A08}">
      <dgm:prSet phldrT="[Text]"/>
      <dgm:spPr/>
      <dgm:t>
        <a:bodyPr/>
        <a:lstStyle/>
        <a:p>
          <a:r>
            <a:rPr lang="en-US" dirty="0" smtClean="0"/>
            <a:t>App Design Principles</a:t>
          </a:r>
          <a:endParaRPr lang="en-US" dirty="0"/>
        </a:p>
      </dgm:t>
    </dgm:pt>
    <dgm:pt modelId="{BB0BFE99-96EA-4978-A9AD-39591AD85BE6}" type="parTrans" cxnId="{F15FCF31-1448-4EBE-87AB-569704723F16}">
      <dgm:prSet/>
      <dgm:spPr/>
      <dgm:t>
        <a:bodyPr/>
        <a:lstStyle/>
        <a:p>
          <a:endParaRPr lang="en-US"/>
        </a:p>
      </dgm:t>
    </dgm:pt>
    <dgm:pt modelId="{9BD0697D-8861-48DB-AE69-47C06B7D4352}" type="sibTrans" cxnId="{F15FCF31-1448-4EBE-87AB-569704723F16}">
      <dgm:prSet/>
      <dgm:spPr/>
      <dgm:t>
        <a:bodyPr/>
        <a:lstStyle/>
        <a:p>
          <a:endParaRPr lang="en-US"/>
        </a:p>
      </dgm:t>
    </dgm:pt>
    <dgm:pt modelId="{636AD051-DF22-4027-8B37-CB19CBE9E03A}">
      <dgm:prSet phldrT="[Text]"/>
      <dgm:spPr/>
      <dgm:t>
        <a:bodyPr/>
        <a:lstStyle/>
        <a:p>
          <a:r>
            <a:rPr lang="en-US" dirty="0" smtClean="0"/>
            <a:t>Future Extensibility</a:t>
          </a:r>
          <a:endParaRPr lang="en-US" dirty="0"/>
        </a:p>
      </dgm:t>
    </dgm:pt>
    <dgm:pt modelId="{29519CD0-D5EB-41BA-832C-1558BD999D63}" type="parTrans" cxnId="{F4B10E5C-2466-4351-B22E-32A0F550B306}">
      <dgm:prSet/>
      <dgm:spPr/>
      <dgm:t>
        <a:bodyPr/>
        <a:lstStyle/>
        <a:p>
          <a:endParaRPr lang="en-US"/>
        </a:p>
      </dgm:t>
    </dgm:pt>
    <dgm:pt modelId="{1D024551-A2D5-4076-B46E-B286E22EB0F7}" type="sibTrans" cxnId="{F4B10E5C-2466-4351-B22E-32A0F550B306}">
      <dgm:prSet/>
      <dgm:spPr/>
      <dgm:t>
        <a:bodyPr/>
        <a:lstStyle/>
        <a:p>
          <a:endParaRPr lang="en-US"/>
        </a:p>
      </dgm:t>
    </dgm:pt>
    <dgm:pt modelId="{1952C7F2-EED0-45FA-8B04-9E703EFCB4D0}">
      <dgm:prSet phldrT="[Text]"/>
      <dgm:spPr/>
      <dgm:t>
        <a:bodyPr/>
        <a:lstStyle/>
        <a:p>
          <a:r>
            <a:rPr lang="en-US" dirty="0" smtClean="0"/>
            <a:t>Simple Implementation</a:t>
          </a:r>
          <a:endParaRPr lang="en-US" dirty="0"/>
        </a:p>
      </dgm:t>
    </dgm:pt>
    <dgm:pt modelId="{EDBEF559-2D7A-4FB6-9A32-633B477E0606}" type="parTrans" cxnId="{1D5D4B96-FD7A-47DF-9C98-DBF7CB72FA1D}">
      <dgm:prSet/>
      <dgm:spPr/>
      <dgm:t>
        <a:bodyPr/>
        <a:lstStyle/>
        <a:p>
          <a:endParaRPr lang="en-US"/>
        </a:p>
      </dgm:t>
    </dgm:pt>
    <dgm:pt modelId="{18ED9B62-C1AF-44D3-B849-3A60BD7C9D44}" type="sibTrans" cxnId="{1D5D4B96-FD7A-47DF-9C98-DBF7CB72FA1D}">
      <dgm:prSet/>
      <dgm:spPr/>
      <dgm:t>
        <a:bodyPr/>
        <a:lstStyle/>
        <a:p>
          <a:endParaRPr lang="en-US"/>
        </a:p>
      </dgm:t>
    </dgm:pt>
    <dgm:pt modelId="{2FD93445-3061-4033-ABFE-5572ECD2125A}">
      <dgm:prSet phldrT="[Text]"/>
      <dgm:spPr/>
      <dgm:t>
        <a:bodyPr/>
        <a:lstStyle/>
        <a:p>
          <a:r>
            <a:rPr lang="en-US" dirty="0" smtClean="0"/>
            <a:t>Solves Pain Point</a:t>
          </a:r>
          <a:endParaRPr lang="en-US" dirty="0"/>
        </a:p>
      </dgm:t>
    </dgm:pt>
    <dgm:pt modelId="{8F3FE23D-2B93-4E82-960D-42CA1D8C7892}" type="parTrans" cxnId="{2DB202D0-FDF4-4E7B-B97B-924B65D3EE3F}">
      <dgm:prSet/>
      <dgm:spPr/>
      <dgm:t>
        <a:bodyPr/>
        <a:lstStyle/>
        <a:p>
          <a:endParaRPr lang="en-US"/>
        </a:p>
      </dgm:t>
    </dgm:pt>
    <dgm:pt modelId="{5E8B4320-1D6E-441A-A875-55548C3EE92F}" type="sibTrans" cxnId="{2DB202D0-FDF4-4E7B-B97B-924B65D3EE3F}">
      <dgm:prSet/>
      <dgm:spPr/>
      <dgm:t>
        <a:bodyPr/>
        <a:lstStyle/>
        <a:p>
          <a:endParaRPr lang="en-US"/>
        </a:p>
      </dgm:t>
    </dgm:pt>
    <dgm:pt modelId="{24CE7A98-956D-4DD5-A839-ED4877978891}">
      <dgm:prSet phldrT="[Text]"/>
      <dgm:spPr/>
      <dgm:t>
        <a:bodyPr/>
        <a:lstStyle/>
        <a:p>
          <a:r>
            <a:rPr lang="en-US" dirty="0" smtClean="0"/>
            <a:t>Low Cost</a:t>
          </a:r>
          <a:endParaRPr lang="en-US" dirty="0"/>
        </a:p>
      </dgm:t>
    </dgm:pt>
    <dgm:pt modelId="{675B049C-DBF5-41C3-A279-168B57E6EA83}" type="parTrans" cxnId="{D5200C62-2B09-4DE3-8B17-6C34172E981F}">
      <dgm:prSet/>
      <dgm:spPr/>
      <dgm:t>
        <a:bodyPr/>
        <a:lstStyle/>
        <a:p>
          <a:endParaRPr lang="en-US"/>
        </a:p>
      </dgm:t>
    </dgm:pt>
    <dgm:pt modelId="{770DA2E2-E758-4BD9-AF21-FB691A659F3B}" type="sibTrans" cxnId="{D5200C62-2B09-4DE3-8B17-6C34172E981F}">
      <dgm:prSet/>
      <dgm:spPr/>
      <dgm:t>
        <a:bodyPr/>
        <a:lstStyle/>
        <a:p>
          <a:endParaRPr lang="en-US"/>
        </a:p>
      </dgm:t>
    </dgm:pt>
    <dgm:pt modelId="{F4E0FDDE-DF8D-47FF-8CCB-1364CF361858}" type="pres">
      <dgm:prSet presAssocID="{1EE5B167-333C-4D88-9325-AE8982C55A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C5C262-2D20-4A9C-8754-C3DF1C1F0F2B}" type="pres">
      <dgm:prSet presAssocID="{25029197-13B4-4809-866B-CF10E0491A08}" presName="centerShape" presStyleLbl="node0" presStyleIdx="0" presStyleCnt="1"/>
      <dgm:spPr/>
    </dgm:pt>
    <dgm:pt modelId="{C87FFAA0-207D-4039-87EB-2A9A0C2B6F86}" type="pres">
      <dgm:prSet presAssocID="{EDBEF559-2D7A-4FB6-9A32-633B477E0606}" presName="parTrans" presStyleLbl="bgSibTrans2D1" presStyleIdx="0" presStyleCnt="4"/>
      <dgm:spPr/>
    </dgm:pt>
    <dgm:pt modelId="{9C9DFF20-51E5-4AB8-961D-A7F48FB57C0F}" type="pres">
      <dgm:prSet presAssocID="{1952C7F2-EED0-45FA-8B04-9E703EFCB4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55AB5-3857-4F2A-ADFB-1E3ABC11F251}" type="pres">
      <dgm:prSet presAssocID="{8F3FE23D-2B93-4E82-960D-42CA1D8C7892}" presName="parTrans" presStyleLbl="bgSibTrans2D1" presStyleIdx="1" presStyleCnt="4"/>
      <dgm:spPr/>
    </dgm:pt>
    <dgm:pt modelId="{EF50B336-CB57-4D93-B921-94E44F6CB194}" type="pres">
      <dgm:prSet presAssocID="{2FD93445-3061-4033-ABFE-5572ECD2125A}" presName="node" presStyleLbl="node1" presStyleIdx="1" presStyleCnt="4">
        <dgm:presLayoutVars>
          <dgm:bulletEnabled val="1"/>
        </dgm:presLayoutVars>
      </dgm:prSet>
      <dgm:spPr/>
    </dgm:pt>
    <dgm:pt modelId="{1D451A86-60BD-4814-92C0-9E668E3758F6}" type="pres">
      <dgm:prSet presAssocID="{29519CD0-D5EB-41BA-832C-1558BD999D63}" presName="parTrans" presStyleLbl="bgSibTrans2D1" presStyleIdx="2" presStyleCnt="4"/>
      <dgm:spPr/>
    </dgm:pt>
    <dgm:pt modelId="{8546DD29-B177-46B8-98D4-1644F898EB49}" type="pres">
      <dgm:prSet presAssocID="{636AD051-DF22-4027-8B37-CB19CBE9E03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C85FB-147B-4A14-9557-68294EB9BAC2}" type="pres">
      <dgm:prSet presAssocID="{675B049C-DBF5-41C3-A279-168B57E6EA83}" presName="parTrans" presStyleLbl="bgSibTrans2D1" presStyleIdx="3" presStyleCnt="4"/>
      <dgm:spPr/>
    </dgm:pt>
    <dgm:pt modelId="{BA2BACF9-E23D-4F2C-A669-D994A8A45E5B}" type="pres">
      <dgm:prSet presAssocID="{24CE7A98-956D-4DD5-A839-ED4877978891}" presName="node" presStyleLbl="node1" presStyleIdx="3" presStyleCnt="4">
        <dgm:presLayoutVars>
          <dgm:bulletEnabled val="1"/>
        </dgm:presLayoutVars>
      </dgm:prSet>
      <dgm:spPr/>
    </dgm:pt>
  </dgm:ptLst>
  <dgm:cxnLst>
    <dgm:cxn modelId="{2D3C761F-23DB-4425-BA30-772E8EF9E871}" type="presOf" srcId="{8F3FE23D-2B93-4E82-960D-42CA1D8C7892}" destId="{75F55AB5-3857-4F2A-ADFB-1E3ABC11F251}" srcOrd="0" destOrd="0" presId="urn:microsoft.com/office/officeart/2005/8/layout/radial4"/>
    <dgm:cxn modelId="{D5200C62-2B09-4DE3-8B17-6C34172E981F}" srcId="{25029197-13B4-4809-866B-CF10E0491A08}" destId="{24CE7A98-956D-4DD5-A839-ED4877978891}" srcOrd="3" destOrd="0" parTransId="{675B049C-DBF5-41C3-A279-168B57E6EA83}" sibTransId="{770DA2E2-E758-4BD9-AF21-FB691A659F3B}"/>
    <dgm:cxn modelId="{49B65342-4B62-46CB-8995-876F349F5455}" type="presOf" srcId="{675B049C-DBF5-41C3-A279-168B57E6EA83}" destId="{881C85FB-147B-4A14-9557-68294EB9BAC2}" srcOrd="0" destOrd="0" presId="urn:microsoft.com/office/officeart/2005/8/layout/radial4"/>
    <dgm:cxn modelId="{D14DCA58-4133-495F-A91C-E77625E5E7C4}" type="presOf" srcId="{636AD051-DF22-4027-8B37-CB19CBE9E03A}" destId="{8546DD29-B177-46B8-98D4-1644F898EB49}" srcOrd="0" destOrd="0" presId="urn:microsoft.com/office/officeart/2005/8/layout/radial4"/>
    <dgm:cxn modelId="{95BF547D-6E3F-4D78-B7DD-579A0DF4E5ED}" type="presOf" srcId="{29519CD0-D5EB-41BA-832C-1558BD999D63}" destId="{1D451A86-60BD-4814-92C0-9E668E3758F6}" srcOrd="0" destOrd="0" presId="urn:microsoft.com/office/officeart/2005/8/layout/radial4"/>
    <dgm:cxn modelId="{F4B10E5C-2466-4351-B22E-32A0F550B306}" srcId="{25029197-13B4-4809-866B-CF10E0491A08}" destId="{636AD051-DF22-4027-8B37-CB19CBE9E03A}" srcOrd="2" destOrd="0" parTransId="{29519CD0-D5EB-41BA-832C-1558BD999D63}" sibTransId="{1D024551-A2D5-4076-B46E-B286E22EB0F7}"/>
    <dgm:cxn modelId="{1D5D4B96-FD7A-47DF-9C98-DBF7CB72FA1D}" srcId="{25029197-13B4-4809-866B-CF10E0491A08}" destId="{1952C7F2-EED0-45FA-8B04-9E703EFCB4D0}" srcOrd="0" destOrd="0" parTransId="{EDBEF559-2D7A-4FB6-9A32-633B477E0606}" sibTransId="{18ED9B62-C1AF-44D3-B849-3A60BD7C9D44}"/>
    <dgm:cxn modelId="{2A7BCB63-0652-4D10-A8B2-229C770974DC}" type="presOf" srcId="{1EE5B167-333C-4D88-9325-AE8982C55A10}" destId="{F4E0FDDE-DF8D-47FF-8CCB-1364CF361858}" srcOrd="0" destOrd="0" presId="urn:microsoft.com/office/officeart/2005/8/layout/radial4"/>
    <dgm:cxn modelId="{0E9A1548-4278-4F36-B4A7-ED49C4B26CF0}" type="presOf" srcId="{2FD93445-3061-4033-ABFE-5572ECD2125A}" destId="{EF50B336-CB57-4D93-B921-94E44F6CB194}" srcOrd="0" destOrd="0" presId="urn:microsoft.com/office/officeart/2005/8/layout/radial4"/>
    <dgm:cxn modelId="{3E28D8D0-D756-4FE9-810D-B6F7FCDC42B8}" type="presOf" srcId="{25029197-13B4-4809-866B-CF10E0491A08}" destId="{60C5C262-2D20-4A9C-8754-C3DF1C1F0F2B}" srcOrd="0" destOrd="0" presId="urn:microsoft.com/office/officeart/2005/8/layout/radial4"/>
    <dgm:cxn modelId="{05BB1943-532C-42AB-A2F2-0EDAD94BC491}" type="presOf" srcId="{EDBEF559-2D7A-4FB6-9A32-633B477E0606}" destId="{C87FFAA0-207D-4039-87EB-2A9A0C2B6F86}" srcOrd="0" destOrd="0" presId="urn:microsoft.com/office/officeart/2005/8/layout/radial4"/>
    <dgm:cxn modelId="{D9F9937C-C61C-4086-8599-9FBE33DC6EF0}" type="presOf" srcId="{24CE7A98-956D-4DD5-A839-ED4877978891}" destId="{BA2BACF9-E23D-4F2C-A669-D994A8A45E5B}" srcOrd="0" destOrd="0" presId="urn:microsoft.com/office/officeart/2005/8/layout/radial4"/>
    <dgm:cxn modelId="{F15FCF31-1448-4EBE-87AB-569704723F16}" srcId="{1EE5B167-333C-4D88-9325-AE8982C55A10}" destId="{25029197-13B4-4809-866B-CF10E0491A08}" srcOrd="0" destOrd="0" parTransId="{BB0BFE99-96EA-4978-A9AD-39591AD85BE6}" sibTransId="{9BD0697D-8861-48DB-AE69-47C06B7D4352}"/>
    <dgm:cxn modelId="{2DB202D0-FDF4-4E7B-B97B-924B65D3EE3F}" srcId="{25029197-13B4-4809-866B-CF10E0491A08}" destId="{2FD93445-3061-4033-ABFE-5572ECD2125A}" srcOrd="1" destOrd="0" parTransId="{8F3FE23D-2B93-4E82-960D-42CA1D8C7892}" sibTransId="{5E8B4320-1D6E-441A-A875-55548C3EE92F}"/>
    <dgm:cxn modelId="{29524C29-E85A-425C-9D30-C77982D6C0AA}" type="presOf" srcId="{1952C7F2-EED0-45FA-8B04-9E703EFCB4D0}" destId="{9C9DFF20-51E5-4AB8-961D-A7F48FB57C0F}" srcOrd="0" destOrd="0" presId="urn:microsoft.com/office/officeart/2005/8/layout/radial4"/>
    <dgm:cxn modelId="{AD7A4463-9996-4E7C-ADB8-99092EA05911}" type="presParOf" srcId="{F4E0FDDE-DF8D-47FF-8CCB-1364CF361858}" destId="{60C5C262-2D20-4A9C-8754-C3DF1C1F0F2B}" srcOrd="0" destOrd="0" presId="urn:microsoft.com/office/officeart/2005/8/layout/radial4"/>
    <dgm:cxn modelId="{ECB4F007-F54D-4BC6-A570-0A5844EA6D17}" type="presParOf" srcId="{F4E0FDDE-DF8D-47FF-8CCB-1364CF361858}" destId="{C87FFAA0-207D-4039-87EB-2A9A0C2B6F86}" srcOrd="1" destOrd="0" presId="urn:microsoft.com/office/officeart/2005/8/layout/radial4"/>
    <dgm:cxn modelId="{C636613B-1CA3-4B00-91B4-A32BE1A453FA}" type="presParOf" srcId="{F4E0FDDE-DF8D-47FF-8CCB-1364CF361858}" destId="{9C9DFF20-51E5-4AB8-961D-A7F48FB57C0F}" srcOrd="2" destOrd="0" presId="urn:microsoft.com/office/officeart/2005/8/layout/radial4"/>
    <dgm:cxn modelId="{4B261BB3-A706-4737-9D31-D93A49B333FE}" type="presParOf" srcId="{F4E0FDDE-DF8D-47FF-8CCB-1364CF361858}" destId="{75F55AB5-3857-4F2A-ADFB-1E3ABC11F251}" srcOrd="3" destOrd="0" presId="urn:microsoft.com/office/officeart/2005/8/layout/radial4"/>
    <dgm:cxn modelId="{B9B8F899-35A5-4E22-936E-E81B09D74E5C}" type="presParOf" srcId="{F4E0FDDE-DF8D-47FF-8CCB-1364CF361858}" destId="{EF50B336-CB57-4D93-B921-94E44F6CB194}" srcOrd="4" destOrd="0" presId="urn:microsoft.com/office/officeart/2005/8/layout/radial4"/>
    <dgm:cxn modelId="{0D571C34-07E6-4FE9-8EFE-13516E05CC00}" type="presParOf" srcId="{F4E0FDDE-DF8D-47FF-8CCB-1364CF361858}" destId="{1D451A86-60BD-4814-92C0-9E668E3758F6}" srcOrd="5" destOrd="0" presId="urn:microsoft.com/office/officeart/2005/8/layout/radial4"/>
    <dgm:cxn modelId="{6CB3E511-CF9D-4467-AEC1-979BA7F8A814}" type="presParOf" srcId="{F4E0FDDE-DF8D-47FF-8CCB-1364CF361858}" destId="{8546DD29-B177-46B8-98D4-1644F898EB49}" srcOrd="6" destOrd="0" presId="urn:microsoft.com/office/officeart/2005/8/layout/radial4"/>
    <dgm:cxn modelId="{5AC85526-8E69-437A-B3C6-73029B912BAD}" type="presParOf" srcId="{F4E0FDDE-DF8D-47FF-8CCB-1364CF361858}" destId="{881C85FB-147B-4A14-9557-68294EB9BAC2}" srcOrd="7" destOrd="0" presId="urn:microsoft.com/office/officeart/2005/8/layout/radial4"/>
    <dgm:cxn modelId="{CE5872B3-1395-478A-9BB0-94BE766F1021}" type="presParOf" srcId="{F4E0FDDE-DF8D-47FF-8CCB-1364CF361858}" destId="{BA2BACF9-E23D-4F2C-A669-D994A8A45E5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73D07E-0227-42BA-85A4-89100A9093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83F99-25AB-40EE-B30F-6083509E96ED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F6AC5FDC-EE08-48E4-A482-4B22459A9255}" type="parTrans" cxnId="{551E0D45-7721-4ADD-AFF4-C5ED920FB27E}">
      <dgm:prSet/>
      <dgm:spPr/>
      <dgm:t>
        <a:bodyPr/>
        <a:lstStyle/>
        <a:p>
          <a:endParaRPr lang="en-US"/>
        </a:p>
      </dgm:t>
    </dgm:pt>
    <dgm:pt modelId="{AE63559B-AD52-4FD8-9C67-00CCE6EF0321}" type="sibTrans" cxnId="{551E0D45-7721-4ADD-AFF4-C5ED920FB27E}">
      <dgm:prSet/>
      <dgm:spPr/>
      <dgm:t>
        <a:bodyPr/>
        <a:lstStyle/>
        <a:p>
          <a:endParaRPr lang="en-US"/>
        </a:p>
      </dgm:t>
    </dgm:pt>
    <dgm:pt modelId="{A6DFC9EA-BC00-4387-B166-081F86EC18B0}">
      <dgm:prSet phldrT="[Text]"/>
      <dgm:spPr/>
      <dgm:t>
        <a:bodyPr/>
        <a:lstStyle/>
        <a:p>
          <a:r>
            <a:rPr lang="en-US" dirty="0" smtClean="0"/>
            <a:t>Use Sagemaker to auto-assign volunteers to opportunities based on role, skill, and availability</a:t>
          </a:r>
          <a:endParaRPr lang="en-US" dirty="0"/>
        </a:p>
      </dgm:t>
    </dgm:pt>
    <dgm:pt modelId="{DDAD0F30-A5F4-42A9-8546-31CDD15B5163}" type="parTrans" cxnId="{B3B3D118-9ECF-45BB-B474-8C314F7B3D00}">
      <dgm:prSet/>
      <dgm:spPr/>
      <dgm:t>
        <a:bodyPr/>
        <a:lstStyle/>
        <a:p>
          <a:endParaRPr lang="en-US"/>
        </a:p>
      </dgm:t>
    </dgm:pt>
    <dgm:pt modelId="{63DCBBA3-A71D-4D7D-B67A-9789A3DC8B84}" type="sibTrans" cxnId="{B3B3D118-9ECF-45BB-B474-8C314F7B3D00}">
      <dgm:prSet/>
      <dgm:spPr/>
      <dgm:t>
        <a:bodyPr/>
        <a:lstStyle/>
        <a:p>
          <a:endParaRPr lang="en-US"/>
        </a:p>
      </dgm:t>
    </dgm:pt>
    <dgm:pt modelId="{66EF39E3-3D60-49EA-94A9-BC0B1E605A13}">
      <dgm:prSet phldrT="[Text]"/>
      <dgm:spPr/>
      <dgm:t>
        <a:bodyPr/>
        <a:lstStyle/>
        <a:p>
          <a:r>
            <a:rPr lang="en-US" dirty="0" smtClean="0"/>
            <a:t>Volunteer Geographic Proximity Search</a:t>
          </a:r>
          <a:endParaRPr lang="en-US" dirty="0"/>
        </a:p>
      </dgm:t>
    </dgm:pt>
    <dgm:pt modelId="{209DC6E3-5777-430E-9AC6-9E168ECAAA68}" type="parTrans" cxnId="{8C2CB4E7-BF57-4726-BBEF-807355CBAAE2}">
      <dgm:prSet/>
      <dgm:spPr/>
      <dgm:t>
        <a:bodyPr/>
        <a:lstStyle/>
        <a:p>
          <a:endParaRPr lang="en-US"/>
        </a:p>
      </dgm:t>
    </dgm:pt>
    <dgm:pt modelId="{79EDD211-C208-4B22-A1AC-640E3043FB9E}" type="sibTrans" cxnId="{8C2CB4E7-BF57-4726-BBEF-807355CBAAE2}">
      <dgm:prSet/>
      <dgm:spPr/>
      <dgm:t>
        <a:bodyPr/>
        <a:lstStyle/>
        <a:p>
          <a:endParaRPr lang="en-US"/>
        </a:p>
      </dgm:t>
    </dgm:pt>
    <dgm:pt modelId="{262CAF7F-3E76-4407-AA41-64EE416976D5}">
      <dgm:prSet phldrT="[Text]"/>
      <dgm:spPr/>
      <dgm:t>
        <a:bodyPr/>
        <a:lstStyle/>
        <a:p>
          <a:r>
            <a:rPr lang="en-US" dirty="0" smtClean="0"/>
            <a:t>Use Graph Database to enable geographic search for Volunteer proximity to opportunity</a:t>
          </a:r>
          <a:endParaRPr lang="en-US" dirty="0"/>
        </a:p>
      </dgm:t>
    </dgm:pt>
    <dgm:pt modelId="{35B41EDB-7AF8-4798-A2DA-04E6DCB76CA9}" type="parTrans" cxnId="{1C5582D4-3701-4B04-AACE-F11BB1081CA2}">
      <dgm:prSet/>
      <dgm:spPr/>
      <dgm:t>
        <a:bodyPr/>
        <a:lstStyle/>
        <a:p>
          <a:endParaRPr lang="en-US"/>
        </a:p>
      </dgm:t>
    </dgm:pt>
    <dgm:pt modelId="{3CB2CACA-929F-4579-B264-7EF075C67595}" type="sibTrans" cxnId="{1C5582D4-3701-4B04-AACE-F11BB1081CA2}">
      <dgm:prSet/>
      <dgm:spPr/>
      <dgm:t>
        <a:bodyPr/>
        <a:lstStyle/>
        <a:p>
          <a:endParaRPr lang="en-US"/>
        </a:p>
      </dgm:t>
    </dgm:pt>
    <dgm:pt modelId="{6B34CF0D-3B4A-41CE-898C-6573747A6DBC}">
      <dgm:prSet phldrT="[Text]"/>
      <dgm:spPr/>
      <dgm:t>
        <a:bodyPr/>
        <a:lstStyle/>
        <a:p>
          <a:r>
            <a:rPr lang="en-US" dirty="0" smtClean="0"/>
            <a:t>Automated Messaging</a:t>
          </a:r>
          <a:endParaRPr lang="en-US" dirty="0"/>
        </a:p>
      </dgm:t>
    </dgm:pt>
    <dgm:pt modelId="{29D35751-CE8D-4591-A516-DE88D091865E}" type="parTrans" cxnId="{D0C7F067-D20A-4A35-9B6B-A15C590841F9}">
      <dgm:prSet/>
      <dgm:spPr/>
      <dgm:t>
        <a:bodyPr/>
        <a:lstStyle/>
        <a:p>
          <a:endParaRPr lang="en-US"/>
        </a:p>
      </dgm:t>
    </dgm:pt>
    <dgm:pt modelId="{0868288E-5F92-415B-80BB-D197967B0EB2}" type="sibTrans" cxnId="{D0C7F067-D20A-4A35-9B6B-A15C590841F9}">
      <dgm:prSet/>
      <dgm:spPr/>
      <dgm:t>
        <a:bodyPr/>
        <a:lstStyle/>
        <a:p>
          <a:endParaRPr lang="en-US"/>
        </a:p>
      </dgm:t>
    </dgm:pt>
    <dgm:pt modelId="{80FBB5A2-F5B5-4653-B894-4D4219FBF7DE}">
      <dgm:prSet phldrT="[Text]"/>
      <dgm:spPr/>
      <dgm:t>
        <a:bodyPr/>
        <a:lstStyle/>
        <a:p>
          <a:r>
            <a:rPr lang="en-US" dirty="0" smtClean="0"/>
            <a:t>Implement a Chatbot to confirm status of Club Org readiness to accept volunteers</a:t>
          </a:r>
          <a:endParaRPr lang="en-US" dirty="0"/>
        </a:p>
      </dgm:t>
    </dgm:pt>
    <dgm:pt modelId="{9444A1D0-70BC-4A82-BA47-9B63C19B292B}" type="parTrans" cxnId="{E2868E76-994C-42D0-93FC-AC7F06792969}">
      <dgm:prSet/>
      <dgm:spPr/>
      <dgm:t>
        <a:bodyPr/>
        <a:lstStyle/>
        <a:p>
          <a:endParaRPr lang="en-US"/>
        </a:p>
      </dgm:t>
    </dgm:pt>
    <dgm:pt modelId="{BCA090B9-0EBD-4319-8B4F-EA5083937DA0}" type="sibTrans" cxnId="{E2868E76-994C-42D0-93FC-AC7F06792969}">
      <dgm:prSet/>
      <dgm:spPr/>
      <dgm:t>
        <a:bodyPr/>
        <a:lstStyle/>
        <a:p>
          <a:endParaRPr lang="en-US"/>
        </a:p>
      </dgm:t>
    </dgm:pt>
    <dgm:pt modelId="{6C876703-6DF1-43B3-B7A0-C6DEB9BF7081}" type="pres">
      <dgm:prSet presAssocID="{BA73D07E-0227-42BA-85A4-89100A90938D}" presName="linear" presStyleCnt="0">
        <dgm:presLayoutVars>
          <dgm:animLvl val="lvl"/>
          <dgm:resizeHandles val="exact"/>
        </dgm:presLayoutVars>
      </dgm:prSet>
      <dgm:spPr/>
    </dgm:pt>
    <dgm:pt modelId="{10963927-E170-44E9-B8D6-1A00E89F9C77}" type="pres">
      <dgm:prSet presAssocID="{06E83F99-25AB-40EE-B30F-6083509E96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6B7A5-970D-4E32-AF2F-2B5D2A14D77A}" type="pres">
      <dgm:prSet presAssocID="{06E83F99-25AB-40EE-B30F-6083509E96E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4AEC1-9017-4C46-9CFC-1F548A599BC0}" type="pres">
      <dgm:prSet presAssocID="{66EF39E3-3D60-49EA-94A9-BC0B1E605A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F8091-21A1-46F0-9560-F9FBF138B54B}" type="pres">
      <dgm:prSet presAssocID="{66EF39E3-3D60-49EA-94A9-BC0B1E605A1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854EE-4E0D-49F5-A697-B3A65DAA614C}" type="pres">
      <dgm:prSet presAssocID="{6B34CF0D-3B4A-41CE-898C-6573747A6D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2A4BA-E2E7-4A6D-84F2-A8F2C62ACF95}" type="pres">
      <dgm:prSet presAssocID="{6B34CF0D-3B4A-41CE-898C-6573747A6DB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78A4F1-3B91-45B0-BB2B-5EE9507737AC}" type="presOf" srcId="{A6DFC9EA-BC00-4387-B166-081F86EC18B0}" destId="{ADB6B7A5-970D-4E32-AF2F-2B5D2A14D77A}" srcOrd="0" destOrd="0" presId="urn:microsoft.com/office/officeart/2005/8/layout/vList2"/>
    <dgm:cxn modelId="{551E0D45-7721-4ADD-AFF4-C5ED920FB27E}" srcId="{BA73D07E-0227-42BA-85A4-89100A90938D}" destId="{06E83F99-25AB-40EE-B30F-6083509E96ED}" srcOrd="0" destOrd="0" parTransId="{F6AC5FDC-EE08-48E4-A482-4B22459A9255}" sibTransId="{AE63559B-AD52-4FD8-9C67-00CCE6EF0321}"/>
    <dgm:cxn modelId="{1B70C04F-DA19-48B1-A653-77B164821A2E}" type="presOf" srcId="{06E83F99-25AB-40EE-B30F-6083509E96ED}" destId="{10963927-E170-44E9-B8D6-1A00E89F9C77}" srcOrd="0" destOrd="0" presId="urn:microsoft.com/office/officeart/2005/8/layout/vList2"/>
    <dgm:cxn modelId="{69B46F4A-EB65-49B1-BAD4-0BAB29294FDE}" type="presOf" srcId="{80FBB5A2-F5B5-4653-B894-4D4219FBF7DE}" destId="{B212A4BA-E2E7-4A6D-84F2-A8F2C62ACF95}" srcOrd="0" destOrd="0" presId="urn:microsoft.com/office/officeart/2005/8/layout/vList2"/>
    <dgm:cxn modelId="{8C2CB4E7-BF57-4726-BBEF-807355CBAAE2}" srcId="{BA73D07E-0227-42BA-85A4-89100A90938D}" destId="{66EF39E3-3D60-49EA-94A9-BC0B1E605A13}" srcOrd="1" destOrd="0" parTransId="{209DC6E3-5777-430E-9AC6-9E168ECAAA68}" sibTransId="{79EDD211-C208-4B22-A1AC-640E3043FB9E}"/>
    <dgm:cxn modelId="{D5E7497F-749C-4367-8E00-7FADD7FF6269}" type="presOf" srcId="{262CAF7F-3E76-4407-AA41-64EE416976D5}" destId="{8A0F8091-21A1-46F0-9560-F9FBF138B54B}" srcOrd="0" destOrd="0" presId="urn:microsoft.com/office/officeart/2005/8/layout/vList2"/>
    <dgm:cxn modelId="{E2868E76-994C-42D0-93FC-AC7F06792969}" srcId="{6B34CF0D-3B4A-41CE-898C-6573747A6DBC}" destId="{80FBB5A2-F5B5-4653-B894-4D4219FBF7DE}" srcOrd="0" destOrd="0" parTransId="{9444A1D0-70BC-4A82-BA47-9B63C19B292B}" sibTransId="{BCA090B9-0EBD-4319-8B4F-EA5083937DA0}"/>
    <dgm:cxn modelId="{1C5582D4-3701-4B04-AACE-F11BB1081CA2}" srcId="{66EF39E3-3D60-49EA-94A9-BC0B1E605A13}" destId="{262CAF7F-3E76-4407-AA41-64EE416976D5}" srcOrd="0" destOrd="0" parTransId="{35B41EDB-7AF8-4798-A2DA-04E6DCB76CA9}" sibTransId="{3CB2CACA-929F-4579-B264-7EF075C67595}"/>
    <dgm:cxn modelId="{76E6AEDA-386F-47DA-911C-4F4CD98E5451}" type="presOf" srcId="{66EF39E3-3D60-49EA-94A9-BC0B1E605A13}" destId="{81C4AEC1-9017-4C46-9CFC-1F548A599BC0}" srcOrd="0" destOrd="0" presId="urn:microsoft.com/office/officeart/2005/8/layout/vList2"/>
    <dgm:cxn modelId="{B3B3D118-9ECF-45BB-B474-8C314F7B3D00}" srcId="{06E83F99-25AB-40EE-B30F-6083509E96ED}" destId="{A6DFC9EA-BC00-4387-B166-081F86EC18B0}" srcOrd="0" destOrd="0" parTransId="{DDAD0F30-A5F4-42A9-8546-31CDD15B5163}" sibTransId="{63DCBBA3-A71D-4D7D-B67A-9789A3DC8B84}"/>
    <dgm:cxn modelId="{B02F8F9C-13A2-445E-A0FE-C535F671724F}" type="presOf" srcId="{6B34CF0D-3B4A-41CE-898C-6573747A6DBC}" destId="{7C0854EE-4E0D-49F5-A697-B3A65DAA614C}" srcOrd="0" destOrd="0" presId="urn:microsoft.com/office/officeart/2005/8/layout/vList2"/>
    <dgm:cxn modelId="{014FDE30-ABD5-4A39-B519-5A82616C5BF8}" type="presOf" srcId="{BA73D07E-0227-42BA-85A4-89100A90938D}" destId="{6C876703-6DF1-43B3-B7A0-C6DEB9BF7081}" srcOrd="0" destOrd="0" presId="urn:microsoft.com/office/officeart/2005/8/layout/vList2"/>
    <dgm:cxn modelId="{D0C7F067-D20A-4A35-9B6B-A15C590841F9}" srcId="{BA73D07E-0227-42BA-85A4-89100A90938D}" destId="{6B34CF0D-3B4A-41CE-898C-6573747A6DBC}" srcOrd="2" destOrd="0" parTransId="{29D35751-CE8D-4591-A516-DE88D091865E}" sibTransId="{0868288E-5F92-415B-80BB-D197967B0EB2}"/>
    <dgm:cxn modelId="{C58C0327-D7B1-4734-9ABD-D9196E90338A}" type="presParOf" srcId="{6C876703-6DF1-43B3-B7A0-C6DEB9BF7081}" destId="{10963927-E170-44E9-B8D6-1A00E89F9C77}" srcOrd="0" destOrd="0" presId="urn:microsoft.com/office/officeart/2005/8/layout/vList2"/>
    <dgm:cxn modelId="{0C12B913-3C4C-40BD-A6EC-2E92BA65F703}" type="presParOf" srcId="{6C876703-6DF1-43B3-B7A0-C6DEB9BF7081}" destId="{ADB6B7A5-970D-4E32-AF2F-2B5D2A14D77A}" srcOrd="1" destOrd="0" presId="urn:microsoft.com/office/officeart/2005/8/layout/vList2"/>
    <dgm:cxn modelId="{4627614D-D7D3-41FD-8CB3-93D5FB501A79}" type="presParOf" srcId="{6C876703-6DF1-43B3-B7A0-C6DEB9BF7081}" destId="{81C4AEC1-9017-4C46-9CFC-1F548A599BC0}" srcOrd="2" destOrd="0" presId="urn:microsoft.com/office/officeart/2005/8/layout/vList2"/>
    <dgm:cxn modelId="{B8B279A1-04FF-4E0C-9083-BE41ABF159D2}" type="presParOf" srcId="{6C876703-6DF1-43B3-B7A0-C6DEB9BF7081}" destId="{8A0F8091-21A1-46F0-9560-F9FBF138B54B}" srcOrd="3" destOrd="0" presId="urn:microsoft.com/office/officeart/2005/8/layout/vList2"/>
    <dgm:cxn modelId="{EE6973A0-9DBB-4AF6-BC69-8021C68B1829}" type="presParOf" srcId="{6C876703-6DF1-43B3-B7A0-C6DEB9BF7081}" destId="{7C0854EE-4E0D-49F5-A697-B3A65DAA614C}" srcOrd="4" destOrd="0" presId="urn:microsoft.com/office/officeart/2005/8/layout/vList2"/>
    <dgm:cxn modelId="{8489B394-F96B-406F-972E-102801458042}" type="presParOf" srcId="{6C876703-6DF1-43B3-B7A0-C6DEB9BF7081}" destId="{B212A4BA-E2E7-4A6D-84F2-A8F2C62ACF9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F31AA-E77D-4342-9E5C-66C07A4770EA}">
      <dsp:nvSpPr>
        <dsp:cNvPr id="0" name=""/>
        <dsp:cNvSpPr/>
      </dsp:nvSpPr>
      <dsp:spPr>
        <a:xfrm>
          <a:off x="1668927" y="505786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Information on volunteer opportunities is static and difficult to consume</a:t>
          </a:r>
          <a:endParaRPr lang="en-US" sz="1500" kern="1200" dirty="0"/>
        </a:p>
      </dsp:txBody>
      <dsp:txXfrm>
        <a:off x="1971148" y="505786"/>
        <a:ext cx="1586659" cy="1259882"/>
      </dsp:txXfrm>
    </dsp:sp>
    <dsp:sp modelId="{DD1A1380-D6CA-4C6D-A008-4DC6D490348A}">
      <dsp:nvSpPr>
        <dsp:cNvPr id="0" name=""/>
        <dsp:cNvSpPr/>
      </dsp:nvSpPr>
      <dsp:spPr>
        <a:xfrm>
          <a:off x="1668927" y="1765669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Limited metrics to track engagement of Corporate Partners</a:t>
          </a:r>
          <a:endParaRPr lang="en-US" sz="1500" kern="1200" dirty="0"/>
        </a:p>
      </dsp:txBody>
      <dsp:txXfrm>
        <a:off x="1971148" y="1765669"/>
        <a:ext cx="1586659" cy="1259882"/>
      </dsp:txXfrm>
    </dsp:sp>
    <dsp:sp modelId="{3A6DDAB0-93F0-4E0C-BB15-912A9FF6FB08}">
      <dsp:nvSpPr>
        <dsp:cNvPr id="0" name=""/>
        <dsp:cNvSpPr/>
      </dsp:nvSpPr>
      <dsp:spPr>
        <a:xfrm>
          <a:off x="661525" y="2084"/>
          <a:ext cx="1259253" cy="12592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X</a:t>
          </a:r>
          <a:endParaRPr lang="en-US" sz="6300" kern="1200" dirty="0"/>
        </a:p>
      </dsp:txBody>
      <dsp:txXfrm>
        <a:off x="845938" y="186497"/>
        <a:ext cx="890427" cy="890427"/>
      </dsp:txXfrm>
    </dsp:sp>
    <dsp:sp modelId="{2D224F9B-31FB-4AD9-90AD-8A75748096B4}">
      <dsp:nvSpPr>
        <dsp:cNvPr id="0" name=""/>
        <dsp:cNvSpPr/>
      </dsp:nvSpPr>
      <dsp:spPr>
        <a:xfrm>
          <a:off x="4817061" y="505786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RM: Inefficiencies in organizing volunteers – mainly email</a:t>
          </a:r>
          <a:endParaRPr lang="en-US" sz="1500" kern="1200" dirty="0"/>
        </a:p>
      </dsp:txBody>
      <dsp:txXfrm>
        <a:off x="5119282" y="505786"/>
        <a:ext cx="1586659" cy="1259882"/>
      </dsp:txXfrm>
    </dsp:sp>
    <dsp:sp modelId="{734674F8-085A-45E1-A7A5-D9AE24DE5625}">
      <dsp:nvSpPr>
        <dsp:cNvPr id="0" name=""/>
        <dsp:cNvSpPr/>
      </dsp:nvSpPr>
      <dsp:spPr>
        <a:xfrm>
          <a:off x="4817061" y="1765669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RM: Unable to understand when Club Orgs are ready to receive help</a:t>
          </a:r>
          <a:endParaRPr lang="en-US" sz="1500" kern="1200" dirty="0"/>
        </a:p>
      </dsp:txBody>
      <dsp:txXfrm>
        <a:off x="5119282" y="1765669"/>
        <a:ext cx="1586659" cy="1259882"/>
      </dsp:txXfrm>
    </dsp:sp>
    <dsp:sp modelId="{4301B2DB-F21E-4F39-87F6-9317222B39C4}">
      <dsp:nvSpPr>
        <dsp:cNvPr id="0" name=""/>
        <dsp:cNvSpPr/>
      </dsp:nvSpPr>
      <dsp:spPr>
        <a:xfrm>
          <a:off x="4817061" y="3025552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VN: Difficulty planning availability to volunteer</a:t>
          </a:r>
          <a:endParaRPr lang="en-US" sz="1500" kern="1200" dirty="0"/>
        </a:p>
      </dsp:txBody>
      <dsp:txXfrm>
        <a:off x="5119282" y="3025552"/>
        <a:ext cx="1586659" cy="1259882"/>
      </dsp:txXfrm>
    </dsp:sp>
    <dsp:sp modelId="{6959C96E-C29A-4F06-98A5-64E7E3F5C59B}">
      <dsp:nvSpPr>
        <dsp:cNvPr id="0" name=""/>
        <dsp:cNvSpPr/>
      </dsp:nvSpPr>
      <dsp:spPr>
        <a:xfrm>
          <a:off x="3809658" y="2084"/>
          <a:ext cx="1259253" cy="12592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X</a:t>
          </a:r>
          <a:endParaRPr lang="en-US" sz="6300" kern="1200" dirty="0"/>
        </a:p>
      </dsp:txBody>
      <dsp:txXfrm>
        <a:off x="3994071" y="186497"/>
        <a:ext cx="890427" cy="890427"/>
      </dsp:txXfrm>
    </dsp:sp>
    <dsp:sp modelId="{6AF382D5-2A6F-412D-976F-1566DC7A8FDA}">
      <dsp:nvSpPr>
        <dsp:cNvPr id="0" name=""/>
        <dsp:cNvSpPr/>
      </dsp:nvSpPr>
      <dsp:spPr>
        <a:xfrm>
          <a:off x="7965194" y="505786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Difficulty understanding how to engage GWC</a:t>
          </a:r>
          <a:endParaRPr lang="en-US" sz="1500" kern="1200" dirty="0"/>
        </a:p>
      </dsp:txBody>
      <dsp:txXfrm>
        <a:off x="8267415" y="505786"/>
        <a:ext cx="1586659" cy="1259882"/>
      </dsp:txXfrm>
    </dsp:sp>
    <dsp:sp modelId="{65768F81-D65D-4605-84BA-C0DBB07A851F}">
      <dsp:nvSpPr>
        <dsp:cNvPr id="0" name=""/>
        <dsp:cNvSpPr/>
      </dsp:nvSpPr>
      <dsp:spPr>
        <a:xfrm>
          <a:off x="7965194" y="1765669"/>
          <a:ext cx="1888880" cy="125988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Unable to inform Corp. Partners of current status (ready for curriculum)</a:t>
          </a:r>
          <a:endParaRPr lang="en-US" sz="1500" kern="1200" dirty="0"/>
        </a:p>
      </dsp:txBody>
      <dsp:txXfrm>
        <a:off x="8267415" y="1765669"/>
        <a:ext cx="1586659" cy="1259882"/>
      </dsp:txXfrm>
    </dsp:sp>
    <dsp:sp modelId="{ED5A0C87-4FEB-4F61-BC02-82D60877C620}">
      <dsp:nvSpPr>
        <dsp:cNvPr id="0" name=""/>
        <dsp:cNvSpPr/>
      </dsp:nvSpPr>
      <dsp:spPr>
        <a:xfrm>
          <a:off x="6957792" y="2084"/>
          <a:ext cx="1259253" cy="12592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X</a:t>
          </a:r>
          <a:endParaRPr lang="en-US" sz="6300" kern="1200" dirty="0"/>
        </a:p>
      </dsp:txBody>
      <dsp:txXfrm>
        <a:off x="7142205" y="186497"/>
        <a:ext cx="890427" cy="890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5C262-2D20-4A9C-8754-C3DF1C1F0F2B}">
      <dsp:nvSpPr>
        <dsp:cNvPr id="0" name=""/>
        <dsp:cNvSpPr/>
      </dsp:nvSpPr>
      <dsp:spPr>
        <a:xfrm>
          <a:off x="2948178" y="3178895"/>
          <a:ext cx="2180844" cy="2180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App Design Principles</a:t>
          </a:r>
          <a:endParaRPr lang="en-US" sz="3000" kern="1200" dirty="0"/>
        </a:p>
      </dsp:txBody>
      <dsp:txXfrm>
        <a:off x="3267555" y="3498272"/>
        <a:ext cx="1542090" cy="1542090"/>
      </dsp:txXfrm>
    </dsp:sp>
    <dsp:sp modelId="{C87FFAA0-207D-4039-87EB-2A9A0C2B6F86}">
      <dsp:nvSpPr>
        <dsp:cNvPr id="0" name=""/>
        <dsp:cNvSpPr/>
      </dsp:nvSpPr>
      <dsp:spPr>
        <a:xfrm rot="11700000">
          <a:off x="1004787" y="3400977"/>
          <a:ext cx="1905872" cy="621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DFF20-51E5-4AB8-961D-A7F48FB57C0F}">
      <dsp:nvSpPr>
        <dsp:cNvPr id="0" name=""/>
        <dsp:cNvSpPr/>
      </dsp:nvSpPr>
      <dsp:spPr>
        <a:xfrm>
          <a:off x="1356" y="2636389"/>
          <a:ext cx="2071801" cy="1657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Simple Implementation</a:t>
          </a:r>
          <a:endParaRPr lang="en-US" sz="2200" kern="1200" dirty="0"/>
        </a:p>
      </dsp:txBody>
      <dsp:txXfrm>
        <a:off x="49901" y="2684934"/>
        <a:ext cx="1974711" cy="1560351"/>
      </dsp:txXfrm>
    </dsp:sp>
    <dsp:sp modelId="{75F55AB5-3857-4F2A-ADFB-1E3ABC11F251}">
      <dsp:nvSpPr>
        <dsp:cNvPr id="0" name=""/>
        <dsp:cNvSpPr/>
      </dsp:nvSpPr>
      <dsp:spPr>
        <a:xfrm rot="14700000">
          <a:off x="2175224" y="2006104"/>
          <a:ext cx="1905872" cy="621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0B336-CB57-4D93-B921-94E44F6CB194}">
      <dsp:nvSpPr>
        <dsp:cNvPr id="0" name=""/>
        <dsp:cNvSpPr/>
      </dsp:nvSpPr>
      <dsp:spPr>
        <a:xfrm>
          <a:off x="1689531" y="624500"/>
          <a:ext cx="2071801" cy="1657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Solves Pain Point</a:t>
          </a:r>
          <a:endParaRPr lang="en-US" sz="2200" kern="1200" dirty="0"/>
        </a:p>
      </dsp:txBody>
      <dsp:txXfrm>
        <a:off x="1738076" y="673045"/>
        <a:ext cx="1974711" cy="1560351"/>
      </dsp:txXfrm>
    </dsp:sp>
    <dsp:sp modelId="{1D451A86-60BD-4814-92C0-9E668E3758F6}">
      <dsp:nvSpPr>
        <dsp:cNvPr id="0" name=""/>
        <dsp:cNvSpPr/>
      </dsp:nvSpPr>
      <dsp:spPr>
        <a:xfrm rot="17700000">
          <a:off x="3996102" y="2006104"/>
          <a:ext cx="1905872" cy="621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DD29-B177-46B8-98D4-1644F898EB49}">
      <dsp:nvSpPr>
        <dsp:cNvPr id="0" name=""/>
        <dsp:cNvSpPr/>
      </dsp:nvSpPr>
      <dsp:spPr>
        <a:xfrm>
          <a:off x="4315866" y="624500"/>
          <a:ext cx="2071801" cy="1657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Future Extensibility</a:t>
          </a:r>
          <a:endParaRPr lang="en-US" sz="2200" kern="1200" dirty="0"/>
        </a:p>
      </dsp:txBody>
      <dsp:txXfrm>
        <a:off x="4364411" y="673045"/>
        <a:ext cx="1974711" cy="1560351"/>
      </dsp:txXfrm>
    </dsp:sp>
    <dsp:sp modelId="{881C85FB-147B-4A14-9557-68294EB9BAC2}">
      <dsp:nvSpPr>
        <dsp:cNvPr id="0" name=""/>
        <dsp:cNvSpPr/>
      </dsp:nvSpPr>
      <dsp:spPr>
        <a:xfrm rot="20700000">
          <a:off x="5166540" y="3400977"/>
          <a:ext cx="1905872" cy="621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BACF9-E23D-4F2C-A669-D994A8A45E5B}">
      <dsp:nvSpPr>
        <dsp:cNvPr id="0" name=""/>
        <dsp:cNvSpPr/>
      </dsp:nvSpPr>
      <dsp:spPr>
        <a:xfrm>
          <a:off x="6004041" y="2636389"/>
          <a:ext cx="2071801" cy="1657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Low Cost</a:t>
          </a:r>
          <a:endParaRPr lang="en-US" sz="2200" kern="1200" dirty="0"/>
        </a:p>
      </dsp:txBody>
      <dsp:txXfrm>
        <a:off x="6052586" y="2684934"/>
        <a:ext cx="1974711" cy="15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63927-E170-44E9-B8D6-1A00E89F9C77}">
      <dsp:nvSpPr>
        <dsp:cNvPr id="0" name=""/>
        <dsp:cNvSpPr/>
      </dsp:nvSpPr>
      <dsp:spPr>
        <a:xfrm>
          <a:off x="0" y="11518"/>
          <a:ext cx="803958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32784" y="44302"/>
        <a:ext cx="7974014" cy="606012"/>
      </dsp:txXfrm>
    </dsp:sp>
    <dsp:sp modelId="{ADB6B7A5-970D-4E32-AF2F-2B5D2A14D77A}">
      <dsp:nvSpPr>
        <dsp:cNvPr id="0" name=""/>
        <dsp:cNvSpPr/>
      </dsp:nvSpPr>
      <dsp:spPr>
        <a:xfrm>
          <a:off x="0" y="683098"/>
          <a:ext cx="803958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25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Use Sagemaker to auto-assign volunteers to opportunities based on role, skill, and availability</a:t>
          </a:r>
          <a:endParaRPr lang="en-US" sz="2200" kern="1200" dirty="0"/>
        </a:p>
      </dsp:txBody>
      <dsp:txXfrm>
        <a:off x="0" y="683098"/>
        <a:ext cx="8039582" cy="695520"/>
      </dsp:txXfrm>
    </dsp:sp>
    <dsp:sp modelId="{81C4AEC1-9017-4C46-9CFC-1F548A599BC0}">
      <dsp:nvSpPr>
        <dsp:cNvPr id="0" name=""/>
        <dsp:cNvSpPr/>
      </dsp:nvSpPr>
      <dsp:spPr>
        <a:xfrm>
          <a:off x="0" y="1378619"/>
          <a:ext cx="803958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Volunteer Geographic Proximity Search</a:t>
          </a:r>
          <a:endParaRPr lang="en-US" sz="2800" kern="1200" dirty="0"/>
        </a:p>
      </dsp:txBody>
      <dsp:txXfrm>
        <a:off x="32784" y="1411403"/>
        <a:ext cx="7974014" cy="606012"/>
      </dsp:txXfrm>
    </dsp:sp>
    <dsp:sp modelId="{8A0F8091-21A1-46F0-9560-F9FBF138B54B}">
      <dsp:nvSpPr>
        <dsp:cNvPr id="0" name=""/>
        <dsp:cNvSpPr/>
      </dsp:nvSpPr>
      <dsp:spPr>
        <a:xfrm>
          <a:off x="0" y="2050199"/>
          <a:ext cx="803958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25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Use Graph Database to enable geographic search for Volunteer proximity to opportunity</a:t>
          </a:r>
          <a:endParaRPr lang="en-US" sz="2200" kern="1200" dirty="0"/>
        </a:p>
      </dsp:txBody>
      <dsp:txXfrm>
        <a:off x="0" y="2050199"/>
        <a:ext cx="8039582" cy="695520"/>
      </dsp:txXfrm>
    </dsp:sp>
    <dsp:sp modelId="{7C0854EE-4E0D-49F5-A697-B3A65DAA614C}">
      <dsp:nvSpPr>
        <dsp:cNvPr id="0" name=""/>
        <dsp:cNvSpPr/>
      </dsp:nvSpPr>
      <dsp:spPr>
        <a:xfrm>
          <a:off x="0" y="2745719"/>
          <a:ext cx="803958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Automated Messaging</a:t>
          </a:r>
          <a:endParaRPr lang="en-US" sz="2800" kern="1200" dirty="0"/>
        </a:p>
      </dsp:txBody>
      <dsp:txXfrm>
        <a:off x="32784" y="2778503"/>
        <a:ext cx="7974014" cy="606012"/>
      </dsp:txXfrm>
    </dsp:sp>
    <dsp:sp modelId="{B212A4BA-E2E7-4A6D-84F2-A8F2C62ACF95}">
      <dsp:nvSpPr>
        <dsp:cNvPr id="0" name=""/>
        <dsp:cNvSpPr/>
      </dsp:nvSpPr>
      <dsp:spPr>
        <a:xfrm>
          <a:off x="0" y="3417299"/>
          <a:ext cx="803958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25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Implement a Chatbot to confirm status of Club Org readiness to accept volunteers</a:t>
          </a:r>
          <a:endParaRPr lang="en-US" sz="2200" kern="1200" dirty="0"/>
        </a:p>
      </dsp:txBody>
      <dsp:txXfrm>
        <a:off x="0" y="3417299"/>
        <a:ext cx="8039582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7F0D-5F32-40EF-8039-3C9305A2825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E7382-8634-41BE-97E3-D0D99CD4E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E7382-8634-41BE-97E3-D0D99CD4E8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9A82D-2B41-A04F-9F81-B68254B5354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959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9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6EEA-6D01-4387-A406-5144FAF5161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6454-1B00-438C-8422-0041CAF933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57" Type="http://schemas.openxmlformats.org/officeDocument/2006/relationships/image" Target="../media/image43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9.svg"/><Relationship Id="rId13" Type="http://schemas.openxmlformats.org/officeDocument/2006/relationships/image" Target="../media/image231.svg"/><Relationship Id="rId3" Type="http://schemas.openxmlformats.org/officeDocument/2006/relationships/image" Target="../media/image10.png"/><Relationship Id="rId47" Type="http://schemas.openxmlformats.org/officeDocument/2006/relationships/image" Target="../media/image559.svg"/><Relationship Id="rId63" Type="http://schemas.openxmlformats.org/officeDocument/2006/relationships/image" Target="../media/image319.sv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38" Type="http://schemas.openxmlformats.org/officeDocument/2006/relationships/image" Target="../media/image18.png"/><Relationship Id="rId59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6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svg"/><Relationship Id="rId11" Type="http://schemas.openxmlformats.org/officeDocument/2006/relationships/image" Target="../media/image49.svg"/><Relationship Id="rId37" Type="http://schemas.openxmlformats.org/officeDocument/2006/relationships/image" Target="../media/image17.png"/><Relationship Id="rId58" Type="http://schemas.openxmlformats.org/officeDocument/2006/relationships/image" Target="../media/image19.png"/><Relationship Id="rId5" Type="http://schemas.openxmlformats.org/officeDocument/2006/relationships/image" Target="../media/image11.png"/><Relationship Id="rId36" Type="http://schemas.openxmlformats.org/officeDocument/2006/relationships/image" Target="../media/image16.jpeg"/><Relationship Id="rId57" Type="http://schemas.openxmlformats.org/officeDocument/2006/relationships/image" Target="../media/image435.svg"/><Relationship Id="rId61" Type="http://schemas.openxmlformats.org/officeDocument/2006/relationships/image" Target="../media/image317.svg"/><Relationship Id="rId60" Type="http://schemas.openxmlformats.org/officeDocument/2006/relationships/image" Target="../media/image21.png"/><Relationship Id="rId65" Type="http://schemas.openxmlformats.org/officeDocument/2006/relationships/image" Target="../media/image321.svg"/><Relationship Id="rId4" Type="http://schemas.openxmlformats.org/officeDocument/2006/relationships/image" Target="../media/image51.svg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35" Type="http://schemas.openxmlformats.org/officeDocument/2006/relationships/image" Target="../media/image305.svg"/><Relationship Id="rId6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29AF8C"/>
                </a:solidFill>
              </a:rPr>
              <a:t>Girls Who Code</a:t>
            </a:r>
            <a:endParaRPr lang="en-US" sz="9600" dirty="0">
              <a:solidFill>
                <a:srgbClr val="29AF8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29AF8C"/>
                </a:solidFill>
              </a:rPr>
              <a:t>Helping GWC to Connect Volunteers to Girls Who Code Everywhere</a:t>
            </a:r>
            <a:endParaRPr lang="en-US" sz="4800" dirty="0">
              <a:solidFill>
                <a:srgbClr val="29AF8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518" y="5775767"/>
            <a:ext cx="9460375" cy="636608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US" dirty="0" smtClean="0">
                <a:solidFill>
                  <a:srgbClr val="29AF8C"/>
                </a:solidFill>
              </a:rPr>
              <a:t>Brent Thompson</a:t>
            </a:r>
            <a:br>
              <a:rPr lang="en-US" dirty="0" smtClean="0">
                <a:solidFill>
                  <a:srgbClr val="29AF8C"/>
                </a:solidFill>
              </a:rPr>
            </a:br>
            <a:r>
              <a:rPr lang="en-US" dirty="0" smtClean="0">
                <a:solidFill>
                  <a:srgbClr val="29AF8C"/>
                </a:solidFill>
              </a:rPr>
              <a:t>Ajith</a:t>
            </a:r>
            <a:r>
              <a:rPr lang="en-US" dirty="0" smtClean="0">
                <a:solidFill>
                  <a:srgbClr val="29AF8C"/>
                </a:solidFill>
              </a:rPr>
              <a:t> </a:t>
            </a:r>
            <a:r>
              <a:rPr lang="en-US" dirty="0" smtClean="0">
                <a:solidFill>
                  <a:srgbClr val="29AF8C"/>
                </a:solidFill>
              </a:rPr>
              <a:t>Punnakula</a:t>
            </a:r>
            <a:endParaRPr lang="en-US" dirty="0" smtClean="0">
              <a:solidFill>
                <a:srgbClr val="29AF8C"/>
              </a:solidFill>
            </a:endParaRPr>
          </a:p>
          <a:p>
            <a:r>
              <a:rPr lang="en-US" dirty="0" smtClean="0">
                <a:solidFill>
                  <a:srgbClr val="29AF8C"/>
                </a:solidFill>
              </a:rPr>
              <a:t>Dave Green</a:t>
            </a:r>
          </a:p>
          <a:p>
            <a:r>
              <a:rPr lang="en-US" dirty="0" smtClean="0">
                <a:solidFill>
                  <a:srgbClr val="29AF8C"/>
                </a:solidFill>
              </a:rPr>
              <a:t>Melanie </a:t>
            </a:r>
            <a:r>
              <a:rPr lang="en-US" dirty="0" smtClean="0">
                <a:solidFill>
                  <a:srgbClr val="29AF8C"/>
                </a:solidFill>
              </a:rPr>
              <a:t>Steck</a:t>
            </a:r>
            <a:endParaRPr lang="en-US" dirty="0" smtClean="0">
              <a:solidFill>
                <a:srgbClr val="29AF8C"/>
              </a:solidFill>
            </a:endParaRPr>
          </a:p>
          <a:p>
            <a:r>
              <a:rPr lang="en-US" dirty="0" smtClean="0">
                <a:solidFill>
                  <a:srgbClr val="29AF8C"/>
                </a:solidFill>
              </a:rPr>
              <a:t>Mackenzie Jackson</a:t>
            </a:r>
            <a:endParaRPr lang="en-US" dirty="0">
              <a:solidFill>
                <a:srgbClr val="29AF8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519" y="5420321"/>
            <a:ext cx="156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29AF8C"/>
                </a:solidFill>
              </a:rPr>
              <a:t>Team BADMM</a:t>
            </a:r>
            <a:endParaRPr lang="en-US" b="1" u="sng" dirty="0">
              <a:solidFill>
                <a:srgbClr val="29A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39479" y="-152400"/>
            <a:ext cx="10313043" cy="6879127"/>
            <a:chOff x="1747837" y="528637"/>
            <a:chExt cx="8696325" cy="5800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37" y="528637"/>
              <a:ext cx="8696325" cy="58007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5153" y="4142994"/>
              <a:ext cx="2510600" cy="18942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095999" y="6113918"/>
              <a:ext cx="24721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>
                  <a:solidFill>
                    <a:srgbClr val="003C68"/>
                  </a:solidFill>
                </a:rPr>
                <a:t>https://tockify.com/i/upcomingCustomizer?tab=basics</a:t>
              </a:r>
              <a:endParaRPr lang="en-US" sz="800" dirty="0">
                <a:solidFill>
                  <a:srgbClr val="003C68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16200000">
            <a:off x="-1694898" y="3545409"/>
            <a:ext cx="4539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FCFB3"/>
                </a:solidFill>
              </a:rPr>
              <a:t>Mock-up: Club Organization Profile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6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key next steps for Girls Who Code?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51948"/>
            <a:ext cx="3124200" cy="4746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 smtClean="0"/>
              <a:t>30 Days</a:t>
            </a:r>
          </a:p>
          <a:p>
            <a:pPr algn="ctr"/>
            <a:endParaRPr lang="en-US" sz="2000" b="1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Organize Two-pizza team to continue app dev.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Implement CI/CD </a:t>
            </a:r>
            <a:r>
              <a:rPr lang="en-US" sz="2000" dirty="0"/>
              <a:t>Pipeline to add new features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Mock-up remaining screens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MVP of all screens and functionality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33900" y="1851948"/>
            <a:ext cx="3124200" cy="4746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 smtClean="0"/>
              <a:t>60 Days</a:t>
            </a:r>
          </a:p>
          <a:p>
            <a:pPr algn="ctr"/>
            <a:endParaRPr lang="en-US" sz="2000" b="1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Pilot with strong user groups from Corporate Partners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Test app end-to-end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Add security features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Develop Feature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229600" y="1851948"/>
            <a:ext cx="3124200" cy="4746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 smtClean="0"/>
              <a:t>90 Days</a:t>
            </a:r>
          </a:p>
          <a:p>
            <a:pPr algn="ctr"/>
            <a:endParaRPr lang="en-US" sz="2000" b="1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Deploy to all user groups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Continuous improvement</a:t>
            </a:r>
            <a:endParaRPr lang="en-US" sz="2000" dirty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84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future growth opportunities are available to Girls Who Code with this Platform?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49010811"/>
              </p:ext>
            </p:extLst>
          </p:nvPr>
        </p:nvGraphicFramePr>
        <p:xfrm>
          <a:off x="838200" y="2013995"/>
          <a:ext cx="8039582" cy="41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21" y="2013995"/>
            <a:ext cx="2337292" cy="116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317621" y="3387471"/>
            <a:ext cx="2337292" cy="1198870"/>
            <a:chOff x="9144000" y="4213185"/>
            <a:chExt cx="2685326" cy="1377387"/>
          </a:xfrm>
        </p:grpSpPr>
        <p:sp>
          <p:nvSpPr>
            <p:cNvPr id="14" name="Rectangle 13"/>
            <p:cNvSpPr/>
            <p:nvPr/>
          </p:nvSpPr>
          <p:spPr>
            <a:xfrm>
              <a:off x="9144000" y="4213185"/>
              <a:ext cx="2685326" cy="13773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4" descr="Image result for aws neptune logo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30" t="29215" r="9493" b="52520"/>
            <a:stretch/>
          </p:blipFill>
          <p:spPr bwMode="auto">
            <a:xfrm>
              <a:off x="10081549" y="4311902"/>
              <a:ext cx="763928" cy="77984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6" name="Rectangle 15"/>
            <p:cNvSpPr/>
            <p:nvPr/>
          </p:nvSpPr>
          <p:spPr>
            <a:xfrm>
              <a:off x="9445735" y="5190462"/>
              <a:ext cx="20355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 smtClean="0">
                  <a:solidFill>
                    <a:schemeClr val="bg1"/>
                  </a:solidFill>
                </a:rPr>
                <a:t>Amazon Neptune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317621" y="4799582"/>
            <a:ext cx="2337292" cy="1240902"/>
            <a:chOff x="9317621" y="4799582"/>
            <a:chExt cx="2337292" cy="1240902"/>
          </a:xfrm>
        </p:grpSpPr>
        <p:sp>
          <p:nvSpPr>
            <p:cNvPr id="19" name="Rectangle 18"/>
            <p:cNvSpPr/>
            <p:nvPr/>
          </p:nvSpPr>
          <p:spPr>
            <a:xfrm>
              <a:off x="9317621" y="4799582"/>
              <a:ext cx="2337292" cy="11988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131">
              <a:extLst>
                <a:ext uri="{FF2B5EF4-FFF2-40B4-BE49-F238E27FC236}">
                  <a16:creationId xmlns:a16="http://schemas.microsoft.com/office/drawing/2014/main" id="{DF6DB930-4EEC-6D40-9F5F-0A5C5F5F9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xmlns="" r:embed="rId57"/>
                </a:ext>
              </a:extLst>
            </a:blip>
            <a:srcRect b="20168"/>
            <a:stretch/>
          </p:blipFill>
          <p:spPr>
            <a:xfrm>
              <a:off x="10133658" y="4865648"/>
              <a:ext cx="762000" cy="760403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9674410" y="5640374"/>
              <a:ext cx="16237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 smtClean="0">
                  <a:solidFill>
                    <a:schemeClr val="bg1"/>
                  </a:solidFill>
                </a:rPr>
                <a:t>Amazon Polly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1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3" y="2012603"/>
            <a:ext cx="8945468" cy="4639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2346" y="2809977"/>
            <a:ext cx="1293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C68"/>
                </a:solidFill>
                <a:latin typeface="+mj-lt"/>
              </a:rPr>
              <a:t>Blue Font</a:t>
            </a:r>
          </a:p>
          <a:p>
            <a:r>
              <a:rPr lang="en-US" dirty="0" smtClean="0">
                <a:solidFill>
                  <a:srgbClr val="F4363C"/>
                </a:solidFill>
                <a:latin typeface="+mj-lt"/>
              </a:rPr>
              <a:t>Red Font</a:t>
            </a:r>
          </a:p>
          <a:p>
            <a:r>
              <a:rPr lang="en-US" dirty="0" smtClean="0">
                <a:solidFill>
                  <a:srgbClr val="F0ED45"/>
                </a:solidFill>
                <a:latin typeface="+mj-lt"/>
              </a:rPr>
              <a:t>Yellow Font</a:t>
            </a:r>
          </a:p>
          <a:p>
            <a:r>
              <a:rPr lang="en-US" dirty="0" smtClean="0">
                <a:solidFill>
                  <a:srgbClr val="6FCFB3"/>
                </a:solidFill>
                <a:latin typeface="+mj-lt"/>
              </a:rPr>
              <a:t>Green Font</a:t>
            </a:r>
            <a:endParaRPr lang="en-US" dirty="0">
              <a:solidFill>
                <a:srgbClr val="6FCFB3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GWC process work today?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0100" y="1297902"/>
            <a:ext cx="10515600" cy="4899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68580" y="2842447"/>
            <a:ext cx="10255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8580" y="4516177"/>
            <a:ext cx="10255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9" y="1652029"/>
            <a:ext cx="840264" cy="867408"/>
          </a:xfrm>
          <a:prstGeom prst="ellipse">
            <a:avLst/>
          </a:prstGeom>
          <a:solidFill>
            <a:srgbClr val="6FCFB3"/>
          </a:solidFill>
          <a:ln w="63500" cap="rnd">
            <a:noFill/>
          </a:ln>
          <a:effectLst/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1" y="3050809"/>
            <a:ext cx="840264" cy="867408"/>
          </a:xfrm>
          <a:prstGeom prst="ellipse">
            <a:avLst/>
          </a:prstGeom>
          <a:solidFill>
            <a:srgbClr val="6FCFB3"/>
          </a:solidFill>
          <a:ln w="63500" cap="rnd">
            <a:noFill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868579" y="3919164"/>
            <a:ext cx="846248" cy="582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FCFB3"/>
                </a:solidFill>
              </a:rPr>
              <a:t>Corp.</a:t>
            </a:r>
          </a:p>
          <a:p>
            <a:pPr algn="ctr"/>
            <a:r>
              <a:rPr lang="en-US" dirty="0" smtClean="0">
                <a:solidFill>
                  <a:srgbClr val="6FCFB3"/>
                </a:solidFill>
              </a:rPr>
              <a:t>Partners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60897" y="2474424"/>
            <a:ext cx="6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FCFB3"/>
                </a:solidFill>
              </a:rPr>
              <a:t>GWC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9" y="4662225"/>
            <a:ext cx="840264" cy="867408"/>
          </a:xfrm>
          <a:prstGeom prst="ellipse">
            <a:avLst/>
          </a:prstGeom>
          <a:solidFill>
            <a:srgbClr val="6FCFB3"/>
          </a:solidFill>
          <a:ln w="63500" cap="rnd">
            <a:noFill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989929" y="5471887"/>
            <a:ext cx="585365" cy="582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FCFB3"/>
                </a:solidFill>
              </a:rPr>
              <a:t>Club</a:t>
            </a:r>
            <a:br>
              <a:rPr lang="en-US" dirty="0" smtClean="0">
                <a:solidFill>
                  <a:srgbClr val="6FCFB3"/>
                </a:solidFill>
              </a:rPr>
            </a:br>
            <a:r>
              <a:rPr lang="en-US" dirty="0" smtClean="0">
                <a:solidFill>
                  <a:srgbClr val="6FCFB3"/>
                </a:solidFill>
              </a:rPr>
              <a:t>Orgs.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08843" y="2085733"/>
            <a:ext cx="88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591421" y="1608688"/>
            <a:ext cx="1721340" cy="954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Distributes info on how to volunteer</a:t>
            </a:r>
            <a:endParaRPr lang="en-US" dirty="0">
              <a:solidFill>
                <a:srgbClr val="003C68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591421" y="4809069"/>
            <a:ext cx="1721340" cy="954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Reads list and sets up GWC club</a:t>
            </a:r>
            <a:endParaRPr lang="en-US" dirty="0">
              <a:solidFill>
                <a:srgbClr val="003C68"/>
              </a:solidFill>
            </a:endParaRPr>
          </a:p>
        </p:txBody>
      </p:sp>
      <p:cxnSp>
        <p:nvCxnSpPr>
          <p:cNvPr id="99" name="Straight Arrow Connector 98"/>
          <p:cNvCxnSpPr>
            <a:stCxn id="42" idx="2"/>
            <a:endCxn id="98" idx="0"/>
          </p:cNvCxnSpPr>
          <p:nvPr/>
        </p:nvCxnSpPr>
        <p:spPr>
          <a:xfrm>
            <a:off x="3452091" y="2562778"/>
            <a:ext cx="0" cy="224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684394" y="4809069"/>
            <a:ext cx="1721340" cy="954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Report Status on Girls who want to code</a:t>
            </a:r>
            <a:endParaRPr lang="en-US" dirty="0">
              <a:solidFill>
                <a:srgbClr val="003C68"/>
              </a:solidFill>
            </a:endParaRPr>
          </a:p>
        </p:txBody>
      </p:sp>
      <p:cxnSp>
        <p:nvCxnSpPr>
          <p:cNvPr id="65" name="Straight Arrow Connector 64"/>
          <p:cNvCxnSpPr>
            <a:stCxn id="98" idx="3"/>
            <a:endCxn id="64" idx="1"/>
          </p:cNvCxnSpPr>
          <p:nvPr/>
        </p:nvCxnSpPr>
        <p:spPr>
          <a:xfrm>
            <a:off x="4312761" y="5286114"/>
            <a:ext cx="371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38036" y="2963363"/>
            <a:ext cx="1721340" cy="954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Organize volunteers to teach Girls</a:t>
            </a:r>
            <a:endParaRPr lang="en-US" dirty="0">
              <a:solidFill>
                <a:srgbClr val="003C68"/>
              </a:solidFill>
            </a:endParaRPr>
          </a:p>
        </p:txBody>
      </p:sp>
      <p:cxnSp>
        <p:nvCxnSpPr>
          <p:cNvPr id="15" name="Straight Arrow Connector 14"/>
          <p:cNvCxnSpPr>
            <a:stCxn id="69" idx="2"/>
            <a:endCxn id="88" idx="0"/>
          </p:cNvCxnSpPr>
          <p:nvPr/>
        </p:nvCxnSpPr>
        <p:spPr>
          <a:xfrm>
            <a:off x="8498706" y="3917453"/>
            <a:ext cx="0" cy="2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4" idx="0"/>
            <a:endCxn id="79" idx="2"/>
          </p:cNvCxnSpPr>
          <p:nvPr/>
        </p:nvCxnSpPr>
        <p:spPr>
          <a:xfrm flipV="1">
            <a:off x="5545064" y="2562778"/>
            <a:ext cx="0" cy="224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4684394" y="1608688"/>
            <a:ext cx="1721340" cy="954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Connects Club Org to Corporate Club</a:t>
            </a:r>
            <a:endParaRPr lang="en-US" dirty="0">
              <a:solidFill>
                <a:srgbClr val="003C68"/>
              </a:solidFill>
            </a:endParaRPr>
          </a:p>
        </p:txBody>
      </p:sp>
      <p:cxnSp>
        <p:nvCxnSpPr>
          <p:cNvPr id="38" name="Elbow Connector 37"/>
          <p:cNvCxnSpPr>
            <a:stCxn id="79" idx="3"/>
            <a:endCxn id="69" idx="0"/>
          </p:cNvCxnSpPr>
          <p:nvPr/>
        </p:nvCxnSpPr>
        <p:spPr>
          <a:xfrm>
            <a:off x="6405734" y="2085733"/>
            <a:ext cx="2092972" cy="87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638036" y="4141839"/>
            <a:ext cx="1721340" cy="954090"/>
          </a:xfrm>
          <a:prstGeom prst="roundRect">
            <a:avLst/>
          </a:prstGeom>
          <a:solidFill>
            <a:srgbClr val="F0ED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Curricula Begins</a:t>
            </a:r>
            <a:endParaRPr lang="en-US" dirty="0">
              <a:solidFill>
                <a:srgbClr val="003C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state of GWC is inefficient and full of pain points for the parties involved </a:t>
            </a:r>
            <a:endParaRPr lang="en-US" dirty="0"/>
          </a:p>
        </p:txBody>
      </p:sp>
      <p:graphicFrame>
        <p:nvGraphicFramePr>
          <p:cNvPr id="170" name="Diagram 169"/>
          <p:cNvGraphicFramePr/>
          <p:nvPr/>
        </p:nvGraphicFramePr>
        <p:xfrm>
          <a:off x="838200" y="1798321"/>
          <a:ext cx="10515600" cy="428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2" name="Rounded Rectangle 171"/>
          <p:cNvSpPr/>
          <p:nvPr/>
        </p:nvSpPr>
        <p:spPr>
          <a:xfrm>
            <a:off x="2631531" y="1881464"/>
            <a:ext cx="1721340" cy="445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GWC 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821680" y="1881464"/>
            <a:ext cx="2032000" cy="445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Corporate Partners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9040205" y="1903648"/>
            <a:ext cx="2032000" cy="445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Club Organizations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29817" y="2981380"/>
            <a:ext cx="1293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C68"/>
                </a:solidFill>
                <a:latin typeface="+mj-lt"/>
              </a:rPr>
              <a:t>Blue Font</a:t>
            </a:r>
          </a:p>
          <a:p>
            <a:r>
              <a:rPr lang="en-US" dirty="0" smtClean="0">
                <a:solidFill>
                  <a:srgbClr val="F4363C"/>
                </a:solidFill>
                <a:latin typeface="+mj-lt"/>
              </a:rPr>
              <a:t>Red Font</a:t>
            </a:r>
          </a:p>
          <a:p>
            <a:r>
              <a:rPr lang="en-US" dirty="0" smtClean="0">
                <a:solidFill>
                  <a:srgbClr val="F0ED45"/>
                </a:solidFill>
                <a:latin typeface="+mj-lt"/>
              </a:rPr>
              <a:t>Yellow Font</a:t>
            </a:r>
          </a:p>
          <a:p>
            <a:r>
              <a:rPr lang="en-US" dirty="0" smtClean="0">
                <a:solidFill>
                  <a:srgbClr val="6FCFB3"/>
                </a:solidFill>
                <a:latin typeface="+mj-lt"/>
              </a:rPr>
              <a:t>Green Font</a:t>
            </a:r>
            <a:endParaRPr lang="en-US" dirty="0">
              <a:solidFill>
                <a:srgbClr val="6FCFB3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Girls Who Code need a new way to engage their partners.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905578"/>
            <a:ext cx="10515598" cy="1131352"/>
            <a:chOff x="838200" y="1905578"/>
            <a:chExt cx="10515598" cy="1131352"/>
          </a:xfrm>
        </p:grpSpPr>
        <p:sp>
          <p:nvSpPr>
            <p:cNvPr id="8" name="Rectangle 7"/>
            <p:cNvSpPr/>
            <p:nvPr/>
          </p:nvSpPr>
          <p:spPr>
            <a:xfrm>
              <a:off x="2208174" y="1905578"/>
              <a:ext cx="9145624" cy="860782"/>
            </a:xfrm>
            <a:prstGeom prst="rect">
              <a:avLst/>
            </a:prstGeom>
            <a:solidFill>
              <a:srgbClr val="29AF8C"/>
            </a:solidFill>
          </p:spPr>
          <p:txBody>
            <a:bodyPr wrap="square">
              <a:noAutofit/>
            </a:bodyPr>
            <a:lstStyle/>
            <a:p>
              <a:r>
                <a:rPr lang="en-US" b="1" dirty="0"/>
                <a:t>Corporate Partner Volunteers</a:t>
              </a:r>
            </a:p>
            <a:p>
              <a:r>
                <a:rPr lang="en-US" dirty="0"/>
                <a:t>GWC needs to enable Resource Managers and Volunteers at Corporate Partner organizations to find Club Organizations to volunteer at and manage </a:t>
              </a:r>
              <a:r>
                <a:rPr lang="en-US" dirty="0" smtClean="0"/>
                <a:t>volunteer availability</a:t>
              </a:r>
              <a:endParaRPr lang="en-US" dirty="0"/>
            </a:p>
          </p:txBody>
        </p:sp>
        <p:sp>
          <p:nvSpPr>
            <p:cNvPr id="10" name="Cube 9"/>
            <p:cNvSpPr/>
            <p:nvPr/>
          </p:nvSpPr>
          <p:spPr>
            <a:xfrm rot="10800000">
              <a:off x="838200" y="1905578"/>
              <a:ext cx="1131352" cy="11313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" y="3229071"/>
            <a:ext cx="10515600" cy="1131352"/>
            <a:chOff x="838200" y="3350231"/>
            <a:chExt cx="10515600" cy="1131352"/>
          </a:xfrm>
        </p:grpSpPr>
        <p:sp>
          <p:nvSpPr>
            <p:cNvPr id="20" name="Rectangle 19"/>
            <p:cNvSpPr/>
            <p:nvPr/>
          </p:nvSpPr>
          <p:spPr>
            <a:xfrm>
              <a:off x="2208176" y="3350231"/>
              <a:ext cx="9145624" cy="860782"/>
            </a:xfrm>
            <a:prstGeom prst="rect">
              <a:avLst/>
            </a:prstGeom>
            <a:solidFill>
              <a:srgbClr val="29AF8C"/>
            </a:solidFill>
          </p:spPr>
          <p:txBody>
            <a:bodyPr wrap="square">
              <a:noAutofit/>
            </a:bodyPr>
            <a:lstStyle/>
            <a:p>
              <a:r>
                <a:rPr lang="en-US" b="1" dirty="0"/>
                <a:t>Club Organizations</a:t>
              </a:r>
            </a:p>
            <a:p>
              <a:r>
                <a:rPr lang="en-US" dirty="0"/>
                <a:t>GWC needs a way to track which organizations have clubs and students ready to learn, and provide this </a:t>
              </a:r>
              <a:r>
                <a:rPr lang="en-US" dirty="0" smtClean="0"/>
                <a:t>information</a:t>
              </a:r>
              <a:endParaRPr lang="en-US" dirty="0"/>
            </a:p>
          </p:txBody>
        </p:sp>
        <p:sp>
          <p:nvSpPr>
            <p:cNvPr id="21" name="Cube 20"/>
            <p:cNvSpPr/>
            <p:nvPr/>
          </p:nvSpPr>
          <p:spPr>
            <a:xfrm rot="10800000">
              <a:off x="838200" y="3350231"/>
              <a:ext cx="1131352" cy="11313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4552565"/>
            <a:ext cx="10515600" cy="1131352"/>
            <a:chOff x="838200" y="4552565"/>
            <a:chExt cx="10515600" cy="1131352"/>
          </a:xfrm>
        </p:grpSpPr>
        <p:sp>
          <p:nvSpPr>
            <p:cNvPr id="23" name="Rectangle 22"/>
            <p:cNvSpPr/>
            <p:nvPr/>
          </p:nvSpPr>
          <p:spPr>
            <a:xfrm>
              <a:off x="2208176" y="4552565"/>
              <a:ext cx="9145624" cy="860782"/>
            </a:xfrm>
            <a:prstGeom prst="rect">
              <a:avLst/>
            </a:prstGeom>
            <a:solidFill>
              <a:srgbClr val="29AF8C"/>
            </a:solidFill>
          </p:spPr>
          <p:txBody>
            <a:bodyPr wrap="square">
              <a:noAutofit/>
            </a:bodyPr>
            <a:lstStyle/>
            <a:p>
              <a:r>
                <a:rPr lang="en-US" b="1" dirty="0" smtClean="0">
                  <a:latin typeface="+mj-lt"/>
                </a:rPr>
                <a:t>Metrics for GWC</a:t>
              </a:r>
            </a:p>
            <a:p>
              <a:r>
                <a:rPr lang="en-US" dirty="0" smtClean="0">
                  <a:latin typeface="+mj-lt"/>
                </a:rPr>
                <a:t>GWC needs to be able to track metrics regarding partner involvement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Cube 23"/>
            <p:cNvSpPr/>
            <p:nvPr/>
          </p:nvSpPr>
          <p:spPr>
            <a:xfrm rot="10800000">
              <a:off x="838200" y="4552565"/>
              <a:ext cx="1131352" cy="11313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 smtClean="0"/>
            </a:p>
          </p:txBody>
        </p:sp>
      </p:grpSp>
      <p:sp>
        <p:nvSpPr>
          <p:cNvPr id="6" name="Rectangle 5"/>
          <p:cNvSpPr>
            <a:spLocks/>
          </p:cNvSpPr>
          <p:nvPr/>
        </p:nvSpPr>
        <p:spPr>
          <a:xfrm>
            <a:off x="2439368" y="5876059"/>
            <a:ext cx="7313264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2400" b="1" dirty="0" smtClean="0">
                <a:ln w="6600">
                  <a:solidFill>
                    <a:srgbClr val="F0ED45"/>
                  </a:solidFill>
                  <a:prstDash val="solid"/>
                </a:ln>
                <a:solidFill>
                  <a:srgbClr val="F0ED4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can we help GWC achieve this functionality?</a:t>
            </a:r>
            <a:endParaRPr lang="en-US" sz="2400" b="1" dirty="0">
              <a:ln w="6600">
                <a:solidFill>
                  <a:srgbClr val="F0ED45"/>
                </a:solidFill>
                <a:prstDash val="solid"/>
              </a:ln>
              <a:solidFill>
                <a:srgbClr val="F0ED4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00" y="1967405"/>
            <a:ext cx="737127" cy="737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43" y="3342303"/>
            <a:ext cx="588660" cy="588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9" y="4590976"/>
            <a:ext cx="737127" cy="7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77" y="2485242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rgbClr val="6FCFB3"/>
                </a:solidFill>
              </a:rPr>
              <a:t>Girls Who Code can solve these problems with a unified portal for GWC partner engagement.</a:t>
            </a:r>
            <a:endParaRPr lang="en-US" dirty="0">
              <a:solidFill>
                <a:srgbClr val="6FCF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used UCD and interviews with a current GWC RM at Accenture to design a bespoke app experience.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4275168"/>
              </p:ext>
            </p:extLst>
          </p:nvPr>
        </p:nvGraphicFramePr>
        <p:xfrm>
          <a:off x="1950720" y="1189589"/>
          <a:ext cx="8077200" cy="598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0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unified portal look like?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1865061"/>
            <a:ext cx="10515600" cy="4871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86680" y="3409606"/>
            <a:ext cx="10255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6680" y="5083336"/>
            <a:ext cx="10255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9" y="2219188"/>
            <a:ext cx="840264" cy="867408"/>
          </a:xfrm>
          <a:prstGeom prst="ellipse">
            <a:avLst/>
          </a:prstGeom>
          <a:solidFill>
            <a:srgbClr val="6FCFB3"/>
          </a:solidFill>
          <a:ln w="63500" cap="rnd">
            <a:noFill/>
          </a:ln>
          <a:effectLst/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1" y="3617968"/>
            <a:ext cx="840264" cy="867408"/>
          </a:xfrm>
          <a:prstGeom prst="ellipse">
            <a:avLst/>
          </a:prstGeom>
          <a:solidFill>
            <a:srgbClr val="6FCFB3"/>
          </a:solidFill>
          <a:ln w="63500" cap="rnd">
            <a:noFill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986679" y="4486323"/>
            <a:ext cx="846248" cy="582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FCFB3"/>
                </a:solidFill>
              </a:rPr>
              <a:t>Corp.</a:t>
            </a:r>
          </a:p>
          <a:p>
            <a:pPr algn="ctr"/>
            <a:r>
              <a:rPr lang="en-US" dirty="0" smtClean="0">
                <a:solidFill>
                  <a:srgbClr val="6FCFB3"/>
                </a:solidFill>
              </a:rPr>
              <a:t>Partners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78997" y="3041583"/>
            <a:ext cx="6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FCFB3"/>
                </a:solidFill>
              </a:rPr>
              <a:t>GWC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9" y="5229384"/>
            <a:ext cx="840264" cy="867408"/>
          </a:xfrm>
          <a:prstGeom prst="ellipse">
            <a:avLst/>
          </a:prstGeom>
          <a:solidFill>
            <a:srgbClr val="6FCFB3"/>
          </a:solidFill>
          <a:ln w="63500" cap="rnd">
            <a:noFill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1108029" y="6039046"/>
            <a:ext cx="585365" cy="582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6FCFB3"/>
                </a:solidFill>
              </a:rPr>
              <a:t>Club</a:t>
            </a:r>
            <a:br>
              <a:rPr lang="en-US" dirty="0" smtClean="0">
                <a:solidFill>
                  <a:srgbClr val="6FCFB3"/>
                </a:solidFill>
              </a:rPr>
            </a:br>
            <a:r>
              <a:rPr lang="en-US" dirty="0" smtClean="0">
                <a:solidFill>
                  <a:srgbClr val="6FCFB3"/>
                </a:solidFill>
              </a:rPr>
              <a:t>Orgs.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26943" y="2652892"/>
            <a:ext cx="921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913712" y="415743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07728" y="5754306"/>
            <a:ext cx="82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747992" y="2175847"/>
            <a:ext cx="1721340" cy="954090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GWC Admin Dashboard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377840" y="3287702"/>
            <a:ext cx="2397396" cy="9540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Relationship Manager Dashboard</a:t>
            </a:r>
            <a:endParaRPr lang="en-US" dirty="0">
              <a:solidFill>
                <a:srgbClr val="003C68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747992" y="5426768"/>
            <a:ext cx="1721340" cy="954090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Club Organization Dashboard</a:t>
            </a:r>
            <a:endParaRPr lang="en-US" dirty="0"/>
          </a:p>
        </p:txBody>
      </p:sp>
      <p:cxnSp>
        <p:nvCxnSpPr>
          <p:cNvPr id="62" name="Straight Connector 61"/>
          <p:cNvCxnSpPr>
            <a:stCxn id="42" idx="2"/>
            <a:endCxn id="149" idx="0"/>
          </p:cNvCxnSpPr>
          <p:nvPr/>
        </p:nvCxnSpPr>
        <p:spPr>
          <a:xfrm flipH="1">
            <a:off x="3601100" y="3129937"/>
            <a:ext cx="7562" cy="764848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49" idx="2"/>
            <a:endCxn id="54" idx="0"/>
          </p:cNvCxnSpPr>
          <p:nvPr/>
        </p:nvCxnSpPr>
        <p:spPr>
          <a:xfrm>
            <a:off x="3601100" y="4983003"/>
            <a:ext cx="7562" cy="4437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5940604" y="5509992"/>
            <a:ext cx="1538747" cy="1026391"/>
            <a:chOff x="1747837" y="528637"/>
            <a:chExt cx="8696325" cy="580072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7837" y="528637"/>
              <a:ext cx="8696325" cy="5800725"/>
            </a:xfrm>
            <a:prstGeom prst="rect">
              <a:avLst/>
            </a:prstGeom>
            <a:ln w="28575">
              <a:solidFill>
                <a:schemeClr val="tx1">
                  <a:lumMod val="65000"/>
                </a:schemeClr>
              </a:solidFill>
              <a:prstDash val="dash"/>
            </a:ln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5153" y="4142994"/>
              <a:ext cx="2510600" cy="1894250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</p:pic>
      </p:grpSp>
      <p:sp>
        <p:nvSpPr>
          <p:cNvPr id="75" name="Rectangle 74"/>
          <p:cNvSpPr/>
          <p:nvPr/>
        </p:nvSpPr>
        <p:spPr>
          <a:xfrm>
            <a:off x="5741006" y="5091489"/>
            <a:ext cx="20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C68"/>
                </a:solidFill>
              </a:rPr>
              <a:t>Organization Profile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469332" y="5663088"/>
            <a:ext cx="1301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9" idx="3"/>
            <a:endCxn id="138" idx="1"/>
          </p:cNvCxnSpPr>
          <p:nvPr/>
        </p:nvCxnSpPr>
        <p:spPr>
          <a:xfrm flipV="1">
            <a:off x="4430620" y="3874595"/>
            <a:ext cx="1358750" cy="564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4430620" y="4438894"/>
            <a:ext cx="1509984" cy="254271"/>
          </a:xfrm>
          <a:prstGeom prst="bentConnector3">
            <a:avLst>
              <a:gd name="adj1" fmla="val 44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680366" y="3297278"/>
            <a:ext cx="1819522" cy="612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Opportunity List</a:t>
            </a:r>
            <a:endParaRPr lang="en-US" dirty="0">
              <a:solidFill>
                <a:srgbClr val="003C68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72439" y="4039649"/>
            <a:ext cx="153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3C68"/>
                </a:solidFill>
              </a:rPr>
              <a:t>Volunteer List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769851" y="2175847"/>
            <a:ext cx="1721340" cy="954090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Serve Reporting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469332" y="2652892"/>
            <a:ext cx="130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954499" y="4356173"/>
            <a:ext cx="1721340" cy="672071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Volunteer Profile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7954499" y="3569408"/>
            <a:ext cx="1721340" cy="616596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View of Opportunities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38" idx="3"/>
            <a:endCxn id="112" idx="1"/>
          </p:cNvCxnSpPr>
          <p:nvPr/>
        </p:nvCxnSpPr>
        <p:spPr>
          <a:xfrm>
            <a:off x="7462579" y="3874595"/>
            <a:ext cx="491920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2" idx="3"/>
            <a:endCxn id="108" idx="1"/>
          </p:cNvCxnSpPr>
          <p:nvPr/>
        </p:nvCxnSpPr>
        <p:spPr>
          <a:xfrm flipV="1">
            <a:off x="7337834" y="4692209"/>
            <a:ext cx="616665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9808137" y="4844225"/>
            <a:ext cx="1545663" cy="616596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 Portal</a:t>
            </a:r>
            <a:endParaRPr lang="en-US" dirty="0"/>
          </a:p>
        </p:txBody>
      </p:sp>
      <p:cxnSp>
        <p:nvCxnSpPr>
          <p:cNvPr id="124" name="Elbow Connector 123"/>
          <p:cNvCxnSpPr>
            <a:stCxn id="112" idx="3"/>
            <a:endCxn id="122" idx="0"/>
          </p:cNvCxnSpPr>
          <p:nvPr/>
        </p:nvCxnSpPr>
        <p:spPr>
          <a:xfrm>
            <a:off x="9675839" y="3877706"/>
            <a:ext cx="905130" cy="966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72" idx="3"/>
            <a:endCxn id="122" idx="2"/>
          </p:cNvCxnSpPr>
          <p:nvPr/>
        </p:nvCxnSpPr>
        <p:spPr>
          <a:xfrm flipV="1">
            <a:off x="7479351" y="5460821"/>
            <a:ext cx="3101618" cy="562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38200" y="1246687"/>
            <a:ext cx="10515600" cy="530292"/>
            <a:chOff x="819542" y="6200603"/>
            <a:chExt cx="10515600" cy="530292"/>
          </a:xfrm>
        </p:grpSpPr>
        <p:sp>
          <p:nvSpPr>
            <p:cNvPr id="61" name="Rectangle 60"/>
            <p:cNvSpPr/>
            <p:nvPr/>
          </p:nvSpPr>
          <p:spPr>
            <a:xfrm>
              <a:off x="819542" y="6200603"/>
              <a:ext cx="10515600" cy="53029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3C68"/>
                  </a:solidFill>
                </a:rPr>
                <a:t>Legend: </a:t>
              </a:r>
              <a:endParaRPr lang="en-US" b="1" dirty="0">
                <a:solidFill>
                  <a:srgbClr val="003C68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197953" y="6243161"/>
              <a:ext cx="1721340" cy="445176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Future State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698593" y="6243161"/>
              <a:ext cx="1721340" cy="445176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3C68"/>
                  </a:solidFill>
                </a:rPr>
                <a:t>Mock-Up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199233" y="6243161"/>
              <a:ext cx="1721340" cy="4451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3C68"/>
                  </a:solidFill>
                </a:rPr>
                <a:t>Demo</a:t>
              </a: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006" y="4403611"/>
            <a:ext cx="1728473" cy="382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570" y="3652174"/>
            <a:ext cx="1674174" cy="416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340" y="3866817"/>
            <a:ext cx="1364972" cy="1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860760" y="1442787"/>
            <a:ext cx="10515600" cy="5097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C7ACBCA-AF79-D34B-97FD-6499A4071A56}"/>
              </a:ext>
            </a:extLst>
          </p:cNvPr>
          <p:cNvSpPr txBox="1">
            <a:spLocks/>
          </p:cNvSpPr>
          <p:nvPr/>
        </p:nvSpPr>
        <p:spPr>
          <a:xfrm>
            <a:off x="445246" y="362080"/>
            <a:ext cx="1086892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226" name="Graphic 9">
            <a:extLst>
              <a:ext uri="{FF2B5EF4-FFF2-40B4-BE49-F238E27FC236}">
                <a16:creationId xmlns:a16="http://schemas.microsoft.com/office/drawing/2014/main" id="{EF659E4A-7613-6247-94E6-E439567C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92279" y="1493164"/>
            <a:ext cx="342900" cy="342900"/>
          </a:xfrm>
          <a:prstGeom prst="rect">
            <a:avLst/>
          </a:prstGeom>
        </p:spPr>
      </p:pic>
      <p:sp>
        <p:nvSpPr>
          <p:cNvPr id="228" name="Rectangle 227">
            <a:extLst>
              <a:ext uri="{FF2B5EF4-FFF2-40B4-BE49-F238E27FC236}">
                <a16:creationId xmlns:a16="http://schemas.microsoft.com/office/drawing/2014/main" id="{DCC981E4-D6EC-5840-A6AB-ADCACCE8B3C3}"/>
              </a:ext>
            </a:extLst>
          </p:cNvPr>
          <p:cNvSpPr/>
          <p:nvPr/>
        </p:nvSpPr>
        <p:spPr>
          <a:xfrm>
            <a:off x="3492279" y="1493163"/>
            <a:ext cx="3019471" cy="4799447"/>
          </a:xfrm>
          <a:prstGeom prst="rect">
            <a:avLst/>
          </a:prstGeom>
          <a:noFill/>
          <a:ln w="12700">
            <a:solidFill>
              <a:srgbClr val="858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58B94"/>
                </a:solidFill>
              </a:rPr>
              <a:t>AWS </a:t>
            </a:r>
            <a:r>
              <a:rPr lang="en-US" sz="1200" dirty="0" smtClean="0">
                <a:solidFill>
                  <a:srgbClr val="858B94"/>
                </a:solidFill>
              </a:rPr>
              <a:t>Cloud – Current State</a:t>
            </a:r>
            <a:endParaRPr lang="en-US" sz="1200" dirty="0">
              <a:solidFill>
                <a:srgbClr val="858B94"/>
              </a:solidFill>
            </a:endParaRPr>
          </a:p>
        </p:txBody>
      </p:sp>
      <p:pic>
        <p:nvPicPr>
          <p:cNvPr id="193" name="Graphic 11">
            <a:extLst>
              <a:ext uri="{FF2B5EF4-FFF2-40B4-BE49-F238E27FC236}">
                <a16:creationId xmlns:a16="http://schemas.microsoft.com/office/drawing/2014/main" id="{310723F6-3249-7D48-9B51-50881BBD5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31264" y="3321258"/>
            <a:ext cx="1143000" cy="1143000"/>
          </a:xfrm>
          <a:prstGeom prst="rect">
            <a:avLst/>
          </a:prstGeom>
        </p:spPr>
      </p:pic>
      <p:pic>
        <p:nvPicPr>
          <p:cNvPr id="224" name="Graphic 13">
            <a:extLst>
              <a:ext uri="{FF2B5EF4-FFF2-40B4-BE49-F238E27FC236}">
                <a16:creationId xmlns:a16="http://schemas.microsoft.com/office/drawing/2014/main" id="{BB80B697-5C4D-5E42-8B14-72F53A9E4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08785" y="2535041"/>
            <a:ext cx="571500" cy="571500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3758160" y="3151511"/>
            <a:ext cx="1072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Amazon S3 </a:t>
            </a:r>
            <a:r>
              <a:rPr lang="en-US" sz="1100" dirty="0" smtClean="0">
                <a:solidFill>
                  <a:schemeClr val="bg1"/>
                </a:solidFill>
              </a:rPr>
              <a:t>Static Website Hosting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3738193" y="4950906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3775304" y="5246182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APIs and Event Handlers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19" name="Graphic 20">
            <a:extLst>
              <a:ext uri="{FF2B5EF4-FFF2-40B4-BE49-F238E27FC236}">
                <a16:creationId xmlns:a16="http://schemas.microsoft.com/office/drawing/2014/main" id="{2E6AFDB8-4BA2-2340-882D-737696E78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626763" y="1976325"/>
            <a:ext cx="342900" cy="342900"/>
          </a:xfrm>
          <a:prstGeom prst="rect">
            <a:avLst/>
          </a:prstGeom>
        </p:spPr>
      </p:pic>
      <p:sp>
        <p:nvSpPr>
          <p:cNvPr id="220" name="Rectangle 219">
            <a:extLst>
              <a:ext uri="{FF2B5EF4-FFF2-40B4-BE49-F238E27FC236}">
                <a16:creationId xmlns:a16="http://schemas.microsoft.com/office/drawing/2014/main" id="{AB631B26-BE37-984E-A508-66E4DDB927EB}"/>
              </a:ext>
            </a:extLst>
          </p:cNvPr>
          <p:cNvSpPr/>
          <p:nvPr/>
        </p:nvSpPr>
        <p:spPr>
          <a:xfrm>
            <a:off x="3626763" y="1976324"/>
            <a:ext cx="2657429" cy="4176586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rgbClr val="B6BABF"/>
                </a:solidFill>
              </a:rPr>
              <a:t>Region – US East</a:t>
            </a:r>
            <a:endParaRPr lang="en-US" sz="1200" dirty="0">
              <a:solidFill>
                <a:srgbClr val="B6BABF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CA6F280-75A2-1347-AD40-3937D48571F0}"/>
              </a:ext>
            </a:extLst>
          </p:cNvPr>
          <p:cNvSpPr txBox="1"/>
          <p:nvPr/>
        </p:nvSpPr>
        <p:spPr>
          <a:xfrm>
            <a:off x="1166389" y="4267489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Git users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CDC344D-5DB6-1341-B8A6-A84140D585B0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>
            <a:off x="2274264" y="3892758"/>
            <a:ext cx="1218015" cy="129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44CA8B2F-5C0C-4847-8374-3CF09649970B}"/>
              </a:ext>
            </a:extLst>
          </p:cNvPr>
          <p:cNvSpPr txBox="1"/>
          <p:nvPr/>
        </p:nvSpPr>
        <p:spPr>
          <a:xfrm>
            <a:off x="2106189" y="3886489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Git Push</a:t>
            </a:r>
          </a:p>
        </p:txBody>
      </p:sp>
      <p:pic>
        <p:nvPicPr>
          <p:cNvPr id="214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69663" y="4419096"/>
            <a:ext cx="684033" cy="855041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3758160" y="2316065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</a:rPr>
              <a:t>React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3775304" y="4227336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</a:rPr>
              <a:t>Python</a:t>
            </a:r>
            <a:endParaRPr lang="en-US" sz="1100" i="1" dirty="0">
              <a:solidFill>
                <a:schemeClr val="bg1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9DB39CF-E337-964C-A024-7C63C83243A0}"/>
              </a:ext>
            </a:extLst>
          </p:cNvPr>
          <p:cNvGrpSpPr/>
          <p:nvPr/>
        </p:nvGrpSpPr>
        <p:grpSpPr>
          <a:xfrm>
            <a:off x="5037137" y="4459439"/>
            <a:ext cx="1178108" cy="1204055"/>
            <a:chOff x="5765981" y="3712274"/>
            <a:chExt cx="1178108" cy="1204055"/>
          </a:xfrm>
        </p:grpSpPr>
        <p:pic>
          <p:nvPicPr>
            <p:cNvPr id="241" name="Graphic 65">
              <a:extLst>
                <a:ext uri="{FF2B5EF4-FFF2-40B4-BE49-F238E27FC236}">
                  <a16:creationId xmlns:a16="http://schemas.microsoft.com/office/drawing/2014/main" id="{819FCF28-7466-2C4C-BFEC-6F9DEB18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957290" y="3712274"/>
              <a:ext cx="774353" cy="774353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C88BB28-D31A-2F45-B91B-CBED9A3C8BCE}"/>
                </a:ext>
              </a:extLst>
            </p:cNvPr>
            <p:cNvSpPr txBox="1"/>
            <p:nvPr/>
          </p:nvSpPr>
          <p:spPr>
            <a:xfrm>
              <a:off x="5765981" y="4485442"/>
              <a:ext cx="1178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RDS PostgreSQL Database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15" name="Down Arrow 14"/>
          <p:cNvSpPr/>
          <p:nvPr/>
        </p:nvSpPr>
        <p:spPr>
          <a:xfrm rot="16200000">
            <a:off x="6602638" y="3825865"/>
            <a:ext cx="484632" cy="4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9" name="Graphic 9">
            <a:extLst>
              <a:ext uri="{FF2B5EF4-FFF2-40B4-BE49-F238E27FC236}">
                <a16:creationId xmlns:a16="http://schemas.microsoft.com/office/drawing/2014/main" id="{EF659E4A-7613-6247-94E6-E439567C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37297" y="1493164"/>
            <a:ext cx="342900" cy="342900"/>
          </a:xfrm>
          <a:prstGeom prst="rect">
            <a:avLst/>
          </a:prstGeom>
        </p:spPr>
      </p:pic>
      <p:pic>
        <p:nvPicPr>
          <p:cNvPr id="284" name="Picture 2" descr="Related image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47" y="2330518"/>
            <a:ext cx="1458794" cy="72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6" name="Group 285"/>
          <p:cNvGrpSpPr>
            <a:grpSpLocks noChangeAspect="1"/>
          </p:cNvGrpSpPr>
          <p:nvPr/>
        </p:nvGrpSpPr>
        <p:grpSpPr>
          <a:xfrm>
            <a:off x="8907406" y="2953035"/>
            <a:ext cx="1458794" cy="807902"/>
            <a:chOff x="9144617" y="4213185"/>
            <a:chExt cx="2685326" cy="1487174"/>
          </a:xfrm>
        </p:grpSpPr>
        <p:sp>
          <p:nvSpPr>
            <p:cNvPr id="287" name="Rectangle 286"/>
            <p:cNvSpPr/>
            <p:nvPr/>
          </p:nvSpPr>
          <p:spPr>
            <a:xfrm>
              <a:off x="9144617" y="4213185"/>
              <a:ext cx="2685326" cy="1377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5" name="Picture 4" descr="Image result for aws neptune logo"/>
            <p:cNvPicPr>
              <a:picLocks noChangeAspect="1" noChangeArrowheads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30" t="29215" r="9493" b="52520"/>
            <a:stretch/>
          </p:blipFill>
          <p:spPr bwMode="auto">
            <a:xfrm>
              <a:off x="10081549" y="4311902"/>
              <a:ext cx="763928" cy="77984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296" name="Rectangle 295"/>
            <p:cNvSpPr/>
            <p:nvPr/>
          </p:nvSpPr>
          <p:spPr>
            <a:xfrm>
              <a:off x="9294867" y="5190463"/>
              <a:ext cx="2384823" cy="509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schemeClr val="bg1"/>
                  </a:solidFill>
                </a:rPr>
                <a:t>Amazon Neptune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7" name="Group 296"/>
          <p:cNvGrpSpPr>
            <a:grpSpLocks noChangeAspect="1"/>
          </p:cNvGrpSpPr>
          <p:nvPr/>
        </p:nvGrpSpPr>
        <p:grpSpPr>
          <a:xfrm>
            <a:off x="7151752" y="3512054"/>
            <a:ext cx="1888669" cy="968757"/>
            <a:chOff x="9317621" y="4799582"/>
            <a:chExt cx="2337292" cy="1198870"/>
          </a:xfrm>
        </p:grpSpPr>
        <p:sp>
          <p:nvSpPr>
            <p:cNvPr id="299" name="Rectangle 298"/>
            <p:cNvSpPr/>
            <p:nvPr/>
          </p:nvSpPr>
          <p:spPr>
            <a:xfrm>
              <a:off x="9317621" y="4799582"/>
              <a:ext cx="2337292" cy="11988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0" name="Graphic 131">
              <a:extLst>
                <a:ext uri="{FF2B5EF4-FFF2-40B4-BE49-F238E27FC236}">
                  <a16:creationId xmlns:a16="http://schemas.microsoft.com/office/drawing/2014/main" id="{DF6DB930-4EEC-6D40-9F5F-0A5C5F5F9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96DAC541-7B7A-43D3-8B79-37D633B846F1}">
                  <asvg:svgBlip xmlns:asvg="http://schemas.microsoft.com/office/drawing/2016/SVG/main" xmlns="" r:embed="rId57"/>
                </a:ext>
              </a:extLst>
            </a:blip>
            <a:srcRect b="20168"/>
            <a:stretch/>
          </p:blipFill>
          <p:spPr>
            <a:xfrm>
              <a:off x="10133658" y="4865648"/>
              <a:ext cx="762000" cy="760403"/>
            </a:xfrm>
            <a:prstGeom prst="rect">
              <a:avLst/>
            </a:prstGeom>
          </p:spPr>
        </p:pic>
        <p:sp>
          <p:nvSpPr>
            <p:cNvPr id="301" name="Rectangle 300"/>
            <p:cNvSpPr/>
            <p:nvPr/>
          </p:nvSpPr>
          <p:spPr>
            <a:xfrm>
              <a:off x="9865858" y="5640373"/>
              <a:ext cx="1299369" cy="3427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</a:rPr>
                <a:t>Amazon Polly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Image result for github icon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43" y="3169115"/>
            <a:ext cx="1141928" cy="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44CA8B2F-5C0C-4847-8374-3CF09649970B}"/>
              </a:ext>
            </a:extLst>
          </p:cNvPr>
          <p:cNvSpPr txBox="1"/>
          <p:nvPr/>
        </p:nvSpPr>
        <p:spPr>
          <a:xfrm>
            <a:off x="2238255" y="2959686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GitHub Repo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AWS Services in </a:t>
            </a:r>
            <a:r>
              <a:rPr lang="en-US" dirty="0" smtClean="0"/>
              <a:t>Use</a:t>
            </a:r>
            <a:endParaRPr lang="en-US" dirty="0"/>
          </a:p>
        </p:txBody>
      </p:sp>
      <p:pic>
        <p:nvPicPr>
          <p:cNvPr id="303" name="Graphic 42">
            <a:extLst>
              <a:ext uri="{FF2B5EF4-FFF2-40B4-BE49-F238E27FC236}">
                <a16:creationId xmlns:a16="http://schemas.microsoft.com/office/drawing/2014/main" id="{EAECE04B-8175-444C-B336-A7351BC00171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rcRect b="28816"/>
          <a:stretch/>
        </p:blipFill>
        <p:spPr>
          <a:xfrm>
            <a:off x="5175457" y="2532433"/>
            <a:ext cx="622843" cy="635483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4928343" y="3140087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API Gateway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5045810" y="4227336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</a:rPr>
              <a:t>PostgreSQL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21FE1D7-5D42-7043-91E8-C9E8CB586590}"/>
              </a:ext>
            </a:extLst>
          </p:cNvPr>
          <p:cNvSpPr txBox="1"/>
          <p:nvPr/>
        </p:nvSpPr>
        <p:spPr>
          <a:xfrm>
            <a:off x="3667680" y="5917028"/>
            <a:ext cx="26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</a:rPr>
              <a:t>Deployed with Docker</a:t>
            </a:r>
            <a:endParaRPr lang="en-US" sz="1100" i="1" dirty="0">
              <a:solidFill>
                <a:schemeClr val="bg1"/>
              </a:solidFill>
            </a:endParaRPr>
          </a:p>
        </p:txBody>
      </p:sp>
      <p:pic>
        <p:nvPicPr>
          <p:cNvPr id="359" name="Graphic 9">
            <a:extLst>
              <a:ext uri="{FF2B5EF4-FFF2-40B4-BE49-F238E27FC236}">
                <a16:creationId xmlns:a16="http://schemas.microsoft.com/office/drawing/2014/main" id="{8089F07D-6BB9-1C44-8A38-0333855064E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7443993" y="5102530"/>
            <a:ext cx="762000" cy="1092200"/>
          </a:xfrm>
          <a:prstGeom prst="rect">
            <a:avLst/>
          </a:prstGeom>
        </p:spPr>
      </p:pic>
      <p:pic>
        <p:nvPicPr>
          <p:cNvPr id="365" name="Graphic 10">
            <a:extLst>
              <a:ext uri="{FF2B5EF4-FFF2-40B4-BE49-F238E27FC236}">
                <a16:creationId xmlns:a16="http://schemas.microsoft.com/office/drawing/2014/main" id="{2F0A0E85-9F7E-FD4E-877C-D71DFE7A50F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8353692" y="5102530"/>
            <a:ext cx="762000" cy="1092200"/>
          </a:xfrm>
          <a:prstGeom prst="rect">
            <a:avLst/>
          </a:prstGeom>
        </p:spPr>
      </p:pic>
      <p:pic>
        <p:nvPicPr>
          <p:cNvPr id="368" name="Graphic 11">
            <a:extLst>
              <a:ext uri="{FF2B5EF4-FFF2-40B4-BE49-F238E27FC236}">
                <a16:creationId xmlns:a16="http://schemas.microsoft.com/office/drawing/2014/main" id="{3A7AE951-F8C5-9D4C-AB81-868D47A2A6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9263391" y="5102530"/>
            <a:ext cx="762000" cy="1092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DCC981E4-D6EC-5840-A6AB-ADCACCE8B3C3}"/>
              </a:ext>
            </a:extLst>
          </p:cNvPr>
          <p:cNvSpPr/>
          <p:nvPr/>
        </p:nvSpPr>
        <p:spPr>
          <a:xfrm>
            <a:off x="7237297" y="1493163"/>
            <a:ext cx="3019471" cy="4799447"/>
          </a:xfrm>
          <a:prstGeom prst="rect">
            <a:avLst/>
          </a:prstGeom>
          <a:noFill/>
          <a:ln w="12700">
            <a:solidFill>
              <a:srgbClr val="858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58B94"/>
                </a:solidFill>
              </a:rPr>
              <a:t>AWS </a:t>
            </a:r>
            <a:r>
              <a:rPr lang="en-US" sz="1200" dirty="0" smtClean="0">
                <a:solidFill>
                  <a:srgbClr val="858B94"/>
                </a:solidFill>
              </a:rPr>
              <a:t>Cloud – Future State Opportunities</a:t>
            </a:r>
            <a:endParaRPr lang="en-US" sz="1200" dirty="0">
              <a:solidFill>
                <a:srgbClr val="858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77" y="2485242"/>
            <a:ext cx="10515600" cy="2852737"/>
          </a:xfrm>
        </p:spPr>
        <p:txBody>
          <a:bodyPr anchor="ctr"/>
          <a:lstStyle/>
          <a:p>
            <a:r>
              <a:rPr lang="en-US" dirty="0" smtClean="0">
                <a:solidFill>
                  <a:srgbClr val="6FCFB3"/>
                </a:solidFill>
              </a:rPr>
              <a:t>Demo – Dashboard and Opportunity List</a:t>
            </a:r>
            <a:endParaRPr lang="en-US" dirty="0">
              <a:solidFill>
                <a:srgbClr val="6FCF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545</Words>
  <Application>Microsoft Office PowerPoint</Application>
  <PresentationFormat>Widescreen</PresentationFormat>
  <Paragraphs>123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Girls Who Code</vt:lpstr>
      <vt:lpstr>How does the GWC process work today?</vt:lpstr>
      <vt:lpstr>The current state of GWC is inefficient and full of pain points for the parties involved </vt:lpstr>
      <vt:lpstr>Girls Who Code need a new way to engage their partners.</vt:lpstr>
      <vt:lpstr>Girls Who Code can solve these problems with a unified portal for GWC partner engagement.</vt:lpstr>
      <vt:lpstr>We used UCD and interviews with a current GWC RM at Accenture to design a bespoke app experience.</vt:lpstr>
      <vt:lpstr>What does our unified portal look like?</vt:lpstr>
      <vt:lpstr>Amazon AWS Services in Use</vt:lpstr>
      <vt:lpstr>Demo – Dashboard and Opportunity List</vt:lpstr>
      <vt:lpstr>PowerPoint Presentation</vt:lpstr>
      <vt:lpstr>What are the key next steps for Girls Who Code?</vt:lpstr>
      <vt:lpstr>What future growth opportunities are available to Girls Who Code with this Platform?</vt:lpstr>
      <vt:lpstr>FORMATTING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Mackenzie (CA - Winnipeg)</dc:creator>
  <cp:lastModifiedBy>Jackson, Mackenzie (CA - Winnipeg)</cp:lastModifiedBy>
  <cp:revision>31</cp:revision>
  <dcterms:created xsi:type="dcterms:W3CDTF">2018-11-27T22:30:57Z</dcterms:created>
  <dcterms:modified xsi:type="dcterms:W3CDTF">2018-11-28T05:29:45Z</dcterms:modified>
</cp:coreProperties>
</file>