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86" r:id="rId2"/>
    <p:sldId id="257" r:id="rId3"/>
    <p:sldId id="259" r:id="rId4"/>
    <p:sldId id="261" r:id="rId5"/>
    <p:sldId id="279" r:id="rId6"/>
    <p:sldId id="258" r:id="rId7"/>
    <p:sldId id="260" r:id="rId8"/>
    <p:sldId id="262" r:id="rId9"/>
    <p:sldId id="264" r:id="rId10"/>
    <p:sldId id="263" r:id="rId11"/>
    <p:sldId id="267" r:id="rId12"/>
    <p:sldId id="265" r:id="rId13"/>
    <p:sldId id="266" r:id="rId14"/>
    <p:sldId id="268" r:id="rId15"/>
    <p:sldId id="269" r:id="rId16"/>
    <p:sldId id="271" r:id="rId17"/>
    <p:sldId id="270" r:id="rId18"/>
    <p:sldId id="272" r:id="rId19"/>
    <p:sldId id="273" r:id="rId20"/>
    <p:sldId id="284" r:id="rId21"/>
    <p:sldId id="276" r:id="rId22"/>
    <p:sldId id="277" r:id="rId23"/>
    <p:sldId id="285" r:id="rId24"/>
    <p:sldId id="278" r:id="rId25"/>
    <p:sldId id="281" r:id="rId26"/>
    <p:sldId id="283" r:id="rId27"/>
    <p:sldId id="27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FAFD0-45CE-4633-9895-C6E6E2AC2F47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E5B7D-A928-4470-B9E3-721E165DC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96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46C7D8C-CB95-4DF7-A873-7BC474642DE9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8229-31CB-4296-B6D4-0A5E91969351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AC19-3EDA-441E-AC3B-DC10B7D46BAA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2D46C-3058-4B74-81D9-263E6F777554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89ED-BC7D-422D-A6F5-10DC4712CAA7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48E9-DAB0-4E40-AB6A-690BD58F20AB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011F-1D77-4B5D-A166-00FC7C06B214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17BBE20-099D-438A-B014-0B7C4CBF91C9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D069B84-3F12-4349-BABC-D3F7CEC9E58A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76DE-DEB8-4A5D-9074-8EA7002F0927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EA46D-FE0E-4E7E-BE4F-269990B5AB12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BEBFA-62F1-4916-82A9-6AA100FA9F28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DD5C-D9A7-4383-8F54-2545B31609EA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7533D-B478-4351-87F1-9F2A3CC62441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95DA5-E330-4C44-B825-B83E81ADA514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52BF-2259-4D23-8F18-A39F220C983E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3AE87-FADC-4FB9-95EF-230CF1587DB6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079E56E-64B4-4C09-A2B3-AEFA9F832420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easysol.net/using-isolation-forests-anamoly-detection/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2491" y="1285485"/>
            <a:ext cx="7786052" cy="1901853"/>
          </a:xfrm>
        </p:spPr>
        <p:txBody>
          <a:bodyPr/>
          <a:lstStyle/>
          <a:p>
            <a:pPr algn="ctr"/>
            <a:r>
              <a:rPr lang="en-IN" sz="3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CREDIT CARD FRAUD DETECTION</a:t>
            </a:r>
            <a:endParaRPr lang="en-IN" sz="3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4463872"/>
            <a:ext cx="8825658" cy="861420"/>
          </a:xfrm>
        </p:spPr>
        <p:txBody>
          <a:bodyPr/>
          <a:lstStyle/>
          <a:p>
            <a:pPr algn="r"/>
            <a:r>
              <a:rPr lang="en-IN" dirty="0" smtClean="0"/>
              <a:t>BY</a:t>
            </a:r>
          </a:p>
          <a:p>
            <a:pPr algn="r"/>
            <a:r>
              <a:rPr lang="en-IN" dirty="0" smtClean="0"/>
              <a:t>AJITH 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453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B684A-8E59-4669-B914-C4C182CC8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Preprocessing- ANN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BD6AF-0F43-4622-94C8-A3B33EC86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Add Extra Column</a:t>
            </a:r>
          </a:p>
          <a:p>
            <a:r>
              <a:rPr lang="en-US" dirty="0"/>
              <a:t>One categorial column </a:t>
            </a:r>
            <a:r>
              <a:rPr lang="en-US" b="1" dirty="0" err="1"/>
              <a:t>Amount_max_fraud</a:t>
            </a:r>
            <a:endParaRPr lang="en-US" b="1" dirty="0"/>
          </a:p>
          <a:p>
            <a:r>
              <a:rPr lang="en-US" dirty="0"/>
              <a:t>Value(</a:t>
            </a:r>
            <a:r>
              <a:rPr lang="en-US" b="1" dirty="0" err="1"/>
              <a:t>Amount_max_fraud</a:t>
            </a:r>
            <a:r>
              <a:rPr lang="en-US" dirty="0"/>
              <a:t>) = 0 if amount &lt;= 2125.87 (Max Value of Fraud)</a:t>
            </a:r>
          </a:p>
          <a:p>
            <a:r>
              <a:rPr lang="en-US" dirty="0"/>
              <a:t>Value(</a:t>
            </a:r>
            <a:r>
              <a:rPr lang="en-US" b="1" dirty="0" err="1"/>
              <a:t>Amount_max_fraud</a:t>
            </a:r>
            <a:r>
              <a:rPr lang="en-US" dirty="0"/>
              <a:t>) = 1 if amount &gt; 2125.87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Feature Centering and scaling</a:t>
            </a:r>
          </a:p>
          <a:p>
            <a:r>
              <a:rPr lang="en-US" b="1" dirty="0"/>
              <a:t>Rescaling </a:t>
            </a:r>
            <a:r>
              <a:rPr lang="en-US" dirty="0"/>
              <a:t>means Z-score normalization </a:t>
            </a:r>
            <a:r>
              <a:rPr lang="en-IN" dirty="0"/>
              <a:t>with mean of 0 and a standard deviation of 1.</a:t>
            </a:r>
            <a:endParaRPr lang="en-US" b="1" dirty="0"/>
          </a:p>
          <a:p>
            <a:r>
              <a:rPr lang="en-US" dirty="0"/>
              <a:t>All columns are between 0 and 1 except amount and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32595-940D-45C4-8833-75E904FBC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386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C9453-156B-49CD-84C1-45B9D679A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Model- ANN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342C9-75C4-42D6-BBBE-B9968AFF7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04" y="2603500"/>
            <a:ext cx="523460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Major Components and Values:</a:t>
            </a:r>
          </a:p>
          <a:p>
            <a:pPr>
              <a:buFont typeface="+mj-lt"/>
              <a:buAutoNum type="arabicPeriod"/>
            </a:pPr>
            <a:r>
              <a:rPr lang="en-US" dirty="0"/>
              <a:t>Input nodes: No. of input variables - 31</a:t>
            </a:r>
          </a:p>
          <a:p>
            <a:pPr>
              <a:buFont typeface="+mj-lt"/>
              <a:buAutoNum type="arabicPeriod"/>
            </a:pPr>
            <a:r>
              <a:rPr lang="en-US" dirty="0"/>
              <a:t>Hidden Layer: 3</a:t>
            </a:r>
          </a:p>
          <a:p>
            <a:pPr>
              <a:buFont typeface="+mj-lt"/>
              <a:buAutoNum type="arabicPeriod"/>
            </a:pPr>
            <a:r>
              <a:rPr lang="en-US" dirty="0"/>
              <a:t>Activation Function: </a:t>
            </a:r>
            <a:r>
              <a:rPr lang="en-US" dirty="0" err="1"/>
              <a:t>ReLu</a:t>
            </a:r>
            <a:r>
              <a:rPr lang="en-US" dirty="0"/>
              <a:t> and </a:t>
            </a:r>
            <a:r>
              <a:rPr lang="en-US" dirty="0" err="1"/>
              <a:t>softmax</a:t>
            </a:r>
            <a:r>
              <a:rPr lang="en-US" dirty="0"/>
              <a:t> </a:t>
            </a:r>
            <a:r>
              <a:rPr lang="en-US" dirty="0" err="1"/>
              <a:t>ReLu</a:t>
            </a:r>
            <a:r>
              <a:rPr lang="en-US" dirty="0"/>
              <a:t>: Rectifier Linear Unit at Hidden Layers </a:t>
            </a:r>
            <a:r>
              <a:rPr lang="en-US" dirty="0" err="1"/>
              <a:t>Softmax</a:t>
            </a:r>
            <a:r>
              <a:rPr lang="en-US" dirty="0"/>
              <a:t>: Sigmoid Function at output Layer</a:t>
            </a:r>
          </a:p>
          <a:p>
            <a:pPr>
              <a:buFont typeface="+mj-lt"/>
              <a:buAutoNum type="arabicPeriod"/>
            </a:pPr>
            <a:r>
              <a:rPr lang="en-US" dirty="0"/>
              <a:t>Epochs: 20</a:t>
            </a:r>
          </a:p>
          <a:p>
            <a:pPr>
              <a:buFont typeface="+mj-lt"/>
              <a:buAutoNum type="arabicPeriod"/>
            </a:pPr>
            <a:r>
              <a:rPr lang="en-US" dirty="0"/>
              <a:t>Batch Size: 2048</a:t>
            </a:r>
          </a:p>
          <a:p>
            <a:pPr>
              <a:buFont typeface="+mj-lt"/>
              <a:buAutoNum type="arabicPeriod"/>
            </a:pPr>
            <a:r>
              <a:rPr lang="en-US" dirty="0"/>
              <a:t>Output Layer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9A81DC-C5E6-4154-8136-989C23EBA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487" y="2603500"/>
            <a:ext cx="5521608" cy="34163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3D79A-32D0-47AA-AC0B-AFDA5C595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182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0414C-72A1-4029-AEA8-DF61366CA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Model- ANN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3B8AE-9158-471E-B204-D900F895A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113" y="2491409"/>
            <a:ext cx="10840278" cy="39093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Algorithm Steps:</a:t>
            </a:r>
          </a:p>
          <a:p>
            <a:pPr>
              <a:buFont typeface="+mj-lt"/>
              <a:buAutoNum type="arabicPeriod"/>
            </a:pPr>
            <a:r>
              <a:rPr lang="en-US" dirty="0"/>
              <a:t>Randomly </a:t>
            </a:r>
            <a:r>
              <a:rPr lang="en-US" b="1" dirty="0"/>
              <a:t>Initialize weights </a:t>
            </a:r>
            <a:r>
              <a:rPr lang="en-US" dirty="0"/>
              <a:t>to small numbers close to 0(but not 0)</a:t>
            </a:r>
          </a:p>
          <a:p>
            <a:pPr>
              <a:buFont typeface="+mj-lt"/>
              <a:buAutoNum type="arabicPeriod"/>
            </a:pPr>
            <a:r>
              <a:rPr lang="en-US" dirty="0"/>
              <a:t>Input the first observation of your dataset in input layer, each feature in one </a:t>
            </a:r>
            <a:r>
              <a:rPr lang="en-US" b="1" dirty="0"/>
              <a:t>input node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Forward Propagation</a:t>
            </a:r>
            <a:r>
              <a:rPr lang="en-US" dirty="0"/>
              <a:t>: from left to right, the neurons are activated in a way that impact of each neuron's activation is limited by the weights. Propagate them until predicted result Y</a:t>
            </a:r>
          </a:p>
          <a:p>
            <a:pPr>
              <a:buFont typeface="+mj-lt"/>
              <a:buAutoNum type="arabicPeriod"/>
            </a:pPr>
            <a:r>
              <a:rPr lang="en-US" dirty="0"/>
              <a:t>Compare the predicted result to the actual result. Measure the </a:t>
            </a:r>
            <a:r>
              <a:rPr lang="en-US" b="1" dirty="0"/>
              <a:t>generated error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Back Propagation</a:t>
            </a:r>
            <a:r>
              <a:rPr lang="en-US" dirty="0"/>
              <a:t>: from right to left, error is back propagated. Update Weights according to how much they are responsible for error. Learning rates decides updates</a:t>
            </a:r>
          </a:p>
          <a:p>
            <a:pPr>
              <a:buFont typeface="+mj-lt"/>
              <a:buAutoNum type="arabicPeriod"/>
            </a:pPr>
            <a:r>
              <a:rPr lang="en-US" dirty="0"/>
              <a:t>Repeat Step 1 to 5 and update weights after batch of observations (</a:t>
            </a:r>
            <a:r>
              <a:rPr lang="en-US" b="1" dirty="0"/>
              <a:t>Batch Learning</a:t>
            </a:r>
            <a:r>
              <a:rPr lang="en-US" dirty="0"/>
              <a:t>)</a:t>
            </a:r>
          </a:p>
          <a:p>
            <a:pPr>
              <a:buFont typeface="+mj-lt"/>
              <a:buAutoNum type="arabicPeriod"/>
            </a:pPr>
            <a:r>
              <a:rPr lang="en-US" dirty="0"/>
              <a:t>When the whole training set passed through ANN, that makes an </a:t>
            </a:r>
            <a:r>
              <a:rPr lang="en-US" b="1" dirty="0"/>
              <a:t>Epoch</a:t>
            </a:r>
            <a:r>
              <a:rPr lang="en-US" dirty="0"/>
              <a:t>. Redo more epochs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6DEC14-A678-40F5-934C-CC833E7A6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8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63E2E-3FDA-457C-AE8C-4373BB00C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Model- ANN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C9128-A15F-40BA-8AEB-AAC4F7AA7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49150" cy="806036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Result: Accuracy: 99.83%</a:t>
            </a:r>
          </a:p>
          <a:p>
            <a:pPr marL="0" indent="0" algn="ctr">
              <a:buNone/>
            </a:pPr>
            <a:r>
              <a:rPr lang="en-US" dirty="0"/>
              <a:t>Model didn’t predict frauds. But did predict valid transactions correctly.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FA3050-EEA1-42EE-9779-1E535EDA0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383" y="3409536"/>
            <a:ext cx="3843129" cy="312406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A2F4D-2BE2-4035-B8E8-A1DB37153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226E15-DEF0-410E-BB57-6D3C0A81C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843" y="3575809"/>
            <a:ext cx="4141763" cy="263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3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ABADD1-54B8-4F21-9A94-03C52919F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Let us try this other way…!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E07438-98FF-4695-8160-4E10D563C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736" y="3102995"/>
            <a:ext cx="3475715" cy="231714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FB438F-1E35-4376-98CB-B4075F72B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529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B26F10-FD32-401F-BD84-B3000E842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Model- Logistic Regression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02F5CDE-6DFF-4226-992F-5092CF3BAD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618"/>
          <a:stretch/>
        </p:blipFill>
        <p:spPr>
          <a:xfrm>
            <a:off x="5840327" y="2531165"/>
            <a:ext cx="5848089" cy="360459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AA20C0-E7F7-4165-8F51-F8DBE407A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896" y="2678090"/>
            <a:ext cx="4952432" cy="31263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776C6A-2A55-473D-BA05-06A98E73C3EF}"/>
              </a:ext>
            </a:extLst>
          </p:cNvPr>
          <p:cNvSpPr txBox="1"/>
          <p:nvPr/>
        </p:nvSpPr>
        <p:spPr>
          <a:xfrm>
            <a:off x="1154954" y="2162118"/>
            <a:ext cx="136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About It…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D27D21-EBDA-4B5C-BC34-AFC586223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419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9360-3C57-4FD0-8885-2D82ADE8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Model- Logistic Regression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19E1E-DE7B-4B65-A693-5C712AEE2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3425" y="2457727"/>
            <a:ext cx="8307098" cy="417996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Predict the probability if transaction is fraud or not.</a:t>
            </a:r>
          </a:p>
          <a:p>
            <a:pPr algn="ctr"/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492AED-03EA-43CA-8409-007247CE4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591" y="3017906"/>
            <a:ext cx="5023404" cy="33284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DE5EEF-A6C6-4383-A64B-D6F7837F3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108" y="2999308"/>
            <a:ext cx="5011866" cy="32159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C11AFE-5825-47D8-91E8-CD93BC7F685D}"/>
              </a:ext>
            </a:extLst>
          </p:cNvPr>
          <p:cNvSpPr txBox="1"/>
          <p:nvPr/>
        </p:nvSpPr>
        <p:spPr>
          <a:xfrm>
            <a:off x="925108" y="2273061"/>
            <a:ext cx="136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About It…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A6368-A3B0-4A35-8549-087EE13A2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734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DF4DF-A51B-4B8B-A8A3-608027D6E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022716" cy="706964"/>
          </a:xfrm>
        </p:spPr>
        <p:txBody>
          <a:bodyPr/>
          <a:lstStyle/>
          <a:p>
            <a:r>
              <a:rPr lang="en-US" dirty="0"/>
              <a:t>Data Model-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2C169-3A6F-4A85-8263-6D983A367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554" y="2535486"/>
            <a:ext cx="7177888" cy="33732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Data Preprocessing</a:t>
            </a:r>
          </a:p>
          <a:p>
            <a:pPr marL="0" indent="0">
              <a:buNone/>
            </a:pPr>
            <a:r>
              <a:rPr lang="en-US" b="1" dirty="0"/>
              <a:t>Problem</a:t>
            </a:r>
            <a:r>
              <a:rPr lang="en-US" dirty="0"/>
              <a:t>: Highly Skewed Data</a:t>
            </a:r>
          </a:p>
          <a:p>
            <a:pPr marL="0" indent="0">
              <a:buNone/>
            </a:pPr>
            <a:r>
              <a:rPr lang="en-US" b="1" dirty="0"/>
              <a:t>Solutions</a:t>
            </a:r>
            <a:r>
              <a:rPr lang="en-US" dirty="0"/>
              <a:t> available in market:</a:t>
            </a:r>
          </a:p>
          <a:p>
            <a:pPr algn="just">
              <a:buFont typeface="+mj-lt"/>
              <a:buAutoNum type="arabicPeriod"/>
            </a:pPr>
            <a:r>
              <a:rPr lang="en-IN" dirty="0"/>
              <a:t>Oversampling : duplicate the observations of the minority class to obtain a balanced dataset. (Better when less data)</a:t>
            </a:r>
          </a:p>
          <a:p>
            <a:pPr algn="just">
              <a:buFont typeface="+mj-lt"/>
              <a:buAutoNum type="arabicPeriod"/>
            </a:pPr>
            <a:r>
              <a:rPr lang="en-IN" dirty="0"/>
              <a:t>Under sampling : drop observations of the majority class to obtain a balanced dataset. (Better when lot’s of data)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Chose </a:t>
            </a:r>
            <a:r>
              <a:rPr lang="en-US" b="1" dirty="0"/>
              <a:t>Under Sampling</a:t>
            </a:r>
            <a:r>
              <a:rPr lang="en-US" dirty="0"/>
              <a:t> </a:t>
            </a:r>
            <a:r>
              <a:rPr lang="en-IN" dirty="0"/>
              <a:t>by creating a 50/50 ratio.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9D80ABC-48C3-4B9C-9F06-253E537F89F0}"/>
              </a:ext>
            </a:extLst>
          </p:cNvPr>
          <p:cNvGrpSpPr/>
          <p:nvPr/>
        </p:nvGrpSpPr>
        <p:grpSpPr>
          <a:xfrm>
            <a:off x="8097078" y="2603499"/>
            <a:ext cx="3564835" cy="2922657"/>
            <a:chOff x="6683653" y="2755651"/>
            <a:chExt cx="5097530" cy="341986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4D74867-2DA5-4DA2-9E36-8B1AE1ADB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83653" y="2755651"/>
              <a:ext cx="5097530" cy="341986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C506085-3655-4759-82E2-80B690D156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944"/>
            <a:stretch/>
          </p:blipFill>
          <p:spPr>
            <a:xfrm>
              <a:off x="10098156" y="3140764"/>
              <a:ext cx="1400105" cy="1517285"/>
            </a:xfrm>
            <a:prstGeom prst="rect">
              <a:avLst/>
            </a:prstGeom>
          </p:spPr>
        </p:pic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960794-6258-4CE8-A796-D25144B0E729}"/>
              </a:ext>
            </a:extLst>
          </p:cNvPr>
          <p:cNvSpPr txBox="1">
            <a:spLocks/>
          </p:cNvSpPr>
          <p:nvPr/>
        </p:nvSpPr>
        <p:spPr>
          <a:xfrm>
            <a:off x="807554" y="5855278"/>
            <a:ext cx="10917776" cy="49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Used Logistic Regression with </a:t>
            </a:r>
            <a:r>
              <a:rPr lang="en-US" b="1" dirty="0"/>
              <a:t>Cross Validation for hyperparameter tuning </a:t>
            </a:r>
            <a:r>
              <a:rPr lang="en-US" dirty="0"/>
              <a:t>to have best model</a:t>
            </a:r>
          </a:p>
          <a:p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FC1DB53-9AEF-4103-978E-C600D61F1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098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02D92-11B6-4BCD-A531-F0850C6DF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Model-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88482-C8DB-4958-99C3-D2AD8AD59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2616" y="2438159"/>
            <a:ext cx="8662871" cy="444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Interested more in Recall Accuracy because it will capture most Frauds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73ED74-08D3-480F-BF6A-BC47DE38BA3D}"/>
              </a:ext>
            </a:extLst>
          </p:cNvPr>
          <p:cNvSpPr txBox="1">
            <a:spLocks/>
          </p:cNvSpPr>
          <p:nvPr/>
        </p:nvSpPr>
        <p:spPr>
          <a:xfrm>
            <a:off x="1700329" y="5776913"/>
            <a:ext cx="2497125" cy="57212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/>
              <a:t>Under Sample Data</a:t>
            </a:r>
          </a:p>
          <a:p>
            <a:pPr marL="0" indent="0">
              <a:buFont typeface="Wingdings 3" charset="2"/>
              <a:buNone/>
            </a:pPr>
            <a:r>
              <a:rPr lang="en-US" b="1" dirty="0"/>
              <a:t>Recall Accuracy: 93.87</a:t>
            </a:r>
          </a:p>
          <a:p>
            <a:pPr marL="0" indent="0">
              <a:buFont typeface="Wingdings 3" charset="2"/>
              <a:buNone/>
            </a:pPr>
            <a:endParaRPr lang="en-US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F9D01E-7BC8-4193-98AE-069E4598CA71}"/>
              </a:ext>
            </a:extLst>
          </p:cNvPr>
          <p:cNvSpPr txBox="1">
            <a:spLocks/>
          </p:cNvSpPr>
          <p:nvPr/>
        </p:nvSpPr>
        <p:spPr>
          <a:xfrm>
            <a:off x="7625646" y="5776913"/>
            <a:ext cx="2920090" cy="57212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/>
              <a:t>Whole Data</a:t>
            </a:r>
          </a:p>
          <a:p>
            <a:pPr marL="0" indent="0">
              <a:buFont typeface="Wingdings 3" charset="2"/>
              <a:buNone/>
            </a:pPr>
            <a:r>
              <a:rPr lang="en-US" b="1" dirty="0"/>
              <a:t>Recall Accuracy: 92.51</a:t>
            </a:r>
          </a:p>
          <a:p>
            <a:pPr marL="0" indent="0">
              <a:buFont typeface="Wingdings 3" charset="2"/>
              <a:buNone/>
            </a:pPr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449567-78E5-4642-AFDC-5D442C067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832" y="3527356"/>
            <a:ext cx="1668062" cy="1474262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D96F9A4-9F22-4EDD-A7F6-E421B64BF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A744A-02C9-4B4F-9202-CF46925F1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952" y="2877225"/>
            <a:ext cx="3109756" cy="27814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D69D9B-DA48-47CD-8B12-CCD14F6F2C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0787" y="2928730"/>
            <a:ext cx="3206118" cy="269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381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13E39-6E30-402D-99A6-35BC71875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Model-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63192-B1E7-4392-BAA6-3C4649F75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761373"/>
            <a:ext cx="4782020" cy="97458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ROC Curve (</a:t>
            </a:r>
            <a:r>
              <a:rPr lang="en-US" dirty="0"/>
              <a:t>sensitivity/specificity ratio</a:t>
            </a:r>
            <a:r>
              <a:rPr lang="en-US" b="1" dirty="0"/>
              <a:t>)</a:t>
            </a:r>
          </a:p>
          <a:p>
            <a:pPr marL="0" indent="0" algn="ctr">
              <a:buNone/>
            </a:pPr>
            <a:r>
              <a:rPr lang="en-US" b="1" dirty="0"/>
              <a:t>Area under the under 97%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5E9B30-3EDD-4EFF-8548-247C7F783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225" y="2597426"/>
            <a:ext cx="4975391" cy="366473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DC933-61BF-4DCA-8617-C37DC3422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814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70D02-8057-453A-B751-97771699C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5E99D-E05D-4BCC-B5B1-003D92138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074504"/>
            <a:ext cx="8825659" cy="2945295"/>
          </a:xfrm>
        </p:spPr>
        <p:txBody>
          <a:bodyPr/>
          <a:lstStyle/>
          <a:p>
            <a:r>
              <a:rPr lang="en-US" dirty="0"/>
              <a:t>Credit Card Transaction data Set by European cardholders from Kaggle</a:t>
            </a:r>
          </a:p>
          <a:p>
            <a:r>
              <a:rPr lang="en-US" dirty="0"/>
              <a:t>30 input variables (V1,V2, V3,…, V28, Amount, Time)</a:t>
            </a:r>
          </a:p>
          <a:p>
            <a:r>
              <a:rPr lang="en-US" dirty="0"/>
              <a:t>V1 to V28 features are PCA transformed due to confidentiality issues</a:t>
            </a:r>
          </a:p>
          <a:p>
            <a:r>
              <a:rPr lang="en-US" dirty="0"/>
              <a:t>1 output variable (Class-</a:t>
            </a:r>
            <a:r>
              <a:rPr lang="en-IN" dirty="0"/>
              <a:t>1 in case of fraud and 0 otherwise</a:t>
            </a:r>
            <a:r>
              <a:rPr lang="en-US" dirty="0"/>
              <a:t>)</a:t>
            </a:r>
          </a:p>
          <a:p>
            <a:r>
              <a:rPr lang="en-US" dirty="0"/>
              <a:t>Total Transactions 284,807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BEF3B7-BFEF-4A88-9512-A47B755DE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150" y="4808144"/>
            <a:ext cx="3230434" cy="17119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5CC79-37EC-47E0-8F28-E6B18B20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50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ABADD1-54B8-4F21-9A94-03C52919F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Let us try it again…!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E07438-98FF-4695-8160-4E10D563C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736" y="3102995"/>
            <a:ext cx="3475715" cy="231714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FB438F-1E35-4376-98CB-B4075F72B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081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3EA82-1DDA-48CD-A9EA-70B15637F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Anomaly Detection- One Class 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CC488-F9C2-49B1-8B86-1F14D4C7C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765193"/>
            <a:ext cx="5603655" cy="3391089"/>
          </a:xfrm>
        </p:spPr>
        <p:txBody>
          <a:bodyPr>
            <a:normAutofit/>
          </a:bodyPr>
          <a:lstStyle/>
          <a:p>
            <a:r>
              <a:rPr lang="en-IN" dirty="0"/>
              <a:t>Anomaly detection model which uses the maximum margin separating </a:t>
            </a:r>
            <a:r>
              <a:rPr lang="en-IN" b="1" dirty="0"/>
              <a:t>hyper plane</a:t>
            </a:r>
            <a:r>
              <a:rPr lang="en-IN" dirty="0"/>
              <a:t>.</a:t>
            </a:r>
          </a:p>
          <a:p>
            <a:r>
              <a:rPr lang="en-IN" smtClean="0"/>
              <a:t>set </a:t>
            </a:r>
            <a:r>
              <a:rPr lang="en-IN" dirty="0"/>
              <a:t>al. proposed a training methodology that handles only one class classiﬁcation called as ”</a:t>
            </a:r>
            <a:r>
              <a:rPr lang="en-IN" b="1" dirty="0"/>
              <a:t>one-class” classiﬁcation.</a:t>
            </a:r>
          </a:p>
          <a:p>
            <a:pPr algn="just"/>
            <a:r>
              <a:rPr lang="en-IN" dirty="0"/>
              <a:t>The method ﬁnds soft boundaries of the data set. Then model determines whether new instance belongs to this dataset or not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DCF67-DADF-4681-A60D-030186C37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9A5ECD-52A6-4659-A0F6-F2821C61B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609" y="2425148"/>
            <a:ext cx="4501694" cy="37311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816266-945A-49BA-A17E-90661A615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022" y="5994589"/>
            <a:ext cx="3925543" cy="65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021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43392-0830-40CB-AD3A-3DB72E8D5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Anomaly Detection- One Class 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C3991-9F22-4B20-BFBB-14846096D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5113324" cy="2127526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Output:</a:t>
            </a:r>
          </a:p>
          <a:p>
            <a:endParaRPr lang="en-IN" b="1" dirty="0"/>
          </a:p>
          <a:p>
            <a:r>
              <a:rPr lang="en-IN" b="1" dirty="0"/>
              <a:t>Training: One Class SVM (Linear) : 90% </a:t>
            </a:r>
          </a:p>
          <a:p>
            <a:r>
              <a:rPr lang="en-IN" b="1" dirty="0"/>
              <a:t>Test: One Class SVM (Linear) : 18.90%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C8BD5-DE71-401D-A124-E451A6DA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CCCBA1-285E-4279-9C4B-C4F537FA9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440" y="3128618"/>
            <a:ext cx="30861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716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ABADD1-54B8-4F21-9A94-03C52919F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Let us try this one last time…!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E07438-98FF-4695-8160-4E10D563C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736" y="3102995"/>
            <a:ext cx="3475715" cy="231714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FB438F-1E35-4376-98CB-B4075F72B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70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76B37-7003-42AC-B664-87FCB6DA2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Anomaly Detection- Isolation Forest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769812-A370-4A5C-AB38-7579B58E08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20106" y="2716373"/>
            <a:ext cx="4480403" cy="284003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7105584-5CE3-49B2-9BD9-3BCBF3902E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54954" y="2716373"/>
            <a:ext cx="5418124" cy="3684427"/>
          </a:xfrm>
        </p:spPr>
        <p:txBody>
          <a:bodyPr/>
          <a:lstStyle/>
          <a:p>
            <a:r>
              <a:rPr lang="en-US" dirty="0"/>
              <a:t>Isolation forest is the new technique to detect anomalies.</a:t>
            </a:r>
          </a:p>
          <a:p>
            <a:r>
              <a:rPr lang="en-IN" dirty="0"/>
              <a:t>The way that the algorithm constructs the separation is by first creating isolation trees, or random decision trees.</a:t>
            </a:r>
          </a:p>
          <a:p>
            <a:r>
              <a:rPr lang="en-IN" dirty="0"/>
              <a:t>Then, the score is calculated as the path length to isolate the observation. 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Reference</a:t>
            </a:r>
            <a:r>
              <a:rPr lang="en-IN" dirty="0"/>
              <a:t>: </a:t>
            </a:r>
            <a:r>
              <a:rPr lang="en-IN" dirty="0">
                <a:solidFill>
                  <a:srgbClr val="0070C0"/>
                </a:solidFill>
                <a:hlinkClick r:id="rId3"/>
              </a:rPr>
              <a:t>http://blog.easysol.net/using-isolation-forests-anamoly-detection/</a:t>
            </a:r>
            <a:r>
              <a:rPr lang="en-IN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065A0-06A4-4C76-A269-4F3AA4F86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73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43392-0830-40CB-AD3A-3DB72E8D5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Anomaly Detection- Isolation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C3991-9F22-4B20-BFBB-14846096D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5113324" cy="3572013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Output:</a:t>
            </a:r>
          </a:p>
          <a:p>
            <a:endParaRPr lang="en-IN" b="1" dirty="0"/>
          </a:p>
          <a:p>
            <a:r>
              <a:rPr lang="en-IN" b="1" dirty="0"/>
              <a:t>Training: Isolation Forest: 88.99% </a:t>
            </a:r>
          </a:p>
          <a:p>
            <a:r>
              <a:rPr lang="en-IN" b="1" dirty="0"/>
              <a:t>Test: Isolation Forest : 90.04%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C8BD5-DE71-401D-A124-E451A6DA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A66DAB-9450-4857-B3A7-179D25AE1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694" y="3252994"/>
            <a:ext cx="2981325" cy="18097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F94A633-43FA-4558-93E9-13A957A53F14}"/>
              </a:ext>
            </a:extLst>
          </p:cNvPr>
          <p:cNvSpPr/>
          <p:nvPr/>
        </p:nvSpPr>
        <p:spPr>
          <a:xfrm>
            <a:off x="7474226" y="5338176"/>
            <a:ext cx="20938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THIS IS GREAT !!!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382423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31473-BEBB-490A-9964-A1507B6AF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F6DDC-BACA-4BED-BC79-B264E784D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can use either </a:t>
            </a:r>
            <a:r>
              <a:rPr lang="en-US" b="1" dirty="0"/>
              <a:t>Logistic Regression (LR)</a:t>
            </a:r>
            <a:r>
              <a:rPr lang="en-US" dirty="0"/>
              <a:t> done with Cross Validation or </a:t>
            </a:r>
            <a:r>
              <a:rPr lang="en-US" b="1" dirty="0"/>
              <a:t>Isolation Forest Model </a:t>
            </a:r>
            <a:r>
              <a:rPr lang="en-US" dirty="0"/>
              <a:t>as our final model.</a:t>
            </a:r>
            <a:endParaRPr lang="en-US" b="1" dirty="0"/>
          </a:p>
          <a:p>
            <a:r>
              <a:rPr lang="en-US" dirty="0"/>
              <a:t>Its because though ANN model has high accuracy but failed to predict anomalies</a:t>
            </a:r>
          </a:p>
          <a:p>
            <a:r>
              <a:rPr lang="en-US" b="1" dirty="0"/>
              <a:t>LR</a:t>
            </a:r>
            <a:r>
              <a:rPr lang="en-US" dirty="0"/>
              <a:t> model has low accuracy but at least predicting some anomalies which was our aim to achieve</a:t>
            </a:r>
          </a:p>
          <a:p>
            <a:r>
              <a:rPr lang="en-US" dirty="0"/>
              <a:t>Also, </a:t>
            </a:r>
            <a:r>
              <a:rPr lang="en-US" b="1" dirty="0"/>
              <a:t>Isolation Forest</a:t>
            </a:r>
            <a:r>
              <a:rPr lang="en-US" dirty="0"/>
              <a:t> has outperformed SVM on test data set with accuracy of 90.04%. I will consider it as best anomaly detection model in our case.</a:t>
            </a:r>
          </a:p>
          <a:p>
            <a:r>
              <a:rPr lang="en-US" dirty="0"/>
              <a:t>To make </a:t>
            </a:r>
            <a:r>
              <a:rPr lang="en-US" b="1" dirty="0"/>
              <a:t>LR</a:t>
            </a:r>
            <a:r>
              <a:rPr lang="en-US" dirty="0"/>
              <a:t> model better, we can</a:t>
            </a:r>
            <a:r>
              <a:rPr lang="en-IN" dirty="0"/>
              <a:t> repeat the process with different under sample configurations and check if the previous chosen parameters are still the most effective.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A6CDE-E5F8-4E39-987B-4A838E3DC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4609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F8EAC0-A173-4512-9CC9-28E4D1644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15E5B-CF6F-4A48-A697-3C1F2B8F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321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C98EC-D1A1-4C95-B97D-B49A1EF41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To Achieve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7EB03-9827-4E6C-A924-600183A3C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634" y="2484230"/>
            <a:ext cx="10866783" cy="64328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2400" b="1" dirty="0"/>
              <a:t>Predict Fraud Transactions (Anomalies) through Machine Learning Algorithms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738C27-1728-4D45-99AA-A031B991E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273287"/>
            <a:ext cx="3761603" cy="28721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3CD9AD-4DD5-4CBB-8116-DCF310723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889" y="3273287"/>
            <a:ext cx="4346712" cy="287213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2D5C8-37E1-4022-9C27-2FFBDECC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604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44D2C-D4DC-4A4A-BC2A-61A41CEAE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2F887-2713-47C7-9E24-76A4D3F0C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5100072" cy="3416300"/>
          </a:xfrm>
        </p:spPr>
        <p:txBody>
          <a:bodyPr/>
          <a:lstStyle/>
          <a:p>
            <a:endParaRPr lang="en-US" dirty="0"/>
          </a:p>
          <a:p>
            <a:r>
              <a:rPr lang="en-US" b="1" dirty="0"/>
              <a:t>Artificial Neural Network Using Keras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Logistic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002C63-E47E-4781-A2F8-4C730B160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5703" y="2246702"/>
            <a:ext cx="3936146" cy="25770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1574A0-758D-438A-A0FA-98F6B6FD1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704" y="4558748"/>
            <a:ext cx="4338245" cy="216912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B8B93-A1C2-4D23-9F22-34BA3AAE9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417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2AD87-C1C4-486F-8EA9-3C26F9045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Algorithms- Anomaly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67339-F902-450E-9F81-3A589C16D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085742" cy="3416300"/>
          </a:xfrm>
        </p:spPr>
        <p:txBody>
          <a:bodyPr/>
          <a:lstStyle/>
          <a:p>
            <a:endParaRPr lang="en-US" b="1" dirty="0"/>
          </a:p>
          <a:p>
            <a:r>
              <a:rPr lang="en-US" b="1" dirty="0"/>
              <a:t>One Class SVM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Isolation Forest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F2751-A011-4BF4-A239-F8D3F7EC4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282B4C-8DF3-44BD-B0AD-C0760427F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758" y="2477233"/>
            <a:ext cx="2575366" cy="21212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83E3AC-6405-45A3-88C5-228D74649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410" y="4797345"/>
            <a:ext cx="6021957" cy="180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350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7100B-38F3-4116-A52B-853277375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33912"/>
            <a:ext cx="8761413" cy="706964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Data Exploration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1A2C4E-23DC-4E04-94F9-C9B1301B1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3008242"/>
            <a:ext cx="5904010" cy="3011557"/>
          </a:xfrm>
        </p:spPr>
        <p:txBody>
          <a:bodyPr/>
          <a:lstStyle/>
          <a:p>
            <a:r>
              <a:rPr lang="en-US" dirty="0"/>
              <a:t>Highly Skewed Data</a:t>
            </a:r>
          </a:p>
          <a:p>
            <a:r>
              <a:rPr lang="en-US" dirty="0"/>
              <a:t>Class 1 denotes Fraud: 492 transactions</a:t>
            </a:r>
          </a:p>
          <a:p>
            <a:r>
              <a:rPr lang="en-US" dirty="0"/>
              <a:t>Class 0 denoted Valid: 284,315 transactions</a:t>
            </a:r>
          </a:p>
          <a:p>
            <a:r>
              <a:rPr lang="en-US" dirty="0"/>
              <a:t>Frauds accounts for 0.172% of Total</a:t>
            </a:r>
          </a:p>
          <a:p>
            <a:r>
              <a:rPr lang="en-US" dirty="0"/>
              <a:t>No Nulls so no imputations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9B5AEAA-9820-4CE4-999A-C5A0BC3BA218}"/>
              </a:ext>
            </a:extLst>
          </p:cNvPr>
          <p:cNvGrpSpPr/>
          <p:nvPr/>
        </p:nvGrpSpPr>
        <p:grpSpPr>
          <a:xfrm>
            <a:off x="6683653" y="2755651"/>
            <a:ext cx="5097530" cy="3419862"/>
            <a:chOff x="6683653" y="2755651"/>
            <a:chExt cx="5097530" cy="341986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7FEA93C-D428-4859-A1FE-992090EEB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83653" y="2755651"/>
              <a:ext cx="5097530" cy="341986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FD8D2FE-32AC-4743-9B9B-17CF915F25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944"/>
            <a:stretch/>
          </p:blipFill>
          <p:spPr>
            <a:xfrm>
              <a:off x="10098156" y="3140764"/>
              <a:ext cx="1400105" cy="1517285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BB21ED-5154-4AD7-A867-80720B758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305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26702-CC34-4990-B486-F1CC1F816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2C33D2-6308-4F02-A837-D0B53AA05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902226"/>
            <a:ext cx="5696422" cy="3117574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Figure is Correlation Matrix with Heat Map</a:t>
            </a:r>
          </a:p>
          <a:p>
            <a:r>
              <a:rPr lang="en-US" dirty="0"/>
              <a:t>No relation between V parameters</a:t>
            </a:r>
          </a:p>
          <a:p>
            <a:r>
              <a:rPr lang="en-US" dirty="0"/>
              <a:t>Most parameters are clustered around 0</a:t>
            </a:r>
          </a:p>
          <a:p>
            <a:r>
              <a:rPr lang="en-US" dirty="0"/>
              <a:t>Some are affecting Target “Class” Variable</a:t>
            </a:r>
          </a:p>
          <a:p>
            <a:r>
              <a:rPr lang="en-US" dirty="0"/>
              <a:t>Ex: V11 is strongly positive correlated with Class</a:t>
            </a:r>
          </a:p>
          <a:p>
            <a:r>
              <a:rPr lang="en-US" dirty="0"/>
              <a:t>Ex: </a:t>
            </a:r>
            <a:r>
              <a:rPr lang="en-IN" dirty="0"/>
              <a:t>V17 is strongly negative correlated</a:t>
            </a:r>
            <a:endParaRPr lang="en-US" dirty="0"/>
          </a:p>
          <a:p>
            <a:endParaRPr lang="en-US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092DD3F7-97D2-4E5D-8406-22FC3810F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375" y="2491410"/>
            <a:ext cx="4768054" cy="415124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C455C1-76ED-4D9D-976D-4F896D682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34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747B2-2CA8-4895-9843-86B3F9EA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D8713-DA78-432C-91F6-DF5634CAC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722" y="2305878"/>
            <a:ext cx="9819861" cy="2001079"/>
          </a:xfrm>
        </p:spPr>
        <p:txBody>
          <a:bodyPr/>
          <a:lstStyle/>
          <a:p>
            <a:pPr marL="0" indent="0" algn="ctr">
              <a:buNone/>
            </a:pPr>
            <a:r>
              <a:rPr lang="en-IN" b="1" dirty="0"/>
              <a:t>Fraud and normal transaction vs. time</a:t>
            </a:r>
          </a:p>
          <a:p>
            <a:r>
              <a:rPr lang="en-IN" dirty="0"/>
              <a:t>Frauds are more uniformly distributed</a:t>
            </a:r>
          </a:p>
          <a:p>
            <a:r>
              <a:rPr lang="en-IN" dirty="0"/>
              <a:t>Valid have a cyclical distribution</a:t>
            </a:r>
          </a:p>
          <a:p>
            <a:r>
              <a:rPr lang="en-IN" dirty="0"/>
              <a:t>Valid transactions is less between1 to 5am</a:t>
            </a:r>
          </a:p>
          <a:p>
            <a:r>
              <a:rPr lang="en-IN" dirty="0"/>
              <a:t>So, easy to detect frauds during at an 'off-peak' time</a:t>
            </a:r>
          </a:p>
          <a:p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1CF396-2658-4F15-954D-1B0AC7708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096" y="4386469"/>
            <a:ext cx="7262191" cy="235888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4B5BA7-A7F7-428A-9FA0-025FC3D60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760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747B2-2CA8-4895-9843-86B3F9EA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D8713-DA78-432C-91F6-DF5634CAC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722" y="2398643"/>
            <a:ext cx="9819861" cy="1908314"/>
          </a:xfrm>
        </p:spPr>
        <p:txBody>
          <a:bodyPr/>
          <a:lstStyle/>
          <a:p>
            <a:pPr marL="0" indent="0" algn="ctr">
              <a:buNone/>
            </a:pPr>
            <a:r>
              <a:rPr lang="en-IN" b="1" dirty="0"/>
              <a:t>Fraud and normal transaction vs. amount of transaction</a:t>
            </a:r>
          </a:p>
          <a:p>
            <a:r>
              <a:rPr lang="en-IN" dirty="0"/>
              <a:t>Most Transactions are small amounts, less than 100.</a:t>
            </a:r>
          </a:p>
          <a:p>
            <a:r>
              <a:rPr lang="en-IN" dirty="0"/>
              <a:t>Frauds have maximum value of $</a:t>
            </a:r>
            <a:r>
              <a:rPr lang="en-US" dirty="0"/>
              <a:t>2,125.87 much less than Valid</a:t>
            </a:r>
            <a:endParaRPr lang="en-IN" dirty="0"/>
          </a:p>
          <a:p>
            <a:r>
              <a:rPr lang="en-IN" dirty="0"/>
              <a:t>Valid transactions have maximum value of </a:t>
            </a:r>
            <a:r>
              <a:rPr lang="en-US" dirty="0"/>
              <a:t>$25,691.16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8A0863-3C15-4E1F-A4DF-D3B9DB91D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341" y="4352929"/>
            <a:ext cx="7106686" cy="24193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03DF8-1A3D-4545-B325-03EF6FE5C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0906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945</TotalTime>
  <Words>999</Words>
  <Application>Microsoft Office PowerPoint</Application>
  <PresentationFormat>Widescreen</PresentationFormat>
  <Paragraphs>159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Century Gothic</vt:lpstr>
      <vt:lpstr>Wingdings 3</vt:lpstr>
      <vt:lpstr>Ion Boardroom</vt:lpstr>
      <vt:lpstr>CREDIT CARD FRAUD DETECTION</vt:lpstr>
      <vt:lpstr>Data Set</vt:lpstr>
      <vt:lpstr>Aim To Achieve</vt:lpstr>
      <vt:lpstr>Algorithms</vt:lpstr>
      <vt:lpstr>Algorithms- Anomaly Detection</vt:lpstr>
      <vt:lpstr> Data Exploration </vt:lpstr>
      <vt:lpstr>Data Exploration</vt:lpstr>
      <vt:lpstr>Data Exploration</vt:lpstr>
      <vt:lpstr>Data Exploration</vt:lpstr>
      <vt:lpstr>Data Preprocessing- ANN</vt:lpstr>
      <vt:lpstr>Data Model- ANN Algorithm</vt:lpstr>
      <vt:lpstr>Data Model- ANN Algorithm</vt:lpstr>
      <vt:lpstr>Data Model- ANN Algorithm</vt:lpstr>
      <vt:lpstr> Let us try this other way…!</vt:lpstr>
      <vt:lpstr>Data Model- Logistic Regression</vt:lpstr>
      <vt:lpstr>Data Model- Logistic Regression</vt:lpstr>
      <vt:lpstr>Data Model- Logistic Regression</vt:lpstr>
      <vt:lpstr>Data Model- Logistic Regression</vt:lpstr>
      <vt:lpstr>Data Model- Logistic Regression</vt:lpstr>
      <vt:lpstr> Let us try it again…!</vt:lpstr>
      <vt:lpstr>Anomaly Detection- One Class SVM</vt:lpstr>
      <vt:lpstr>Anomaly Detection- One Class SVM</vt:lpstr>
      <vt:lpstr> Let us try this one last time…!</vt:lpstr>
      <vt:lpstr>Anomaly Detection- Isolation Forest</vt:lpstr>
      <vt:lpstr>Anomaly Detection- Isolation Forest</vt:lpstr>
      <vt:lpstr>Results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</dc:title>
  <dc:creator>Jain, Sakshi</dc:creator>
  <cp:lastModifiedBy>user</cp:lastModifiedBy>
  <cp:revision>32</cp:revision>
  <dcterms:created xsi:type="dcterms:W3CDTF">2018-04-29T19:23:35Z</dcterms:created>
  <dcterms:modified xsi:type="dcterms:W3CDTF">2019-06-03T11:25:24Z</dcterms:modified>
</cp:coreProperties>
</file>