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0"/>
  </p:notesMasterIdLst>
  <p:handoutMasterIdLst>
    <p:handoutMasterId r:id="rId21"/>
  </p:handoutMasterIdLst>
  <p:sldIdLst>
    <p:sldId id="363" r:id="rId5"/>
    <p:sldId id="370" r:id="rId6"/>
    <p:sldId id="371" r:id="rId7"/>
    <p:sldId id="368" r:id="rId8"/>
    <p:sldId id="372" r:id="rId9"/>
    <p:sldId id="373" r:id="rId10"/>
    <p:sldId id="374" r:id="rId11"/>
    <p:sldId id="378" r:id="rId12"/>
    <p:sldId id="377" r:id="rId13"/>
    <p:sldId id="376" r:id="rId14"/>
    <p:sldId id="380" r:id="rId15"/>
    <p:sldId id="381" r:id="rId16"/>
    <p:sldId id="375" r:id="rId17"/>
    <p:sldId id="379" r:id="rId18"/>
    <p:sldId id="362" r:id="rId1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lly" initials="KLT"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7" autoAdjust="0"/>
    <p:restoredTop sz="50000" autoAdjust="0"/>
  </p:normalViewPr>
  <p:slideViewPr>
    <p:cSldViewPr snapToGrid="0" snapToObjects="1" showGuides="1">
      <p:cViewPr varScale="1">
        <p:scale>
          <a:sx n="150" d="100"/>
          <a:sy n="150" d="100"/>
        </p:scale>
        <p:origin x="906" y="12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p:scale>
          <a:sx n="150" d="100"/>
          <a:sy n="150" d="100"/>
        </p:scale>
        <p:origin x="-2388" y="-72"/>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70938" y="9063989"/>
            <a:ext cx="3037840" cy="125163"/>
          </a:xfrm>
          <a:prstGeom prst="rect">
            <a:avLst/>
          </a:prstGeom>
        </p:spPr>
        <p:txBody>
          <a:bodyPr vert="horz" lIns="0" tIns="0" rIns="0" bIns="0" rtlCol="0" anchor="ctr"/>
          <a:lstStyle>
            <a:lvl1pPr algn="r">
              <a:defRPr sz="1200"/>
            </a:lvl1pPr>
          </a:lstStyle>
          <a:p>
            <a:fld id="{728205D9-018B-42B6-AD28-F57F62B837CA}" type="slidenum">
              <a:rPr lang="en-US" sz="900"/>
              <a:t>‹#›</a:t>
            </a:fld>
            <a:endParaRPr lang="en-US" sz="900" dirty="0"/>
          </a:p>
        </p:txBody>
      </p:sp>
      <p:sp>
        <p:nvSpPr>
          <p:cNvPr id="6" name="TextBox 5"/>
          <p:cNvSpPr txBox="1"/>
          <p:nvPr/>
        </p:nvSpPr>
        <p:spPr>
          <a:xfrm>
            <a:off x="1" y="9063990"/>
            <a:ext cx="5971822" cy="125163"/>
          </a:xfrm>
          <a:prstGeom prst="rect">
            <a:avLst/>
          </a:prstGeom>
          <a:noFill/>
        </p:spPr>
        <p:txBody>
          <a:bodyPr wrap="square" lIns="0" tIns="0" rIns="0" bIns="0" rtlCol="0" anchor="b">
            <a:spAutoFit/>
          </a:bodyPr>
          <a:lstStyle/>
          <a:p>
            <a:r>
              <a:rPr lang="en-US" sz="800" dirty="0">
                <a:latin typeface="Arial"/>
                <a:cs typeface="Arial"/>
              </a:rPr>
              <a:t>Proprietary information of UnitedHealth Group. Do not distribute or reproduce without express permission of UnitedHealth Group.</a:t>
            </a:r>
          </a:p>
        </p:txBody>
      </p:sp>
      <p:pic>
        <p:nvPicPr>
          <p:cNvPr id="8" name="Picture 7"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391" y="0"/>
            <a:ext cx="1454009" cy="296191"/>
          </a:xfrm>
          <a:prstGeom prst="rect">
            <a:avLst/>
          </a:prstGeom>
        </p:spPr>
      </p:pic>
    </p:spTree>
    <p:extLst>
      <p:ext uri="{BB962C8B-B14F-4D97-AF65-F5344CB8AC3E}">
        <p14:creationId xmlns:p14="http://schemas.microsoft.com/office/powerpoint/2010/main" val="1192713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970938" y="9063990"/>
            <a:ext cx="3037840" cy="125164"/>
          </a:xfrm>
          <a:prstGeom prst="rect">
            <a:avLst/>
          </a:prstGeom>
        </p:spPr>
        <p:txBody>
          <a:bodyPr vert="horz" lIns="0" tIns="46586" rIns="0" bIns="46586" rtlCol="0" anchor="ctr"/>
          <a:lstStyle>
            <a:lvl1pPr algn="r">
              <a:defRPr sz="900"/>
            </a:lvl1pPr>
          </a:lstStyle>
          <a:p>
            <a:fld id="{AB487858-B996-4291-96F9-A7500760731E}" type="slidenum">
              <a:rPr lang="en-US" smtClean="0"/>
              <a:pPr/>
              <a:t>‹#›</a:t>
            </a:fld>
            <a:endParaRPr lang="en-US" dirty="0"/>
          </a:p>
        </p:txBody>
      </p:sp>
      <p:sp>
        <p:nvSpPr>
          <p:cNvPr id="8" name="TextBox 7"/>
          <p:cNvSpPr txBox="1"/>
          <p:nvPr/>
        </p:nvSpPr>
        <p:spPr>
          <a:xfrm>
            <a:off x="1" y="9063990"/>
            <a:ext cx="5971822" cy="125163"/>
          </a:xfrm>
          <a:prstGeom prst="rect">
            <a:avLst/>
          </a:prstGeom>
          <a:noFill/>
        </p:spPr>
        <p:txBody>
          <a:bodyPr wrap="square" lIns="0" tIns="0" rIns="0" bIns="0" rtlCol="0" anchor="b">
            <a:spAutoFit/>
          </a:bodyPr>
          <a:lstStyle/>
          <a:p>
            <a:r>
              <a:rPr lang="en-US" sz="800" dirty="0">
                <a:solidFill>
                  <a:schemeClr val="tx1"/>
                </a:solidFill>
                <a:latin typeface="Arial"/>
                <a:cs typeface="Arial"/>
              </a:rPr>
              <a:t>Proprietary information of UnitedHealth Group. Do not distribute or reproduce without express permission of UnitedHealth Group.</a:t>
            </a:r>
          </a:p>
        </p:txBody>
      </p:sp>
      <p:pic>
        <p:nvPicPr>
          <p:cNvPr id="9" name="Picture 8"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391" y="0"/>
            <a:ext cx="1454009" cy="296191"/>
          </a:xfrm>
          <a:prstGeom prst="rect">
            <a:avLst/>
          </a:prstGeom>
        </p:spPr>
      </p:pic>
    </p:spTree>
    <p:extLst>
      <p:ext uri="{BB962C8B-B14F-4D97-AF65-F5344CB8AC3E}">
        <p14:creationId xmlns:p14="http://schemas.microsoft.com/office/powerpoint/2010/main" val="270380676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1pPr>
    <a:lvl2pPr marL="34290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2pPr>
    <a:lvl3pPr marL="51435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3pPr>
    <a:lvl4pPr marL="68580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4pPr>
    <a:lvl5pPr marL="85725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08743" y="1784061"/>
            <a:ext cx="4762042" cy="1102519"/>
          </a:xfrm>
        </p:spPr>
        <p:txBody>
          <a:bodyPr anchor="ctr">
            <a:noAutofit/>
          </a:bodyPr>
          <a:lstStyle>
            <a:lvl1pPr>
              <a:defRPr sz="3200" spc="-50" baseline="0"/>
            </a:lvl1pPr>
          </a:lstStyle>
          <a:p>
            <a:r>
              <a:rPr lang="en-US" dirty="0"/>
              <a:t>Click to edit 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1580" y="4356156"/>
            <a:ext cx="1509131" cy="47364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679539" y="1"/>
            <a:ext cx="3815548" cy="5144568"/>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CB27F661-382B-BC47-B53A-37C814026FC3}"/>
              </a:ext>
            </a:extLst>
          </p:cNvPr>
          <p:cNvGrpSpPr/>
          <p:nvPr userDrawn="1"/>
        </p:nvGrpSpPr>
        <p:grpSpPr>
          <a:xfrm>
            <a:off x="4001695" y="4653855"/>
            <a:ext cx="2609341" cy="230049"/>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8397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85" t="21323" b="11914"/>
          <a:stretch/>
        </p:blipFill>
        <p:spPr>
          <a:xfrm>
            <a:off x="2468137" y="0"/>
            <a:ext cx="6675863" cy="3345366"/>
          </a:xfrm>
          <a:prstGeom prst="rect">
            <a:avLst/>
          </a:prstGeom>
        </p:spPr>
      </p:pic>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2" name="Group 21">
            <a:extLst>
              <a:ext uri="{FF2B5EF4-FFF2-40B4-BE49-F238E27FC236}">
                <a16:creationId xmlns:a16="http://schemas.microsoft.com/office/drawing/2014/main" id="{853885AB-AADA-2746-98D6-78E2B96B17F2}"/>
              </a:ext>
            </a:extLst>
          </p:cNvPr>
          <p:cNvGrpSpPr/>
          <p:nvPr userDrawn="1"/>
        </p:nvGrpSpPr>
        <p:grpSpPr>
          <a:xfrm>
            <a:off x="3996284" y="4653855"/>
            <a:ext cx="2609341" cy="230049"/>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8118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userDrawn="1"/>
        </p:nvSpPr>
        <p:spPr>
          <a:xfrm>
            <a:off x="2469330" y="2005"/>
            <a:ext cx="6687047" cy="3367668"/>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14800" y="3809693"/>
            <a:ext cx="4599830" cy="466899"/>
          </a:xfrm>
        </p:spPr>
        <p:txBody>
          <a:bodyPr anchor="b">
            <a:noAutofit/>
          </a:bodyPr>
          <a:lstStyle>
            <a:lvl1pPr>
              <a:defRPr sz="2200" spc="-50" baseline="0"/>
            </a:lvl1pPr>
          </a:lstStyle>
          <a:p>
            <a:r>
              <a:rPr lang="en-US"/>
              <a:t>Click to edit Master title style</a:t>
            </a:r>
            <a:endParaRPr lang="en-US" dirty="0"/>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4114800" y="4286765"/>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3" name="Group 12">
            <a:extLst>
              <a:ext uri="{FF2B5EF4-FFF2-40B4-BE49-F238E27FC236}">
                <a16:creationId xmlns:a16="http://schemas.microsoft.com/office/drawing/2014/main" id="{79DAAC04-46A3-9B4E-9CC6-921207BBC5C4}"/>
              </a:ext>
            </a:extLst>
          </p:cNvPr>
          <p:cNvGrpSpPr/>
          <p:nvPr userDrawn="1"/>
        </p:nvGrpSpPr>
        <p:grpSpPr>
          <a:xfrm>
            <a:off x="4221917" y="2158865"/>
            <a:ext cx="4869763" cy="374682"/>
            <a:chOff x="4221917" y="2158865"/>
            <a:chExt cx="4869763" cy="374682"/>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58865"/>
              <a:ext cx="2383221" cy="369332"/>
            </a:xfrm>
            <a:prstGeom prst="rect">
              <a:avLst/>
            </a:prstGeom>
            <a:noFill/>
          </p:spPr>
          <p:txBody>
            <a:bodyPr wrap="square" lIns="0" tIns="0" rIns="0" bIns="0" rtlCol="0" anchor="ctr">
              <a:spAutoFit/>
            </a:bodyPr>
            <a:lstStyle/>
            <a:p>
              <a:pPr algn="l"/>
              <a:r>
                <a:rPr lang="en-US" sz="2400" b="1" i="0" spc="-50" baseline="0" dirty="0">
                  <a:solidFill>
                    <a:schemeClr val="tx1">
                      <a:lumMod val="50000"/>
                    </a:schemeClr>
                  </a:solidFill>
                  <a:latin typeface="Arial" panose="020B0604020202020204" pitchFamily="34" charset="0"/>
                </a:rPr>
                <a:t>Better Together</a:t>
              </a:r>
              <a:endParaRPr lang="en-US" sz="2400" b="1" i="0" spc="-50" baseline="0" dirty="0">
                <a:solidFill>
                  <a:schemeClr val="tx1">
                    <a:lumMod val="50000"/>
                  </a:schemeClr>
                </a:solidFill>
                <a:latin typeface="Arial" panose="020B0604020202020204" pitchFamily="34" charset="0"/>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grpSp>
    </p:spTree>
    <p:extLst>
      <p:ext uri="{BB962C8B-B14F-4D97-AF65-F5344CB8AC3E}">
        <p14:creationId xmlns:p14="http://schemas.microsoft.com/office/powerpoint/2010/main" val="3813963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7620000" y="4896208"/>
            <a:ext cx="1066800" cy="125885"/>
          </a:xfrm>
        </p:spPr>
        <p:txBody>
          <a:bodyPr/>
          <a:lstStyle/>
          <a:p>
            <a:fld id="{90F9BDA0-AF0E-4BA8-B742-3B9C92A3E6FE}" type="slidenum">
              <a:rPr lang="en-US" smtClean="0"/>
              <a:t>‹#›</a:t>
            </a:fld>
            <a:endParaRPr lang="en-US" dirty="0"/>
          </a:p>
        </p:txBody>
      </p:sp>
    </p:spTree>
    <p:extLst>
      <p:ext uri="{BB962C8B-B14F-4D97-AF65-F5344CB8AC3E}">
        <p14:creationId xmlns:p14="http://schemas.microsoft.com/office/powerpoint/2010/main" val="2820056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1580" y="4356156"/>
            <a:ext cx="1509131" cy="47364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679539" y="1"/>
            <a:ext cx="3815548" cy="5144568"/>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6DDBE942-5C20-1049-963F-D9BDD4B704AD}"/>
              </a:ext>
            </a:extLst>
          </p:cNvPr>
          <p:cNvGrpSpPr/>
          <p:nvPr userDrawn="1"/>
        </p:nvGrpSpPr>
        <p:grpSpPr>
          <a:xfrm>
            <a:off x="4221917" y="2158865"/>
            <a:ext cx="4869763" cy="374682"/>
            <a:chOff x="4221917" y="2158865"/>
            <a:chExt cx="4869763" cy="374682"/>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58865"/>
              <a:ext cx="2383221" cy="369332"/>
            </a:xfrm>
            <a:prstGeom prst="rect">
              <a:avLst/>
            </a:prstGeom>
            <a:noFill/>
          </p:spPr>
          <p:txBody>
            <a:bodyPr wrap="square" lIns="0" tIns="0" rIns="0" bIns="0" rtlCol="0" anchor="ctr">
              <a:spAutoFit/>
            </a:bodyPr>
            <a:lstStyle/>
            <a:p>
              <a:pPr algn="l"/>
              <a:r>
                <a:rPr lang="en-US" sz="2400" b="1" i="0" spc="-50" baseline="0" dirty="0">
                  <a:solidFill>
                    <a:schemeClr val="tx1">
                      <a:lumMod val="50000"/>
                    </a:schemeClr>
                  </a:solidFill>
                  <a:latin typeface="Arial" panose="020B0604020202020204" pitchFamily="34" charset="0"/>
                </a:rPr>
                <a:t>Better Together</a:t>
              </a:r>
              <a:endParaRPr lang="en-US" sz="2400" b="1" i="0" spc="-50" baseline="0" dirty="0">
                <a:solidFill>
                  <a:schemeClr val="tx1">
                    <a:lumMod val="50000"/>
                  </a:schemeClr>
                </a:solidFill>
                <a:latin typeface="Arial" panose="020B0604020202020204" pitchFamily="34" charset="0"/>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grpSp>
    </p:spTree>
    <p:extLst>
      <p:ext uri="{BB962C8B-B14F-4D97-AF65-F5344CB8AC3E}">
        <p14:creationId xmlns:p14="http://schemas.microsoft.com/office/powerpoint/2010/main" val="36746570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userDrawn="1"/>
        </p:nvSpPr>
        <p:spPr>
          <a:xfrm>
            <a:off x="2242268" y="0"/>
            <a:ext cx="6901732" cy="4282068"/>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14800" y="1791891"/>
            <a:ext cx="4560073" cy="551260"/>
          </a:xfrm>
        </p:spPr>
        <p:txBody>
          <a:bodyPr vert="horz" lIns="91440" tIns="45720" rIns="91440" bIns="45720" rtlCol="0" anchor="b">
            <a:noAutofit/>
          </a:bodyPr>
          <a:lstStyle>
            <a:lvl1pPr>
              <a:defRPr lang="en-US" sz="2400" spc="-50" baseline="0" dirty="0">
                <a:solidFill>
                  <a:schemeClr val="tx1">
                    <a:lumMod val="50000"/>
                  </a:schemeClr>
                </a:solidFill>
              </a:defRPr>
            </a:lvl1pPr>
          </a:lstStyle>
          <a:p>
            <a:pPr lvl="0"/>
            <a:r>
              <a:rPr lang="en-US"/>
              <a:t>Click to edit Master title style</a:t>
            </a:r>
            <a:endParaRPr lang="en-US" dirty="0"/>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1580" y="4356156"/>
            <a:ext cx="1509131" cy="47364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userDrawn="1"/>
        </p:nvGrpSpPr>
        <p:grpSpPr>
          <a:xfrm>
            <a:off x="679539" y="1"/>
            <a:ext cx="3815548" cy="5144568"/>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4130263" y="2343151"/>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4" name="Group 23">
            <a:extLst>
              <a:ext uri="{FF2B5EF4-FFF2-40B4-BE49-F238E27FC236}">
                <a16:creationId xmlns:a16="http://schemas.microsoft.com/office/drawing/2014/main" id="{8EC783B4-CAA9-3043-97CE-E88A30110BD7}"/>
              </a:ext>
            </a:extLst>
          </p:cNvPr>
          <p:cNvGrpSpPr/>
          <p:nvPr userDrawn="1"/>
        </p:nvGrpSpPr>
        <p:grpSpPr>
          <a:xfrm>
            <a:off x="3990873" y="4653855"/>
            <a:ext cx="2609341" cy="230049"/>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1594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028700"/>
            <a:ext cx="7886700" cy="3600450"/>
          </a:xfrm>
        </p:spPr>
        <p:txBody>
          <a:bodyPr>
            <a:noAutofit/>
          </a:bodyPr>
          <a:lstStyle>
            <a:lvl2pPr marL="342900" indent="-152400">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7620000" y="4904159"/>
            <a:ext cx="1066800" cy="125885"/>
          </a:xfrm>
        </p:spPr>
        <p:txBody>
          <a:bodyPr/>
          <a:lstStyle/>
          <a:p>
            <a:fld id="{90F9BDA0-AF0E-4BA8-B742-3B9C92A3E6FE}" type="slidenum">
              <a:rPr lang="en-US" smtClean="0"/>
              <a:t>‹#›</a:t>
            </a:fld>
            <a:endParaRPr lang="en-US" dirty="0"/>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6298934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6570687" y="747713"/>
            <a:ext cx="2573337" cy="4097337"/>
          </a:xfrm>
        </p:spPr>
        <p:txBody>
          <a:bodyPr anchor="ctr"/>
          <a:lstStyle>
            <a:lvl1pPr marL="0" indent="0" algn="ctr">
              <a:buNone/>
              <a:defRPr baseline="0"/>
            </a:lvl1pPr>
          </a:lstStyle>
          <a:p>
            <a:r>
              <a:rPr lang="en-US" dirty="0"/>
              <a:t>Add photo here</a:t>
            </a:r>
          </a:p>
        </p:txBody>
      </p:sp>
      <p:sp>
        <p:nvSpPr>
          <p:cNvPr id="3" name="Content Placeholder 2"/>
          <p:cNvSpPr>
            <a:spLocks noGrp="1"/>
          </p:cNvSpPr>
          <p:nvPr>
            <p:ph idx="1"/>
          </p:nvPr>
        </p:nvSpPr>
        <p:spPr>
          <a:xfrm>
            <a:off x="800100" y="1028700"/>
            <a:ext cx="5770684" cy="3600450"/>
          </a:xfrm>
        </p:spPr>
        <p:txBody>
          <a:bodyPr>
            <a:noAutofit/>
          </a:bodyPr>
          <a:lstStyle>
            <a:lvl2pPr marL="342900" indent="-152400">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dirty="0"/>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8640773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dirty="0"/>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835102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74" t="11915" b="14209"/>
          <a:stretch/>
        </p:blipFill>
        <p:spPr>
          <a:xfrm>
            <a:off x="2499256" y="1"/>
            <a:ext cx="6644743" cy="3355449"/>
          </a:xfrm>
          <a:prstGeom prst="rect">
            <a:avLst/>
          </a:prstGeom>
        </p:spPr>
      </p:pic>
      <p:sp>
        <p:nvSpPr>
          <p:cNvPr id="2" name="Title 1"/>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9" name="Group 18">
            <a:extLst>
              <a:ext uri="{FF2B5EF4-FFF2-40B4-BE49-F238E27FC236}">
                <a16:creationId xmlns:a16="http://schemas.microsoft.com/office/drawing/2014/main" id="{44C1B2AB-BBAD-E74D-900D-B1D6577B4EEF}"/>
              </a:ext>
            </a:extLst>
          </p:cNvPr>
          <p:cNvGrpSpPr/>
          <p:nvPr userDrawn="1"/>
        </p:nvGrpSpPr>
        <p:grpSpPr>
          <a:xfrm>
            <a:off x="3996284" y="4653855"/>
            <a:ext cx="2609341" cy="230049"/>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1009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71" t="12318" b="14800"/>
          <a:stretch/>
        </p:blipFill>
        <p:spPr>
          <a:xfrm>
            <a:off x="2423532" y="1"/>
            <a:ext cx="6720468" cy="3360712"/>
          </a:xfrm>
          <a:prstGeom prst="rect">
            <a:avLst/>
          </a:prstGeom>
        </p:spPr>
      </p:pic>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2" name="Group 21">
            <a:extLst>
              <a:ext uri="{FF2B5EF4-FFF2-40B4-BE49-F238E27FC236}">
                <a16:creationId xmlns:a16="http://schemas.microsoft.com/office/drawing/2014/main" id="{7B8822F6-18DD-0A4E-A8D7-ED719A9B245A}"/>
              </a:ext>
            </a:extLst>
          </p:cNvPr>
          <p:cNvGrpSpPr/>
          <p:nvPr userDrawn="1"/>
        </p:nvGrpSpPr>
        <p:grpSpPr>
          <a:xfrm>
            <a:off x="3996284" y="4653855"/>
            <a:ext cx="2609341" cy="230049"/>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3866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89" b="12293"/>
          <a:stretch/>
        </p:blipFill>
        <p:spPr>
          <a:xfrm>
            <a:off x="2237678" y="0"/>
            <a:ext cx="6906322" cy="3352800"/>
          </a:xfrm>
          <a:prstGeom prst="rect">
            <a:avLst/>
          </a:prstGeom>
        </p:spPr>
      </p:pic>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1" name="Group 20">
            <a:extLst>
              <a:ext uri="{FF2B5EF4-FFF2-40B4-BE49-F238E27FC236}">
                <a16:creationId xmlns:a16="http://schemas.microsoft.com/office/drawing/2014/main" id="{FD9F12B0-5D5F-2145-B861-AF9E8A85FB89}"/>
              </a:ext>
            </a:extLst>
          </p:cNvPr>
          <p:cNvGrpSpPr/>
          <p:nvPr userDrawn="1"/>
        </p:nvGrpSpPr>
        <p:grpSpPr>
          <a:xfrm>
            <a:off x="3996284" y="4653855"/>
            <a:ext cx="2609341" cy="230049"/>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45380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028700"/>
            <a:ext cx="5770684"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7620000" y="4896208"/>
            <a:ext cx="1066800" cy="125885"/>
          </a:xfrm>
          <a:prstGeom prst="rect">
            <a:avLst/>
          </a:prstGeom>
        </p:spPr>
        <p:txBody>
          <a:bodyPr vert="horz" lIns="0" tIns="0" rIns="0" bIns="0" rtlCol="0" anchor="b"/>
          <a:lstStyle>
            <a:lvl1pPr algn="r">
              <a:defRPr sz="900">
                <a:solidFill>
                  <a:schemeClr val="tx1"/>
                </a:solidFill>
              </a:defRPr>
            </a:lvl1pPr>
          </a:lstStyle>
          <a:p>
            <a:fld id="{90F9BDA0-AF0E-4BA8-B742-3B9C92A3E6FE}" type="slidenum">
              <a:rPr lang="en-US" smtClean="0"/>
              <a:pPr/>
              <a:t>‹#›</a:t>
            </a:fld>
            <a:endParaRPr lang="en-US" dirty="0"/>
          </a:p>
        </p:txBody>
      </p:sp>
      <p:cxnSp>
        <p:nvCxnSpPr>
          <p:cNvPr id="7" name="Straight Connector 6"/>
          <p:cNvCxnSpPr>
            <a:cxnSpLocks/>
          </p:cNvCxnSpPr>
          <p:nvPr/>
        </p:nvCxnSpPr>
        <p:spPr bwMode="auto">
          <a:xfrm>
            <a:off x="914400" y="742950"/>
            <a:ext cx="8229612"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3590088" y="4945155"/>
            <a:ext cx="3998932" cy="76944"/>
          </a:xfrm>
          <a:prstGeom prst="rect">
            <a:avLst/>
          </a:prstGeom>
          <a:noFill/>
        </p:spPr>
        <p:txBody>
          <a:bodyPr wrap="square" lIns="0" tIns="0" rIns="0" bIns="0" rtlCol="0" anchor="b">
            <a:spAutoFit/>
          </a:bodyPr>
          <a:lstStyle/>
          <a:p>
            <a:pPr algn="ctr"/>
            <a:r>
              <a:rPr lang="en-US" sz="500" dirty="0">
                <a:solidFill>
                  <a:schemeClr val="bg1">
                    <a:lumMod val="65000"/>
                  </a:schemeClr>
                </a:solidFill>
                <a:latin typeface="Aria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926213" y="4795917"/>
            <a:ext cx="8217799"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0"/>
            <a:ext cx="228600" cy="5143500"/>
          </a:xfrm>
          <a:prstGeom prst="rect">
            <a:avLst/>
          </a:prstGeom>
          <a:solidFill>
            <a:schemeClr val="accent3"/>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63882" y="180408"/>
            <a:ext cx="1509131" cy="47364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p:nvGrpSpPr>
        <p:grpSpPr>
          <a:xfrm>
            <a:off x="330123" y="221850"/>
            <a:ext cx="477730" cy="64413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a:extLst>
              <a:ext uri="{FF2B5EF4-FFF2-40B4-BE49-F238E27FC236}">
                <a16:creationId xmlns:a16="http://schemas.microsoft.com/office/drawing/2014/main" id="{A35946B5-B7F7-3847-880B-D8559EFA6D30}"/>
              </a:ext>
            </a:extLst>
          </p:cNvPr>
          <p:cNvGrpSpPr/>
          <p:nvPr/>
        </p:nvGrpSpPr>
        <p:grpSpPr>
          <a:xfrm>
            <a:off x="701195" y="4848998"/>
            <a:ext cx="2609341" cy="230049"/>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656894"/>
      </p:ext>
    </p:extLst>
  </p:cSld>
  <p:clrMap bg1="lt1" tx1="dk1" bg2="lt2" tx2="dk2" accent1="accent1" accent2="accent2" accent3="accent3" accent4="accent4" accent5="accent5" accent6="accent6" hlink="hlink" folHlink="folHlink"/>
  <p:sldLayoutIdLst>
    <p:sldLayoutId id="2147483671" r:id="rId1"/>
    <p:sldLayoutId id="2147483714" r:id="rId2"/>
    <p:sldLayoutId id="2147483682" r:id="rId3"/>
    <p:sldLayoutId id="2147483709" r:id="rId4"/>
    <p:sldLayoutId id="2147483672" r:id="rId5"/>
    <p:sldLayoutId id="2147483676" r:id="rId6"/>
    <p:sldLayoutId id="2147483683" r:id="rId7"/>
    <p:sldLayoutId id="2147483713" r:id="rId8"/>
    <p:sldLayoutId id="2147483710" r:id="rId9"/>
    <p:sldLayoutId id="2147483712" r:id="rId10"/>
    <p:sldLayoutId id="2147483711" r:id="rId11"/>
    <p:sldLayoutId id="2147483708" r:id="rId12"/>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p:titleStyle>
    <p:bodyStyle>
      <a:lvl1pPr marL="176213" indent="-176213"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900" indent="-152400"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812" indent="0" algn="l" defTabSz="914400"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713" indent="-176213"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313" indent="-228600"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600" indent="-228600" algn="l" defTabSz="914400"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800" indent="-228600" algn="l" defTabSz="914400"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9000" indent="-228600" algn="l" defTabSz="914400"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600" indent="0" algn="l" defTabSz="914400"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userDrawn="1">
          <p15:clr>
            <a:srgbClr val="F26B43"/>
          </p15:clr>
        </p15:guide>
        <p15:guide id="2" pos="504" userDrawn="1">
          <p15:clr>
            <a:srgbClr val="F26B43"/>
          </p15:clr>
        </p15:guide>
        <p15:guide id="3" pos="576" userDrawn="1">
          <p15:clr>
            <a:srgbClr val="F26B43"/>
          </p15:clr>
        </p15:guide>
        <p15:guide id="4" orient="horz" pos="1476" userDrawn="1">
          <p15:clr>
            <a:srgbClr val="F26B43"/>
          </p15:clr>
        </p15:guide>
        <p15:guide id="5" pos="2592" userDrawn="1">
          <p15:clr>
            <a:srgbClr val="F26B43"/>
          </p15:clr>
        </p15:guide>
        <p15:guide id="6" orient="horz" pos="3156" userDrawn="1">
          <p15:clr>
            <a:srgbClr val="F26B43"/>
          </p15:clr>
        </p15:guide>
        <p15:guide id="7" pos="2976" userDrawn="1">
          <p15:clr>
            <a:srgbClr val="F26B43"/>
          </p15:clr>
        </p15:guide>
        <p15:guide id="8" orient="horz" pos="1548" userDrawn="1">
          <p15:clr>
            <a:srgbClr val="F26B43"/>
          </p15:clr>
        </p15:guide>
        <p15:guide id="9" orient="horz" pos="3036" userDrawn="1">
          <p15:clr>
            <a:srgbClr val="F26B43"/>
          </p15:clr>
        </p15:guide>
        <p15:guide id="10" pos="26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baidu.co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270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463550"/>
            <a:ext cx="5770684" cy="283619"/>
          </a:xfrm>
        </p:spPr>
        <p:txBody>
          <a:bodyPr>
            <a:normAutofit/>
          </a:bodyPr>
          <a:lstStyle/>
          <a:p>
            <a:r>
              <a:rPr lang="en-US" sz="1400" dirty="0">
                <a:latin typeface="Calibri" panose="020F0502020204030204" pitchFamily="34" charset="0"/>
                <a:cs typeface="Calibri" panose="020F0502020204030204" pitchFamily="34" charset="0"/>
              </a:rPr>
              <a:t>Angular Universal – Prod Build Steps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10</a:t>
            </a:fld>
            <a:endParaRPr lang="en-US" dirty="0"/>
          </a:p>
        </p:txBody>
      </p:sp>
      <p:pic>
        <p:nvPicPr>
          <p:cNvPr id="8" name="Content Placeholder 7">
            <a:extLst>
              <a:ext uri="{FF2B5EF4-FFF2-40B4-BE49-F238E27FC236}">
                <a16:creationId xmlns:a16="http://schemas.microsoft.com/office/drawing/2014/main" id="{A8A43F73-C104-46A1-A7E8-70F068B8D5F3}"/>
              </a:ext>
            </a:extLst>
          </p:cNvPr>
          <p:cNvPicPr>
            <a:picLocks noGrp="1"/>
          </p:cNvPicPr>
          <p:nvPr>
            <p:ph idx="1"/>
          </p:nvPr>
        </p:nvPicPr>
        <p:blipFill>
          <a:blip r:embed="rId2"/>
          <a:stretch>
            <a:fillRect/>
          </a:stretch>
        </p:blipFill>
        <p:spPr>
          <a:xfrm>
            <a:off x="1157287" y="1204913"/>
            <a:ext cx="7059613" cy="3100388"/>
          </a:xfrm>
          <a:prstGeom prst="rect">
            <a:avLst/>
          </a:prstGeom>
        </p:spPr>
      </p:pic>
    </p:spTree>
    <p:extLst>
      <p:ext uri="{BB962C8B-B14F-4D97-AF65-F5344CB8AC3E}">
        <p14:creationId xmlns:p14="http://schemas.microsoft.com/office/powerpoint/2010/main" val="4138605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Prerendering in Angular Universal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11</a:t>
            </a:fld>
            <a:endParaRPr lang="en-US" dirty="0"/>
          </a:p>
        </p:txBody>
      </p:sp>
      <p:sp>
        <p:nvSpPr>
          <p:cNvPr id="9" name="TextBox 8">
            <a:extLst>
              <a:ext uri="{FF2B5EF4-FFF2-40B4-BE49-F238E27FC236}">
                <a16:creationId xmlns:a16="http://schemas.microsoft.com/office/drawing/2014/main" id="{8C655007-744B-48F1-9C73-563898FA160E}"/>
              </a:ext>
            </a:extLst>
          </p:cNvPr>
          <p:cNvSpPr txBox="1"/>
          <p:nvPr/>
        </p:nvSpPr>
        <p:spPr>
          <a:xfrm>
            <a:off x="3511550" y="912277"/>
            <a:ext cx="2210990" cy="261610"/>
          </a:xfrm>
          <a:prstGeom prst="rect">
            <a:avLst/>
          </a:prstGeom>
          <a:noFill/>
        </p:spPr>
        <p:txBody>
          <a:bodyPr wrap="square" rtlCol="0">
            <a:spAutoFit/>
          </a:bodyPr>
          <a:lstStyle/>
          <a:p>
            <a:pPr>
              <a:spcAft>
                <a:spcPts val="400"/>
              </a:spcAft>
              <a:buClr>
                <a:schemeClr val="accent3"/>
              </a:buClr>
            </a:pPr>
            <a:r>
              <a:rPr lang="en-US" sz="1100" dirty="0">
                <a:solidFill>
                  <a:srgbClr val="4D4D4D"/>
                </a:solidFill>
                <a:latin typeface="Calibri" panose="020F0502020204030204" pitchFamily="34" charset="0"/>
                <a:cs typeface="Calibri" panose="020F0502020204030204" pitchFamily="34" charset="0"/>
              </a:rPr>
              <a:t>NPM SCRIPT  : </a:t>
            </a:r>
            <a:r>
              <a:rPr lang="en-US" sz="1100" dirty="0" err="1">
                <a:solidFill>
                  <a:srgbClr val="4D4D4D"/>
                </a:solidFill>
                <a:latin typeface="Calibri" panose="020F0502020204030204" pitchFamily="34" charset="0"/>
                <a:cs typeface="Calibri" panose="020F0502020204030204" pitchFamily="34" charset="0"/>
              </a:rPr>
              <a:t>npm</a:t>
            </a:r>
            <a:r>
              <a:rPr lang="en-US" sz="1100" dirty="0">
                <a:solidFill>
                  <a:srgbClr val="4D4D4D"/>
                </a:solidFill>
                <a:latin typeface="Calibri" panose="020F0502020204030204" pitchFamily="34" charset="0"/>
                <a:cs typeface="Calibri" panose="020F0502020204030204" pitchFamily="34" charset="0"/>
              </a:rPr>
              <a:t> run prerender</a:t>
            </a:r>
          </a:p>
        </p:txBody>
      </p:sp>
      <p:pic>
        <p:nvPicPr>
          <p:cNvPr id="3" name="Picture 2">
            <a:extLst>
              <a:ext uri="{FF2B5EF4-FFF2-40B4-BE49-F238E27FC236}">
                <a16:creationId xmlns:a16="http://schemas.microsoft.com/office/drawing/2014/main" id="{D153A9B6-CA8E-431A-91BE-2E1107698E53}"/>
              </a:ext>
            </a:extLst>
          </p:cNvPr>
          <p:cNvPicPr>
            <a:picLocks noChangeAspect="1"/>
          </p:cNvPicPr>
          <p:nvPr/>
        </p:nvPicPr>
        <p:blipFill>
          <a:blip r:embed="rId2"/>
          <a:stretch>
            <a:fillRect/>
          </a:stretch>
        </p:blipFill>
        <p:spPr>
          <a:xfrm>
            <a:off x="1525587" y="1941740"/>
            <a:ext cx="1985963" cy="2403247"/>
          </a:xfrm>
          <a:prstGeom prst="rect">
            <a:avLst/>
          </a:prstGeom>
        </p:spPr>
      </p:pic>
      <p:sp>
        <p:nvSpPr>
          <p:cNvPr id="5" name="TextBox 4">
            <a:extLst>
              <a:ext uri="{FF2B5EF4-FFF2-40B4-BE49-F238E27FC236}">
                <a16:creationId xmlns:a16="http://schemas.microsoft.com/office/drawing/2014/main" id="{5CEE1E10-B6B9-4403-91C7-B99957FE769E}"/>
              </a:ext>
            </a:extLst>
          </p:cNvPr>
          <p:cNvSpPr txBox="1"/>
          <p:nvPr/>
        </p:nvSpPr>
        <p:spPr>
          <a:xfrm>
            <a:off x="1934113" y="1687308"/>
            <a:ext cx="1168910" cy="253916"/>
          </a:xfrm>
          <a:prstGeom prst="rect">
            <a:avLst/>
          </a:prstGeom>
          <a:noFill/>
        </p:spPr>
        <p:txBody>
          <a:bodyPr wrap="none" rtlCol="0">
            <a:spAutoFit/>
          </a:bodyPr>
          <a:lstStyle/>
          <a:p>
            <a:pPr>
              <a:spcAft>
                <a:spcPts val="400"/>
              </a:spcAft>
              <a:buClr>
                <a:schemeClr val="accent3"/>
              </a:buClr>
            </a:pPr>
            <a:r>
              <a:rPr lang="en-US" sz="1050" dirty="0">
                <a:solidFill>
                  <a:srgbClr val="4D4D4D"/>
                </a:solidFill>
              </a:rPr>
              <a:t>Pre-render Build</a:t>
            </a:r>
          </a:p>
        </p:txBody>
      </p:sp>
      <p:sp>
        <p:nvSpPr>
          <p:cNvPr id="10" name="TextBox 9">
            <a:extLst>
              <a:ext uri="{FF2B5EF4-FFF2-40B4-BE49-F238E27FC236}">
                <a16:creationId xmlns:a16="http://schemas.microsoft.com/office/drawing/2014/main" id="{2DA17021-9577-498A-A880-EA6113B310DC}"/>
              </a:ext>
            </a:extLst>
          </p:cNvPr>
          <p:cNvSpPr txBox="1"/>
          <p:nvPr/>
        </p:nvSpPr>
        <p:spPr>
          <a:xfrm>
            <a:off x="6040979" y="1687308"/>
            <a:ext cx="1258678" cy="253916"/>
          </a:xfrm>
          <a:prstGeom prst="rect">
            <a:avLst/>
          </a:prstGeom>
          <a:noFill/>
        </p:spPr>
        <p:txBody>
          <a:bodyPr wrap="none" rtlCol="0">
            <a:spAutoFit/>
          </a:bodyPr>
          <a:lstStyle/>
          <a:p>
            <a:pPr>
              <a:spcAft>
                <a:spcPts val="400"/>
              </a:spcAft>
              <a:buClr>
                <a:schemeClr val="accent3"/>
              </a:buClr>
            </a:pPr>
            <a:r>
              <a:rPr lang="en-US" sz="1050" dirty="0">
                <a:solidFill>
                  <a:srgbClr val="4D4D4D"/>
                </a:solidFill>
              </a:rPr>
              <a:t>Server-side Build</a:t>
            </a:r>
          </a:p>
        </p:txBody>
      </p:sp>
      <p:pic>
        <p:nvPicPr>
          <p:cNvPr id="6" name="Picture 5">
            <a:extLst>
              <a:ext uri="{FF2B5EF4-FFF2-40B4-BE49-F238E27FC236}">
                <a16:creationId xmlns:a16="http://schemas.microsoft.com/office/drawing/2014/main" id="{3FECD2A6-55B1-4B49-B0A7-34A9C330CA9F}"/>
              </a:ext>
            </a:extLst>
          </p:cNvPr>
          <p:cNvPicPr>
            <a:picLocks noChangeAspect="1"/>
          </p:cNvPicPr>
          <p:nvPr/>
        </p:nvPicPr>
        <p:blipFill>
          <a:blip r:embed="rId3"/>
          <a:stretch>
            <a:fillRect/>
          </a:stretch>
        </p:blipFill>
        <p:spPr>
          <a:xfrm>
            <a:off x="5632452" y="1941224"/>
            <a:ext cx="2008242" cy="2109498"/>
          </a:xfrm>
          <a:prstGeom prst="rect">
            <a:avLst/>
          </a:prstGeom>
        </p:spPr>
      </p:pic>
      <p:cxnSp>
        <p:nvCxnSpPr>
          <p:cNvPr id="11" name="Straight Connector 10">
            <a:extLst>
              <a:ext uri="{FF2B5EF4-FFF2-40B4-BE49-F238E27FC236}">
                <a16:creationId xmlns:a16="http://schemas.microsoft.com/office/drawing/2014/main" id="{872E130D-35DA-489F-BC8D-8828461A6BE2}"/>
              </a:ext>
            </a:extLst>
          </p:cNvPr>
          <p:cNvCxnSpPr/>
          <p:nvPr/>
        </p:nvCxnSpPr>
        <p:spPr>
          <a:xfrm>
            <a:off x="4813300" y="1536700"/>
            <a:ext cx="0" cy="2808287"/>
          </a:xfrm>
          <a:prstGeom prst="line">
            <a:avLst/>
          </a:prstGeom>
          <a:ln>
            <a:solidFill>
              <a:srgbClr val="00A8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2779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Prerendering Dynamic Routes</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12</a:t>
            </a:fld>
            <a:endParaRPr lang="en-US" dirty="0"/>
          </a:p>
        </p:txBody>
      </p:sp>
      <p:sp>
        <p:nvSpPr>
          <p:cNvPr id="10" name="TextBox 9">
            <a:extLst>
              <a:ext uri="{FF2B5EF4-FFF2-40B4-BE49-F238E27FC236}">
                <a16:creationId xmlns:a16="http://schemas.microsoft.com/office/drawing/2014/main" id="{2DA17021-9577-498A-A880-EA6113B310DC}"/>
              </a:ext>
            </a:extLst>
          </p:cNvPr>
          <p:cNvSpPr txBox="1"/>
          <p:nvPr/>
        </p:nvSpPr>
        <p:spPr>
          <a:xfrm>
            <a:off x="5268345" y="1603121"/>
            <a:ext cx="737702" cy="253916"/>
          </a:xfrm>
          <a:prstGeom prst="rect">
            <a:avLst/>
          </a:prstGeom>
          <a:noFill/>
        </p:spPr>
        <p:txBody>
          <a:bodyPr wrap="none" rtlCol="0">
            <a:spAutoFit/>
          </a:bodyPr>
          <a:lstStyle/>
          <a:p>
            <a:pPr>
              <a:spcAft>
                <a:spcPts val="400"/>
              </a:spcAft>
              <a:buClr>
                <a:schemeClr val="accent3"/>
              </a:buClr>
            </a:pPr>
            <a:r>
              <a:rPr lang="en-US" sz="1050" dirty="0">
                <a:solidFill>
                  <a:srgbClr val="4D4D4D"/>
                </a:solidFill>
              </a:rPr>
              <a:t>routes.txt</a:t>
            </a:r>
          </a:p>
        </p:txBody>
      </p:sp>
      <p:cxnSp>
        <p:nvCxnSpPr>
          <p:cNvPr id="11" name="Straight Connector 10">
            <a:extLst>
              <a:ext uri="{FF2B5EF4-FFF2-40B4-BE49-F238E27FC236}">
                <a16:creationId xmlns:a16="http://schemas.microsoft.com/office/drawing/2014/main" id="{872E130D-35DA-489F-BC8D-8828461A6BE2}"/>
              </a:ext>
            </a:extLst>
          </p:cNvPr>
          <p:cNvCxnSpPr>
            <a:cxnSpLocks/>
          </p:cNvCxnSpPr>
          <p:nvPr/>
        </p:nvCxnSpPr>
        <p:spPr>
          <a:xfrm flipH="1">
            <a:off x="4356100" y="908050"/>
            <a:ext cx="63500" cy="3298919"/>
          </a:xfrm>
          <a:prstGeom prst="line">
            <a:avLst/>
          </a:prstGeom>
          <a:ln>
            <a:solidFill>
              <a:srgbClr val="00A8F7"/>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EE5C1CB-9838-449E-B5A6-95F8D2BCAD7C}"/>
              </a:ext>
            </a:extLst>
          </p:cNvPr>
          <p:cNvPicPr>
            <a:picLocks noChangeAspect="1"/>
          </p:cNvPicPr>
          <p:nvPr/>
        </p:nvPicPr>
        <p:blipFill>
          <a:blip r:embed="rId2"/>
          <a:stretch>
            <a:fillRect/>
          </a:stretch>
        </p:blipFill>
        <p:spPr>
          <a:xfrm>
            <a:off x="949325" y="1043082"/>
            <a:ext cx="1627951" cy="3163887"/>
          </a:xfrm>
          <a:prstGeom prst="rect">
            <a:avLst/>
          </a:prstGeom>
        </p:spPr>
      </p:pic>
      <p:sp>
        <p:nvSpPr>
          <p:cNvPr id="8" name="TextBox 7">
            <a:extLst>
              <a:ext uri="{FF2B5EF4-FFF2-40B4-BE49-F238E27FC236}">
                <a16:creationId xmlns:a16="http://schemas.microsoft.com/office/drawing/2014/main" id="{E5FE8B2C-B4A7-4F2C-A0D0-A450A0AB0C44}"/>
              </a:ext>
            </a:extLst>
          </p:cNvPr>
          <p:cNvSpPr txBox="1"/>
          <p:nvPr/>
        </p:nvSpPr>
        <p:spPr>
          <a:xfrm>
            <a:off x="7049325" y="1496682"/>
            <a:ext cx="843501" cy="466794"/>
          </a:xfrm>
          <a:prstGeom prst="rect">
            <a:avLst/>
          </a:prstGeom>
          <a:noFill/>
        </p:spPr>
        <p:txBody>
          <a:bodyPr wrap="none" rtlCol="0">
            <a:spAutoFit/>
          </a:bodyPr>
          <a:lstStyle/>
          <a:p>
            <a:pPr>
              <a:spcAft>
                <a:spcPts val="400"/>
              </a:spcAft>
              <a:buClr>
                <a:schemeClr val="accent3"/>
              </a:buClr>
            </a:pPr>
            <a:r>
              <a:rPr lang="en-US" sz="1050" dirty="0">
                <a:solidFill>
                  <a:srgbClr val="4D4D4D"/>
                </a:solidFill>
                <a:latin typeface="Calibri" panose="020F0502020204030204" pitchFamily="34" charset="0"/>
                <a:cs typeface="Calibri" panose="020F0502020204030204" pitchFamily="34" charset="0"/>
              </a:rPr>
              <a:t>/courses/01</a:t>
            </a:r>
          </a:p>
          <a:p>
            <a:pPr>
              <a:spcAft>
                <a:spcPts val="400"/>
              </a:spcAft>
              <a:buClr>
                <a:schemeClr val="accent3"/>
              </a:buClr>
            </a:pPr>
            <a:r>
              <a:rPr lang="en-US" sz="1050" dirty="0">
                <a:solidFill>
                  <a:srgbClr val="4D4D4D"/>
                </a:solidFill>
                <a:latin typeface="Calibri" panose="020F0502020204030204" pitchFamily="34" charset="0"/>
                <a:cs typeface="Calibri" panose="020F0502020204030204" pitchFamily="34" charset="0"/>
              </a:rPr>
              <a:t>/courses/02</a:t>
            </a:r>
          </a:p>
        </p:txBody>
      </p:sp>
      <p:cxnSp>
        <p:nvCxnSpPr>
          <p:cNvPr id="15" name="Straight Arrow Connector 14">
            <a:extLst>
              <a:ext uri="{FF2B5EF4-FFF2-40B4-BE49-F238E27FC236}">
                <a16:creationId xmlns:a16="http://schemas.microsoft.com/office/drawing/2014/main" id="{EB867DEF-6409-481E-BD40-230AFB55E68D}"/>
              </a:ext>
            </a:extLst>
          </p:cNvPr>
          <p:cNvCxnSpPr>
            <a:stCxn id="10" idx="3"/>
            <a:endCxn id="8" idx="1"/>
          </p:cNvCxnSpPr>
          <p:nvPr/>
        </p:nvCxnSpPr>
        <p:spPr>
          <a:xfrm>
            <a:off x="6006047" y="1730079"/>
            <a:ext cx="1043278" cy="0"/>
          </a:xfrm>
          <a:prstGeom prst="straightConnector1">
            <a:avLst/>
          </a:prstGeom>
          <a:ln>
            <a:solidFill>
              <a:srgbClr val="00A8F7"/>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C3B8FB2-1C91-456A-80F7-100DF717764E}"/>
              </a:ext>
            </a:extLst>
          </p:cNvPr>
          <p:cNvSpPr/>
          <p:nvPr/>
        </p:nvSpPr>
        <p:spPr>
          <a:xfrm>
            <a:off x="4763325" y="1014976"/>
            <a:ext cx="4572000" cy="253916"/>
          </a:xfrm>
          <a:prstGeom prst="rect">
            <a:avLst/>
          </a:prstGeom>
        </p:spPr>
        <p:txBody>
          <a:bodyPr>
            <a:spAutoFit/>
          </a:bodyPr>
          <a:lstStyle/>
          <a:p>
            <a:r>
              <a:rPr lang="en-US" sz="1050" dirty="0">
                <a:solidFill>
                  <a:srgbClr val="A31515"/>
                </a:solidFill>
                <a:latin typeface="Calibri" panose="020F0502020204030204" pitchFamily="34" charset="0"/>
                <a:cs typeface="Calibri" panose="020F0502020204030204" pitchFamily="34" charset="0"/>
              </a:rPr>
              <a:t>ng run </a:t>
            </a:r>
            <a:r>
              <a:rPr lang="en-US" sz="1050" dirty="0" err="1">
                <a:solidFill>
                  <a:srgbClr val="A31515"/>
                </a:solidFill>
                <a:latin typeface="Calibri" panose="020F0502020204030204" pitchFamily="34" charset="0"/>
                <a:cs typeface="Calibri" panose="020F0502020204030204" pitchFamily="34" charset="0"/>
              </a:rPr>
              <a:t>angular-universal-course:prerender</a:t>
            </a:r>
            <a:r>
              <a:rPr lang="en-US" sz="1050" dirty="0">
                <a:solidFill>
                  <a:srgbClr val="A31515"/>
                </a:solidFill>
                <a:latin typeface="Calibri" panose="020F0502020204030204" pitchFamily="34" charset="0"/>
                <a:cs typeface="Calibri" panose="020F0502020204030204" pitchFamily="34" charset="0"/>
              </a:rPr>
              <a:t> --routes-file routes.txt</a:t>
            </a:r>
            <a:endParaRPr lang="en-US" sz="1050" b="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3885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Prerendering in Angular Universal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13</a:t>
            </a:fld>
            <a:endParaRPr lang="en-US" dirty="0"/>
          </a:p>
        </p:txBody>
      </p:sp>
      <p:pic>
        <p:nvPicPr>
          <p:cNvPr id="8" name="Picture 7">
            <a:extLst>
              <a:ext uri="{FF2B5EF4-FFF2-40B4-BE49-F238E27FC236}">
                <a16:creationId xmlns:a16="http://schemas.microsoft.com/office/drawing/2014/main" id="{DFEF24CF-8324-4C89-9B2F-D589CDB378FD}"/>
              </a:ext>
            </a:extLst>
          </p:cNvPr>
          <p:cNvPicPr/>
          <p:nvPr/>
        </p:nvPicPr>
        <p:blipFill>
          <a:blip r:embed="rId2"/>
          <a:stretch>
            <a:fillRect/>
          </a:stretch>
        </p:blipFill>
        <p:spPr>
          <a:xfrm>
            <a:off x="2845991" y="2628899"/>
            <a:ext cx="3561159" cy="1981201"/>
          </a:xfrm>
          <a:prstGeom prst="rect">
            <a:avLst/>
          </a:prstGeom>
        </p:spPr>
      </p:pic>
      <p:sp>
        <p:nvSpPr>
          <p:cNvPr id="9" name="TextBox 8">
            <a:extLst>
              <a:ext uri="{FF2B5EF4-FFF2-40B4-BE49-F238E27FC236}">
                <a16:creationId xmlns:a16="http://schemas.microsoft.com/office/drawing/2014/main" id="{8C655007-744B-48F1-9C73-563898FA160E}"/>
              </a:ext>
            </a:extLst>
          </p:cNvPr>
          <p:cNvSpPr txBox="1"/>
          <p:nvPr/>
        </p:nvSpPr>
        <p:spPr>
          <a:xfrm>
            <a:off x="760810" y="898198"/>
            <a:ext cx="7639050" cy="1615827"/>
          </a:xfrm>
          <a:prstGeom prst="rect">
            <a:avLst/>
          </a:prstGeom>
          <a:noFill/>
        </p:spPr>
        <p:txBody>
          <a:bodyPr wrap="square" rtlCol="0">
            <a:spAutoFit/>
          </a:bodyPr>
          <a:lstStyle/>
          <a:p>
            <a:pPr fontAlgn="base"/>
            <a:r>
              <a:rPr lang="en-US" sz="1100" dirty="0">
                <a:solidFill>
                  <a:srgbClr val="C00000"/>
                </a:solidFill>
                <a:latin typeface="Calibri" panose="020F0502020204030204" pitchFamily="34" charset="0"/>
                <a:cs typeface="Calibri" panose="020F0502020204030204" pitchFamily="34" charset="0"/>
              </a:rPr>
              <a:t>HOW PRERENDERING IS DIFFERENT FROM SERVER-SIDE RENDERING ?</a:t>
            </a:r>
          </a:p>
          <a:p>
            <a:pPr fontAlgn="base"/>
            <a:endParaRPr lang="en-US" sz="1100" dirty="0">
              <a:solidFill>
                <a:srgbClr val="C00000"/>
              </a:solidFill>
              <a:latin typeface="Calibri" panose="020F0502020204030204" pitchFamily="34" charset="0"/>
              <a:cs typeface="Calibri" panose="020F0502020204030204" pitchFamily="34" charset="0"/>
            </a:endParaRPr>
          </a:p>
          <a:p>
            <a:pPr marL="171450" indent="-171450" fontAlgn="base">
              <a:buFont typeface="Arial" panose="020B0604020202020204" pitchFamily="34" charset="0"/>
              <a:buChar char="•"/>
            </a:pPr>
            <a:r>
              <a:rPr lang="en-US" sz="1100" dirty="0">
                <a:solidFill>
                  <a:srgbClr val="4D4D4D"/>
                </a:solidFill>
                <a:latin typeface="Calibri" panose="020F0502020204030204" pitchFamily="34" charset="0"/>
                <a:cs typeface="Calibri" panose="020F0502020204030204" pitchFamily="34" charset="0"/>
              </a:rPr>
              <a:t>In both rendering techniques, we generate static HTML pages which can be easily crawled by crawlers. </a:t>
            </a:r>
          </a:p>
          <a:p>
            <a:pPr marL="171450" indent="-171450" fontAlgn="base">
              <a:buFont typeface="Arial" panose="020B0604020202020204" pitchFamily="34" charset="0"/>
              <a:buChar char="•"/>
            </a:pPr>
            <a:r>
              <a:rPr lang="en-US" sz="1100" dirty="0">
                <a:solidFill>
                  <a:srgbClr val="4D4D4D"/>
                </a:solidFill>
                <a:latin typeface="Calibri" panose="020F0502020204030204" pitchFamily="34" charset="0"/>
                <a:cs typeface="Calibri" panose="020F0502020204030204" pitchFamily="34" charset="0"/>
              </a:rPr>
              <a:t>Just the major difference is the location where HTML pages are generated. In Server-Side Rendering Technique when the user navigates to the URL =&gt; for example - /books route, the server compiles the application(render on a server) and sends the generated HTML page back to the client.</a:t>
            </a:r>
          </a:p>
          <a:p>
            <a:pPr marL="171450" indent="-171450" fontAlgn="base">
              <a:buFont typeface="Arial" panose="020B0604020202020204" pitchFamily="34" charset="0"/>
              <a:buChar char="•"/>
            </a:pPr>
            <a:r>
              <a:rPr lang="en-US" sz="1100" dirty="0">
                <a:solidFill>
                  <a:srgbClr val="4D4D4D"/>
                </a:solidFill>
                <a:latin typeface="Calibri" panose="020F0502020204030204" pitchFamily="34" charset="0"/>
                <a:cs typeface="Calibri" panose="020F0502020204030204" pitchFamily="34" charset="0"/>
              </a:rPr>
              <a:t>While In Prerendering Technique, All routes of the application are compiled at build time and saved as static HTML pages on file-system. These HTML pages can be served to the client using CDN. So, whenever the user navigates to any route, he/she will get prerendered HTML pages. </a:t>
            </a:r>
            <a:endParaRPr lang="en-US" dirty="0">
              <a:solidFill>
                <a:srgbClr val="4D4D4D"/>
              </a:solidFill>
            </a:endParaRPr>
          </a:p>
        </p:txBody>
      </p:sp>
      <p:cxnSp>
        <p:nvCxnSpPr>
          <p:cNvPr id="5" name="Straight Connector 4">
            <a:extLst>
              <a:ext uri="{FF2B5EF4-FFF2-40B4-BE49-F238E27FC236}">
                <a16:creationId xmlns:a16="http://schemas.microsoft.com/office/drawing/2014/main" id="{078C56D6-6492-4BE1-8C5F-45BCF7D75997}"/>
              </a:ext>
            </a:extLst>
          </p:cNvPr>
          <p:cNvCxnSpPr>
            <a:cxnSpLocks/>
          </p:cNvCxnSpPr>
          <p:nvPr/>
        </p:nvCxnSpPr>
        <p:spPr>
          <a:xfrm>
            <a:off x="857250" y="1174750"/>
            <a:ext cx="7327900" cy="0"/>
          </a:xfrm>
          <a:prstGeom prst="line">
            <a:avLst/>
          </a:prstGeom>
          <a:ln>
            <a:solidFill>
              <a:srgbClr val="00A8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1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Next Session</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14</a:t>
            </a:fld>
            <a:endParaRPr lang="en-US" dirty="0"/>
          </a:p>
        </p:txBody>
      </p:sp>
      <p:sp>
        <p:nvSpPr>
          <p:cNvPr id="3" name="TextBox 2">
            <a:extLst>
              <a:ext uri="{FF2B5EF4-FFF2-40B4-BE49-F238E27FC236}">
                <a16:creationId xmlns:a16="http://schemas.microsoft.com/office/drawing/2014/main" id="{63DDF917-FFC3-493F-B86E-4F9CA284C9F4}"/>
              </a:ext>
            </a:extLst>
          </p:cNvPr>
          <p:cNvSpPr txBox="1"/>
          <p:nvPr/>
        </p:nvSpPr>
        <p:spPr>
          <a:xfrm>
            <a:off x="2660650" y="2763838"/>
            <a:ext cx="4371710" cy="697627"/>
          </a:xfrm>
          <a:prstGeom prst="rect">
            <a:avLst/>
          </a:prstGeom>
          <a:noFill/>
        </p:spPr>
        <p:txBody>
          <a:bodyPr wrap="none" rtlCol="0">
            <a:spAutoFit/>
          </a:bodyPr>
          <a:lstStyle/>
          <a:p>
            <a:pPr marL="171450" indent="-171450">
              <a:spcAft>
                <a:spcPts val="400"/>
              </a:spcAft>
              <a:buClr>
                <a:schemeClr val="accent3"/>
              </a:buClr>
              <a:buFont typeface="Arial" panose="020B0604020202020204" pitchFamily="34" charset="0"/>
              <a:buChar char="•"/>
            </a:pPr>
            <a:r>
              <a:rPr lang="en-US" dirty="0">
                <a:solidFill>
                  <a:srgbClr val="4D4D4D"/>
                </a:solidFill>
                <a:latin typeface="Viner Hand ITC" panose="03070502030502020203" pitchFamily="66" charset="0"/>
                <a:cs typeface="Calibri" panose="020F0502020204030204" pitchFamily="34" charset="0"/>
              </a:rPr>
              <a:t>Angular Universal Application Shell</a:t>
            </a:r>
          </a:p>
          <a:p>
            <a:pPr marL="171450" indent="-171450">
              <a:spcAft>
                <a:spcPts val="400"/>
              </a:spcAft>
              <a:buClr>
                <a:schemeClr val="accent3"/>
              </a:buClr>
              <a:buFont typeface="Arial" panose="020B0604020202020204" pitchFamily="34" charset="0"/>
              <a:buChar char="•"/>
            </a:pPr>
            <a:r>
              <a:rPr lang="en-US" dirty="0">
                <a:solidFill>
                  <a:srgbClr val="4D4D4D"/>
                </a:solidFill>
                <a:latin typeface="Viner Hand ITC" panose="03070502030502020203" pitchFamily="66" charset="0"/>
                <a:cs typeface="Calibri" panose="020F0502020204030204" pitchFamily="34" charset="0"/>
              </a:rPr>
              <a:t>Angular Universal State API</a:t>
            </a:r>
          </a:p>
        </p:txBody>
      </p:sp>
      <p:pic>
        <p:nvPicPr>
          <p:cNvPr id="1026" name="Picture 2" descr="WHAT&amp;#39;S NEXT – HOT UP AND COMING ARTISTS ON YOUR NEW NOW ALBUM | Now That&amp;#39;s  What I Call Music">
            <a:extLst>
              <a:ext uri="{FF2B5EF4-FFF2-40B4-BE49-F238E27FC236}">
                <a16:creationId xmlns:a16="http://schemas.microsoft.com/office/drawing/2014/main" id="{29D46348-0756-42C6-8953-D0552928B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49" y="1155876"/>
            <a:ext cx="3324225" cy="1415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3870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226FFB-6408-5E47-B65C-AAA7E4ECFA7D}"/>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Thank you !</a:t>
            </a:r>
          </a:p>
        </p:txBody>
      </p:sp>
      <p:sp>
        <p:nvSpPr>
          <p:cNvPr id="6" name="Subtitle 5">
            <a:extLst>
              <a:ext uri="{FF2B5EF4-FFF2-40B4-BE49-F238E27FC236}">
                <a16:creationId xmlns:a16="http://schemas.microsoft.com/office/drawing/2014/main" id="{FD21E098-A8A4-934A-AD6E-B4765B9D1F9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60680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4878-43C2-C344-9DA7-892A7F22F686}"/>
              </a:ext>
            </a:extLst>
          </p:cNvPr>
          <p:cNvSpPr>
            <a:spLocks noGrp="1"/>
          </p:cNvSpPr>
          <p:nvPr>
            <p:ph type="ctrTitle"/>
          </p:nvPr>
        </p:nvSpPr>
        <p:spPr>
          <a:xfrm>
            <a:off x="4114800" y="1568450"/>
            <a:ext cx="4560073" cy="774701"/>
          </a:xfrm>
        </p:spPr>
        <p:txBody>
          <a:bodyPr/>
          <a:lstStyle/>
          <a:p>
            <a:r>
              <a:rPr lang="en-US" dirty="0"/>
              <a:t>Angular Universal</a:t>
            </a:r>
          </a:p>
        </p:txBody>
      </p:sp>
      <p:sp>
        <p:nvSpPr>
          <p:cNvPr id="3" name="Subtitle 2">
            <a:extLst>
              <a:ext uri="{FF2B5EF4-FFF2-40B4-BE49-F238E27FC236}">
                <a16:creationId xmlns:a16="http://schemas.microsoft.com/office/drawing/2014/main" id="{F4D5DF89-BC70-9248-882C-724485084E3F}"/>
              </a:ext>
            </a:extLst>
          </p:cNvPr>
          <p:cNvSpPr>
            <a:spLocks noGrp="1"/>
          </p:cNvSpPr>
          <p:nvPr>
            <p:ph type="subTitle" idx="1"/>
          </p:nvPr>
        </p:nvSpPr>
        <p:spPr/>
        <p:txBody>
          <a:bodyPr/>
          <a:lstStyle/>
          <a:p>
            <a:r>
              <a:rPr lang="en-US" dirty="0"/>
              <a:t>Server-Side Rendering in Angular App</a:t>
            </a:r>
          </a:p>
        </p:txBody>
      </p:sp>
      <p:pic>
        <p:nvPicPr>
          <p:cNvPr id="1028" name="Picture 4" descr="Enable Angular Universal for Existing App | by Mohsen Afshin | Medium">
            <a:extLst>
              <a:ext uri="{FF2B5EF4-FFF2-40B4-BE49-F238E27FC236}">
                <a16:creationId xmlns:a16="http://schemas.microsoft.com/office/drawing/2014/main" id="{7EDB185D-0EFF-4FA1-9AC1-2C991F2C3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986" y="27981"/>
            <a:ext cx="889773" cy="95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64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DC043F-175E-4598-B26D-399D2450E88F}"/>
              </a:ext>
            </a:extLst>
          </p:cNvPr>
          <p:cNvSpPr>
            <a:spLocks noGrp="1"/>
          </p:cNvSpPr>
          <p:nvPr>
            <p:ph type="sldNum" sz="quarter" idx="12"/>
          </p:nvPr>
        </p:nvSpPr>
        <p:spPr/>
        <p:txBody>
          <a:bodyPr/>
          <a:lstStyle/>
          <a:p>
            <a:fld id="{90F9BDA0-AF0E-4BA8-B742-3B9C92A3E6FE}" type="slidenum">
              <a:rPr lang="en-US" smtClean="0"/>
              <a:t>3</a:t>
            </a:fld>
            <a:endParaRPr lang="en-US" dirty="0"/>
          </a:p>
        </p:txBody>
      </p:sp>
      <p:sp>
        <p:nvSpPr>
          <p:cNvPr id="4" name="Title 3">
            <a:extLst>
              <a:ext uri="{FF2B5EF4-FFF2-40B4-BE49-F238E27FC236}">
                <a16:creationId xmlns:a16="http://schemas.microsoft.com/office/drawing/2014/main" id="{27185940-451D-480F-912D-FBA2C300D90B}"/>
              </a:ext>
            </a:extLst>
          </p:cNvPr>
          <p:cNvSpPr>
            <a:spLocks noGrp="1"/>
          </p:cNvSpPr>
          <p:nvPr>
            <p:ph type="title"/>
          </p:nvPr>
        </p:nvSpPr>
        <p:spPr/>
        <p:txBody>
          <a:bodyPr>
            <a:normAutofit/>
          </a:bodyPr>
          <a:lstStyle/>
          <a:p>
            <a:r>
              <a:rPr lang="en-US" sz="1400" dirty="0">
                <a:latin typeface="Century Gothic" panose="020B0502020202020204" pitchFamily="34" charset="0"/>
              </a:rPr>
              <a:t>What is Angular Universal ?</a:t>
            </a:r>
          </a:p>
        </p:txBody>
      </p:sp>
      <p:sp>
        <p:nvSpPr>
          <p:cNvPr id="6" name="TextBox 5">
            <a:extLst>
              <a:ext uri="{FF2B5EF4-FFF2-40B4-BE49-F238E27FC236}">
                <a16:creationId xmlns:a16="http://schemas.microsoft.com/office/drawing/2014/main" id="{6457730D-33C5-4DF6-856A-A2437F575F32}"/>
              </a:ext>
            </a:extLst>
          </p:cNvPr>
          <p:cNvSpPr txBox="1"/>
          <p:nvPr/>
        </p:nvSpPr>
        <p:spPr>
          <a:xfrm>
            <a:off x="800100" y="885632"/>
            <a:ext cx="7886700" cy="1395254"/>
          </a:xfrm>
          <a:prstGeom prst="rect">
            <a:avLst/>
          </a:prstGeom>
          <a:noFill/>
        </p:spPr>
        <p:txBody>
          <a:bodyPr wrap="square" rtlCol="0">
            <a:spAutoFit/>
          </a:bodyPr>
          <a:lstStyle/>
          <a:p>
            <a:pPr algn="ctr">
              <a:spcAft>
                <a:spcPts val="400"/>
              </a:spcAft>
              <a:buClr>
                <a:schemeClr val="accent3"/>
              </a:buClr>
            </a:pPr>
            <a:r>
              <a:rPr lang="en-US" sz="1400" b="1" dirty="0">
                <a:solidFill>
                  <a:schemeClr val="accent6">
                    <a:lumMod val="75000"/>
                  </a:schemeClr>
                </a:solidFill>
                <a:latin typeface="Calibri" panose="020F0502020204030204" pitchFamily="34" charset="0"/>
                <a:cs typeface="Calibri" panose="020F0502020204030204" pitchFamily="34" charset="0"/>
              </a:rPr>
              <a:t>Angular Universal is a Server-side Rendering Engine of Angular front-end Application</a:t>
            </a:r>
          </a:p>
          <a:p>
            <a:pPr>
              <a:spcAft>
                <a:spcPts val="400"/>
              </a:spcAft>
              <a:buClr>
                <a:schemeClr val="accent3"/>
              </a:buClr>
            </a:pPr>
            <a:r>
              <a:rPr lang="en-US" sz="1400" dirty="0">
                <a:solidFill>
                  <a:schemeClr val="accent3">
                    <a:lumMod val="60000"/>
                    <a:lumOff val="40000"/>
                  </a:schemeClr>
                </a:solidFill>
                <a:latin typeface="Calibri" panose="020F0502020204030204" pitchFamily="34" charset="0"/>
                <a:cs typeface="Calibri" panose="020F0502020204030204" pitchFamily="34" charset="0"/>
              </a:rPr>
              <a:t>What is a Rendering Engine? </a:t>
            </a:r>
          </a:p>
          <a:p>
            <a:pPr marL="285750" lvl="0" indent="-285750">
              <a:buFont typeface="Arial" panose="020B0604020202020204" pitchFamily="34" charset="0"/>
              <a:buChar char="•"/>
            </a:pPr>
            <a:r>
              <a:rPr lang="en-US" sz="1200" dirty="0">
                <a:solidFill>
                  <a:srgbClr val="4D4D4D"/>
                </a:solidFill>
                <a:latin typeface="Calibri" panose="020F0502020204030204" pitchFamily="34" charset="0"/>
                <a:cs typeface="Calibri" panose="020F0502020204030204" pitchFamily="34" charset="0"/>
              </a:rPr>
              <a:t>The job of rendering engines is to generate the HTML of the component by leveraging component’s template and data.</a:t>
            </a:r>
          </a:p>
          <a:p>
            <a:pPr marL="285750" lvl="0" indent="-285750">
              <a:buFont typeface="Arial" panose="020B0604020202020204" pitchFamily="34" charset="0"/>
              <a:buChar char="•"/>
            </a:pPr>
            <a:r>
              <a:rPr lang="en-US" sz="1200" dirty="0">
                <a:solidFill>
                  <a:srgbClr val="4D4D4D"/>
                </a:solidFill>
                <a:latin typeface="Calibri" panose="020F0502020204030204" pitchFamily="34" charset="0"/>
                <a:cs typeface="Calibri" panose="020F0502020204030204" pitchFamily="34" charset="0"/>
              </a:rPr>
              <a:t>When the rendering engine work on Client’s browser we call it a Client-side Rendering and if the same happens to be Server Side it termed as Server-side rendering </a:t>
            </a:r>
          </a:p>
          <a:p>
            <a:pPr marL="171450" indent="-171450">
              <a:spcAft>
                <a:spcPts val="400"/>
              </a:spcAft>
              <a:buClr>
                <a:schemeClr val="accent3"/>
              </a:buClr>
              <a:buFont typeface="Arial" panose="020B0604020202020204" pitchFamily="34" charset="0"/>
              <a:buChar char="•"/>
            </a:pPr>
            <a:endParaRPr lang="en-US" sz="1400" dirty="0">
              <a:solidFill>
                <a:srgbClr val="4D4D4D"/>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11699AB-7905-4941-8A1E-00E7561162C4}"/>
              </a:ext>
            </a:extLst>
          </p:cNvPr>
          <p:cNvPicPr>
            <a:picLocks noChangeAspect="1"/>
          </p:cNvPicPr>
          <p:nvPr/>
        </p:nvPicPr>
        <p:blipFill>
          <a:blip r:embed="rId2"/>
          <a:stretch>
            <a:fillRect/>
          </a:stretch>
        </p:blipFill>
        <p:spPr>
          <a:xfrm>
            <a:off x="729456" y="2419349"/>
            <a:ext cx="3952923" cy="1041401"/>
          </a:xfrm>
          <a:prstGeom prst="rect">
            <a:avLst/>
          </a:prstGeom>
          <a:ln>
            <a:solidFill>
              <a:schemeClr val="accent1"/>
            </a:solidFill>
          </a:ln>
        </p:spPr>
      </p:pic>
      <p:pic>
        <p:nvPicPr>
          <p:cNvPr id="9" name="Picture 8">
            <a:extLst>
              <a:ext uri="{FF2B5EF4-FFF2-40B4-BE49-F238E27FC236}">
                <a16:creationId xmlns:a16="http://schemas.microsoft.com/office/drawing/2014/main" id="{71F9B414-AB9F-4171-915A-9F9D84D0C8D5}"/>
              </a:ext>
            </a:extLst>
          </p:cNvPr>
          <p:cNvPicPr/>
          <p:nvPr/>
        </p:nvPicPr>
        <p:blipFill>
          <a:blip r:embed="rId3"/>
          <a:stretch>
            <a:fillRect/>
          </a:stretch>
        </p:blipFill>
        <p:spPr>
          <a:xfrm>
            <a:off x="5238751" y="2396508"/>
            <a:ext cx="3175794" cy="753608"/>
          </a:xfrm>
          <a:prstGeom prst="rect">
            <a:avLst/>
          </a:prstGeom>
        </p:spPr>
      </p:pic>
      <p:pic>
        <p:nvPicPr>
          <p:cNvPr id="10" name="Picture 9">
            <a:extLst>
              <a:ext uri="{FF2B5EF4-FFF2-40B4-BE49-F238E27FC236}">
                <a16:creationId xmlns:a16="http://schemas.microsoft.com/office/drawing/2014/main" id="{B94A5972-7B31-408E-954D-1E8DCF15E83F}"/>
              </a:ext>
            </a:extLst>
          </p:cNvPr>
          <p:cNvPicPr/>
          <p:nvPr/>
        </p:nvPicPr>
        <p:blipFill>
          <a:blip r:embed="rId4"/>
          <a:stretch>
            <a:fillRect/>
          </a:stretch>
        </p:blipFill>
        <p:spPr>
          <a:xfrm>
            <a:off x="5238749" y="3407651"/>
            <a:ext cx="3073401" cy="850217"/>
          </a:xfrm>
          <a:prstGeom prst="rect">
            <a:avLst/>
          </a:prstGeom>
        </p:spPr>
      </p:pic>
      <p:cxnSp>
        <p:nvCxnSpPr>
          <p:cNvPr id="5" name="Straight Connector 4">
            <a:extLst>
              <a:ext uri="{FF2B5EF4-FFF2-40B4-BE49-F238E27FC236}">
                <a16:creationId xmlns:a16="http://schemas.microsoft.com/office/drawing/2014/main" id="{1BE1269C-B84B-4AD8-A644-E583B7D12CB9}"/>
              </a:ext>
            </a:extLst>
          </p:cNvPr>
          <p:cNvCxnSpPr/>
          <p:nvPr/>
        </p:nvCxnSpPr>
        <p:spPr>
          <a:xfrm>
            <a:off x="4889500" y="2396507"/>
            <a:ext cx="0" cy="2118896"/>
          </a:xfrm>
          <a:prstGeom prst="line">
            <a:avLst/>
          </a:prstGeom>
          <a:ln>
            <a:solidFill>
              <a:srgbClr val="00A8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8797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Why Angular Universal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4</a:t>
            </a:fld>
            <a:endParaRPr lang="en-US" dirty="0"/>
          </a:p>
        </p:txBody>
      </p:sp>
      <p:sp>
        <p:nvSpPr>
          <p:cNvPr id="6" name="Content Placeholder 5"/>
          <p:cNvSpPr>
            <a:spLocks noGrp="1"/>
          </p:cNvSpPr>
          <p:nvPr>
            <p:ph idx="1"/>
          </p:nvPr>
        </p:nvSpPr>
        <p:spPr>
          <a:xfrm>
            <a:off x="854075" y="848769"/>
            <a:ext cx="7435850" cy="2154781"/>
          </a:xfrm>
        </p:spPr>
        <p:txBody>
          <a:bodyPr/>
          <a:lstStyle/>
          <a:p>
            <a:pPr marL="0" indent="0">
              <a:buNone/>
            </a:pPr>
            <a:r>
              <a:rPr lang="en-US" sz="1400" dirty="0">
                <a:solidFill>
                  <a:schemeClr val="accent3">
                    <a:lumMod val="75000"/>
                  </a:schemeClr>
                </a:solidFill>
                <a:latin typeface="Calibri" panose="020F0502020204030204" pitchFamily="34" charset="0"/>
                <a:cs typeface="Calibri" panose="020F0502020204030204" pitchFamily="34" charset="0"/>
              </a:rPr>
              <a:t>Performance Benefits</a:t>
            </a:r>
          </a:p>
          <a:p>
            <a:pPr marL="338137" lvl="1" indent="-171450"/>
            <a:r>
              <a:rPr lang="en-US" sz="1100" i="1" dirty="0">
                <a:solidFill>
                  <a:schemeClr val="accent6">
                    <a:lumMod val="75000"/>
                  </a:schemeClr>
                </a:solidFill>
                <a:latin typeface="Calibri" panose="020F0502020204030204" pitchFamily="34" charset="0"/>
                <a:cs typeface="Calibri" panose="020F0502020204030204" pitchFamily="34" charset="0"/>
              </a:rPr>
              <a:t>PROBLEMS WITH CSR !</a:t>
            </a:r>
          </a:p>
          <a:p>
            <a:pPr marL="971550" lvl="4" indent="-171450"/>
            <a:r>
              <a:rPr lang="en-US" sz="1100" dirty="0">
                <a:latin typeface="Calibri" panose="020F0502020204030204" pitchFamily="34" charset="0"/>
                <a:cs typeface="Calibri" panose="020F0502020204030204" pitchFamily="34" charset="0"/>
              </a:rPr>
              <a:t>In a common client-side rendered application –  The HTML rendered to the client browser is an empty HTML .</a:t>
            </a:r>
          </a:p>
          <a:p>
            <a:pPr marL="971550" lvl="4" indent="-171450"/>
            <a:r>
              <a:rPr lang="en-US" sz="1100" dirty="0">
                <a:latin typeface="Calibri" panose="020F0502020204030204" pitchFamily="34" charset="0"/>
                <a:cs typeface="Calibri" panose="020F0502020204030204" pitchFamily="34" charset="0"/>
              </a:rPr>
              <a:t>HTML cannot be rendered until the client-side JavaScript kicks in.</a:t>
            </a:r>
          </a:p>
          <a:p>
            <a:pPr marL="338137" lvl="1" indent="-171450"/>
            <a:r>
              <a:rPr lang="en-US" sz="1100" i="1" dirty="0">
                <a:solidFill>
                  <a:schemeClr val="accent6">
                    <a:lumMod val="75000"/>
                  </a:schemeClr>
                </a:solidFill>
                <a:latin typeface="Calibri" panose="020F0502020204030204" pitchFamily="34" charset="0"/>
                <a:cs typeface="Calibri" panose="020F0502020204030204" pitchFamily="34" charset="0"/>
              </a:rPr>
              <a:t>WHAT WE GET IN SSR ?</a:t>
            </a:r>
          </a:p>
          <a:p>
            <a:pPr lvl="4"/>
            <a:r>
              <a:rPr lang="en-US" sz="1100" dirty="0">
                <a:latin typeface="Calibri" panose="020F0502020204030204" pitchFamily="34" charset="0"/>
                <a:cs typeface="Calibri" panose="020F0502020204030204" pitchFamily="34" charset="0"/>
              </a:rPr>
              <a:t>Server rendering generates the full HTML for a page on the server in response to navigation.</a:t>
            </a:r>
          </a:p>
          <a:p>
            <a:pPr lvl="4"/>
            <a:r>
              <a:rPr lang="en-US" sz="1100" dirty="0">
                <a:latin typeface="Calibri" panose="020F0502020204030204" pitchFamily="34" charset="0"/>
                <a:cs typeface="Calibri" panose="020F0502020204030204" pitchFamily="34" charset="0"/>
              </a:rPr>
              <a:t>This avoids additional round-trips for data fetching and templating on the client since it’s handled before the browser gets a response.</a:t>
            </a:r>
          </a:p>
        </p:txBody>
      </p:sp>
    </p:spTree>
    <p:extLst>
      <p:ext uri="{BB962C8B-B14F-4D97-AF65-F5344CB8AC3E}">
        <p14:creationId xmlns:p14="http://schemas.microsoft.com/office/powerpoint/2010/main" val="29863911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entury Gothic" panose="020B0502020202020204" pitchFamily="34" charset="0"/>
              </a:rPr>
              <a:t>Why Angular Universal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5</a:t>
            </a:fld>
            <a:endParaRPr lang="en-US" dirty="0"/>
          </a:p>
        </p:txBody>
      </p:sp>
      <p:sp>
        <p:nvSpPr>
          <p:cNvPr id="6" name="Content Placeholder 5"/>
          <p:cNvSpPr>
            <a:spLocks noGrp="1"/>
          </p:cNvSpPr>
          <p:nvPr>
            <p:ph idx="1"/>
          </p:nvPr>
        </p:nvSpPr>
        <p:spPr>
          <a:xfrm>
            <a:off x="700706" y="747169"/>
            <a:ext cx="7643194" cy="3799431"/>
          </a:xfrm>
        </p:spPr>
        <p:txBody>
          <a:bodyPr/>
          <a:lstStyle/>
          <a:p>
            <a:pPr marL="0" indent="0">
              <a:buNone/>
            </a:pPr>
            <a:r>
              <a:rPr lang="en-US" sz="1400" dirty="0">
                <a:solidFill>
                  <a:schemeClr val="accent3">
                    <a:lumMod val="75000"/>
                  </a:schemeClr>
                </a:solidFill>
                <a:latin typeface="Calibri" panose="020F0502020204030204" pitchFamily="34" charset="0"/>
                <a:cs typeface="Calibri" panose="020F0502020204030204" pitchFamily="34" charset="0"/>
              </a:rPr>
              <a:t>Social Media Crawlers</a:t>
            </a:r>
          </a:p>
          <a:p>
            <a:pPr lvl="1"/>
            <a:r>
              <a:rPr lang="en-US" sz="1100" dirty="0">
                <a:latin typeface="Calibri" panose="020F0502020204030204" pitchFamily="34" charset="0"/>
                <a:cs typeface="Calibri" panose="020F0502020204030204" pitchFamily="34" charset="0"/>
              </a:rPr>
              <a:t>For any integration with a Social Media Platform, the page need to have meta information in its HTML </a:t>
            </a:r>
          </a:p>
          <a:p>
            <a:pPr lvl="1"/>
            <a:r>
              <a:rPr lang="en-US" sz="1100" dirty="0">
                <a:latin typeface="Calibri" panose="020F0502020204030204" pitchFamily="34" charset="0"/>
                <a:cs typeface="Calibri" panose="020F0502020204030204" pitchFamily="34" charset="0"/>
              </a:rPr>
              <a:t>When we want to share a post on Social Media like twitter and Facebook. The social media crawler reads the title , images and the above meta information to generate a post </a:t>
            </a:r>
          </a:p>
          <a:p>
            <a:pPr lvl="1"/>
            <a:r>
              <a:rPr lang="en-US" sz="1100" dirty="0">
                <a:latin typeface="Calibri" panose="020F0502020204030204" pitchFamily="34" charset="0"/>
                <a:cs typeface="Calibri" panose="020F0502020204030204" pitchFamily="34" charset="0"/>
              </a:rPr>
              <a:t>For client side rendered page – What we get is a blank HTML over the wire .Hence the Social Media crawler will not be able to process the page and extract the meta information from as the HTML received from server is a blank page.</a:t>
            </a:r>
          </a:p>
          <a:p>
            <a:pPr lvl="1"/>
            <a:r>
              <a:rPr lang="en-US" sz="1100" dirty="0">
                <a:latin typeface="Calibri" panose="020F0502020204030204" pitchFamily="34" charset="0"/>
                <a:cs typeface="Calibri" panose="020F0502020204030204" pitchFamily="34" charset="0"/>
              </a:rPr>
              <a:t>Note : The Social Media Crawler can only extract and process the information on HTML which are rendered from server side not the once generated dynamically on client side.</a:t>
            </a:r>
          </a:p>
          <a:p>
            <a:pPr marL="0" indent="0">
              <a:buNone/>
            </a:pPr>
            <a:endParaRPr lang="en-US" sz="1400" dirty="0">
              <a:solidFill>
                <a:schemeClr val="accent3">
                  <a:lumMod val="75000"/>
                </a:schemeClr>
              </a:solidFill>
              <a:latin typeface="Calibri" panose="020F0502020204030204" pitchFamily="34" charset="0"/>
              <a:cs typeface="Calibri" panose="020F0502020204030204" pitchFamily="34" charset="0"/>
            </a:endParaRPr>
          </a:p>
        </p:txBody>
      </p:sp>
      <p:pic>
        <p:nvPicPr>
          <p:cNvPr id="12" name="Picture 5">
            <a:extLst>
              <a:ext uri="{FF2B5EF4-FFF2-40B4-BE49-F238E27FC236}">
                <a16:creationId xmlns:a16="http://schemas.microsoft.com/office/drawing/2014/main" id="{489C1D97-C569-43AE-B980-82DDB68612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9561" y="2697305"/>
            <a:ext cx="1830526" cy="6638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63B24AC-D26D-4B3C-A304-45DBD9A4EEA2}"/>
              </a:ext>
            </a:extLst>
          </p:cNvPr>
          <p:cNvPicPr/>
          <p:nvPr/>
        </p:nvPicPr>
        <p:blipFill>
          <a:blip r:embed="rId3"/>
          <a:stretch>
            <a:fillRect/>
          </a:stretch>
        </p:blipFill>
        <p:spPr>
          <a:xfrm>
            <a:off x="1203348" y="2697305"/>
            <a:ext cx="2502385" cy="507365"/>
          </a:xfrm>
          <a:prstGeom prst="rect">
            <a:avLst/>
          </a:prstGeom>
          <a:ln>
            <a:solidFill>
              <a:schemeClr val="accent1"/>
            </a:solidFill>
          </a:ln>
        </p:spPr>
      </p:pic>
      <p:cxnSp>
        <p:nvCxnSpPr>
          <p:cNvPr id="10" name="Straight Arrow Connector 9">
            <a:extLst>
              <a:ext uri="{FF2B5EF4-FFF2-40B4-BE49-F238E27FC236}">
                <a16:creationId xmlns:a16="http://schemas.microsoft.com/office/drawing/2014/main" id="{FB98FF14-2DCD-4FCF-87AA-AB213A754640}"/>
              </a:ext>
            </a:extLst>
          </p:cNvPr>
          <p:cNvCxnSpPr/>
          <p:nvPr/>
        </p:nvCxnSpPr>
        <p:spPr>
          <a:xfrm>
            <a:off x="4095750" y="3005293"/>
            <a:ext cx="1270000" cy="0"/>
          </a:xfrm>
          <a:prstGeom prst="straightConnector1">
            <a:avLst/>
          </a:prstGeom>
          <a:ln>
            <a:solidFill>
              <a:srgbClr val="00A8F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890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entury Gothic" panose="020B0502020202020204" pitchFamily="34" charset="0"/>
              </a:rPr>
              <a:t>Why Angular Universal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6</a:t>
            </a:fld>
            <a:endParaRPr lang="en-US" dirty="0"/>
          </a:p>
        </p:txBody>
      </p:sp>
      <p:sp>
        <p:nvSpPr>
          <p:cNvPr id="6" name="Content Placeholder 5"/>
          <p:cNvSpPr>
            <a:spLocks noGrp="1"/>
          </p:cNvSpPr>
          <p:nvPr>
            <p:ph idx="1"/>
          </p:nvPr>
        </p:nvSpPr>
        <p:spPr>
          <a:xfrm>
            <a:off x="700706" y="747169"/>
            <a:ext cx="7643194" cy="3920081"/>
          </a:xfrm>
        </p:spPr>
        <p:txBody>
          <a:bodyPr/>
          <a:lstStyle/>
          <a:p>
            <a:pPr marL="0" indent="0">
              <a:buNone/>
            </a:pPr>
            <a:r>
              <a:rPr lang="en-US" sz="1400" dirty="0">
                <a:solidFill>
                  <a:schemeClr val="accent3">
                    <a:lumMod val="75000"/>
                  </a:schemeClr>
                </a:solidFill>
                <a:latin typeface="Calibri" panose="020F0502020204030204" pitchFamily="34" charset="0"/>
                <a:cs typeface="Calibri" panose="020F0502020204030204" pitchFamily="34" charset="0"/>
              </a:rPr>
              <a:t>Search Engine Optimization(SEO)</a:t>
            </a:r>
          </a:p>
          <a:p>
            <a:pPr lvl="1"/>
            <a:r>
              <a:rPr lang="en-US" sz="1100" dirty="0">
                <a:latin typeface="Calibri" panose="020F0502020204030204" pitchFamily="34" charset="0"/>
                <a:cs typeface="Calibri" panose="020F0502020204030204" pitchFamily="34" charset="0"/>
              </a:rPr>
              <a:t>Indexation issue </a:t>
            </a:r>
          </a:p>
          <a:p>
            <a:pPr marL="0" indent="0">
              <a:buNone/>
            </a:pPr>
            <a:endParaRPr lang="en-US" sz="1100" dirty="0">
              <a:latin typeface="Calibri" panose="020F0502020204030204" pitchFamily="34" charset="0"/>
              <a:cs typeface="Calibri" panose="020F0502020204030204" pitchFamily="34" charset="0"/>
            </a:endParaRPr>
          </a:p>
          <a:p>
            <a:pPr marL="0" indent="0">
              <a:buNone/>
            </a:pPr>
            <a:r>
              <a:rPr lang="en-US" sz="1100" dirty="0">
                <a:latin typeface="Calibri" panose="020F0502020204030204" pitchFamily="34" charset="0"/>
                <a:cs typeface="Calibri" panose="020F0502020204030204" pitchFamily="34" charset="0"/>
              </a:rPr>
              <a:t>Note – Google Search Engine and some other popular Search engine can be able to index the SPA application</a:t>
            </a:r>
          </a:p>
          <a:p>
            <a:pPr marL="0" indent="0">
              <a:buNone/>
            </a:pPr>
            <a:r>
              <a:rPr lang="en-US" sz="1100" dirty="0">
                <a:latin typeface="Calibri" panose="020F0502020204030204" pitchFamily="34" charset="0"/>
                <a:cs typeface="Calibri" panose="020F0502020204030204" pitchFamily="34" charset="0"/>
              </a:rPr>
              <a:t>Exception Search Engines : </a:t>
            </a:r>
            <a:r>
              <a:rPr lang="en-US" sz="1100" dirty="0">
                <a:latin typeface="Calibri" panose="020F0502020204030204" pitchFamily="34" charset="0"/>
                <a:cs typeface="Calibri" panose="020F0502020204030204" pitchFamily="34" charset="0"/>
                <a:hlinkClick r:id="rId2"/>
              </a:rPr>
              <a:t>https://www.baidu.com/</a:t>
            </a:r>
            <a:r>
              <a:rPr lang="en-US" sz="11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854824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Setting up Angular Universal </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latin typeface="Calibri" panose="020F0502020204030204" pitchFamily="34" charset="0"/>
                <a:cs typeface="Calibri" panose="020F0502020204030204" pitchFamily="34" charset="0"/>
              </a:rPr>
              <a:t>7</a:t>
            </a:fld>
            <a:endParaRPr lang="en-US"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F17B356-2C68-4F53-A3C5-BDD842C503BD}"/>
              </a:ext>
            </a:extLst>
          </p:cNvPr>
          <p:cNvPicPr>
            <a:picLocks noGrp="1"/>
          </p:cNvPicPr>
          <p:nvPr>
            <p:ph idx="1"/>
          </p:nvPr>
        </p:nvPicPr>
        <p:blipFill>
          <a:blip r:embed="rId2"/>
          <a:stretch>
            <a:fillRect/>
          </a:stretch>
        </p:blipFill>
        <p:spPr>
          <a:xfrm>
            <a:off x="2242344" y="1297481"/>
            <a:ext cx="5219700" cy="647700"/>
          </a:xfrm>
          <a:prstGeom prst="rect">
            <a:avLst/>
          </a:prstGeom>
        </p:spPr>
      </p:pic>
      <p:sp>
        <p:nvSpPr>
          <p:cNvPr id="3" name="TextBox 2">
            <a:extLst>
              <a:ext uri="{FF2B5EF4-FFF2-40B4-BE49-F238E27FC236}">
                <a16:creationId xmlns:a16="http://schemas.microsoft.com/office/drawing/2014/main" id="{2BDDAEED-DF33-4A96-BFF7-4CF7DFA78523}"/>
              </a:ext>
            </a:extLst>
          </p:cNvPr>
          <p:cNvSpPr txBox="1"/>
          <p:nvPr/>
        </p:nvSpPr>
        <p:spPr>
          <a:xfrm>
            <a:off x="3397250" y="891520"/>
            <a:ext cx="2305439" cy="261610"/>
          </a:xfrm>
          <a:prstGeom prst="rect">
            <a:avLst/>
          </a:prstGeom>
          <a:noFill/>
        </p:spPr>
        <p:txBody>
          <a:bodyPr wrap="none" rtlCol="0">
            <a:spAutoFit/>
          </a:bodyPr>
          <a:lstStyle/>
          <a:p>
            <a:pPr>
              <a:spcAft>
                <a:spcPts val="400"/>
              </a:spcAft>
              <a:buClr>
                <a:schemeClr val="accent3"/>
              </a:buClr>
            </a:pPr>
            <a:r>
              <a:rPr lang="en-US" sz="1100" dirty="0">
                <a:solidFill>
                  <a:schemeClr val="tx2">
                    <a:lumMod val="60000"/>
                    <a:lumOff val="40000"/>
                  </a:schemeClr>
                </a:solidFill>
                <a:latin typeface="Calibri" panose="020F0502020204030204" pitchFamily="34" charset="0"/>
                <a:cs typeface="Calibri" panose="020F0502020204030204" pitchFamily="34" charset="0"/>
              </a:rPr>
              <a:t>ng add @nguniversal/express-engine</a:t>
            </a:r>
          </a:p>
        </p:txBody>
      </p:sp>
      <p:sp>
        <p:nvSpPr>
          <p:cNvPr id="7" name="TextBox 6">
            <a:extLst>
              <a:ext uri="{FF2B5EF4-FFF2-40B4-BE49-F238E27FC236}">
                <a16:creationId xmlns:a16="http://schemas.microsoft.com/office/drawing/2014/main" id="{3C84E36C-850E-4257-B8EA-66A9551BAF05}"/>
              </a:ext>
            </a:extLst>
          </p:cNvPr>
          <p:cNvSpPr txBox="1"/>
          <p:nvPr/>
        </p:nvSpPr>
        <p:spPr>
          <a:xfrm>
            <a:off x="1168400" y="2792080"/>
            <a:ext cx="922047" cy="261610"/>
          </a:xfrm>
          <a:prstGeom prst="rect">
            <a:avLst/>
          </a:prstGeom>
          <a:noFill/>
        </p:spPr>
        <p:txBody>
          <a:bodyPr wrap="none" rtlCol="0">
            <a:spAutoFit/>
          </a:bodyPr>
          <a:lstStyle/>
          <a:p>
            <a:pPr>
              <a:spcAft>
                <a:spcPts val="400"/>
              </a:spcAft>
              <a:buClr>
                <a:schemeClr val="accent3"/>
              </a:buClr>
            </a:pPr>
            <a:r>
              <a:rPr lang="en-US" sz="1100" dirty="0" err="1">
                <a:solidFill>
                  <a:srgbClr val="4D4D4D"/>
                </a:solidFill>
                <a:latin typeface="Calibri" panose="020F0502020204030204" pitchFamily="34" charset="0"/>
                <a:cs typeface="Calibri" panose="020F0502020204030204" pitchFamily="34" charset="0"/>
              </a:rPr>
              <a:t>Package.json</a:t>
            </a:r>
            <a:endParaRPr lang="en-US" sz="1100" dirty="0">
              <a:solidFill>
                <a:srgbClr val="4D4D4D"/>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6EC25F5-EE74-4927-B6C9-1EACA27515DB}"/>
              </a:ext>
            </a:extLst>
          </p:cNvPr>
          <p:cNvPicPr/>
          <p:nvPr/>
        </p:nvPicPr>
        <p:blipFill>
          <a:blip r:embed="rId3"/>
          <a:stretch>
            <a:fillRect/>
          </a:stretch>
        </p:blipFill>
        <p:spPr>
          <a:xfrm>
            <a:off x="3162935" y="2495493"/>
            <a:ext cx="4749165" cy="1385570"/>
          </a:xfrm>
          <a:prstGeom prst="rect">
            <a:avLst/>
          </a:prstGeom>
        </p:spPr>
      </p:pic>
      <p:cxnSp>
        <p:nvCxnSpPr>
          <p:cNvPr id="10" name="Straight Connector 9">
            <a:extLst>
              <a:ext uri="{FF2B5EF4-FFF2-40B4-BE49-F238E27FC236}">
                <a16:creationId xmlns:a16="http://schemas.microsoft.com/office/drawing/2014/main" id="{6BDEC490-67EA-4448-9F7B-A257EB5A7506}"/>
              </a:ext>
            </a:extLst>
          </p:cNvPr>
          <p:cNvCxnSpPr/>
          <p:nvPr/>
        </p:nvCxnSpPr>
        <p:spPr>
          <a:xfrm>
            <a:off x="1333500" y="2171700"/>
            <a:ext cx="6819900" cy="0"/>
          </a:xfrm>
          <a:prstGeom prst="line">
            <a:avLst/>
          </a:prstGeom>
          <a:ln>
            <a:solidFill>
              <a:srgbClr val="00A8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792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Angular Universal – Behind the Scene</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8</a:t>
            </a:fld>
            <a:endParaRPr lang="en-US" dirty="0"/>
          </a:p>
        </p:txBody>
      </p:sp>
      <p:sp>
        <p:nvSpPr>
          <p:cNvPr id="6" name="Rectangle 5">
            <a:extLst>
              <a:ext uri="{FF2B5EF4-FFF2-40B4-BE49-F238E27FC236}">
                <a16:creationId xmlns:a16="http://schemas.microsoft.com/office/drawing/2014/main" id="{F4A0177D-112A-4EA3-ABDA-DEFEC67F15C3}"/>
              </a:ext>
            </a:extLst>
          </p:cNvPr>
          <p:cNvSpPr/>
          <p:nvPr/>
        </p:nvSpPr>
        <p:spPr>
          <a:xfrm>
            <a:off x="902493" y="856825"/>
            <a:ext cx="7988300" cy="769441"/>
          </a:xfrm>
          <a:prstGeom prst="rect">
            <a:avLst/>
          </a:prstGeom>
        </p:spPr>
        <p:txBody>
          <a:bodyPr wrap="square">
            <a:spAutoFit/>
          </a:bodyPr>
          <a:lstStyle/>
          <a:p>
            <a:pPr marL="342900" marR="0" lvl="0" indent="-342900">
              <a:spcBef>
                <a:spcPts val="0"/>
              </a:spcBef>
              <a:spcAft>
                <a:spcPts val="0"/>
              </a:spcAft>
              <a:buFont typeface="Symbol" panose="05050102010706020507" pitchFamily="18" charset="2"/>
              <a:buChar char=""/>
            </a:pPr>
            <a:r>
              <a:rPr lang="en-US" sz="1100" dirty="0">
                <a:solidFill>
                  <a:srgbClr val="4D4D4D"/>
                </a:solidFill>
                <a:latin typeface="Calibri" panose="020F0502020204030204" pitchFamily="34" charset="0"/>
                <a:cs typeface="Calibri" panose="020F0502020204030204" pitchFamily="34" charset="0"/>
              </a:rPr>
              <a:t>On executing the script . It starts Node Express server</a:t>
            </a:r>
          </a:p>
          <a:p>
            <a:pPr marL="342900" marR="0" lvl="0" indent="-342900">
              <a:spcBef>
                <a:spcPts val="0"/>
              </a:spcBef>
              <a:spcAft>
                <a:spcPts val="0"/>
              </a:spcAft>
              <a:buFont typeface="Symbol" panose="05050102010706020507" pitchFamily="18" charset="2"/>
              <a:buChar char=""/>
            </a:pPr>
            <a:r>
              <a:rPr lang="en-US" sz="1100" dirty="0">
                <a:solidFill>
                  <a:srgbClr val="4D4D4D"/>
                </a:solidFill>
                <a:latin typeface="Calibri" panose="020F0502020204030204" pitchFamily="34" charset="0"/>
                <a:cs typeface="Calibri" panose="020F0502020204030204" pitchFamily="34" charset="0"/>
              </a:rPr>
              <a:t>The express server takes the request </a:t>
            </a:r>
            <a:r>
              <a:rPr lang="en-US" sz="1100" dirty="0">
                <a:solidFill>
                  <a:srgbClr val="4D4D4D"/>
                </a:solidFill>
                <a:latin typeface="Calibri" panose="020F0502020204030204" pitchFamily="34" charset="0"/>
                <a:cs typeface="Calibri" panose="020F0502020204030204" pitchFamily="34" charset="0"/>
                <a:sym typeface="Wingdings" panose="05000000000000000000" pitchFamily="2" charset="2"/>
              </a:rPr>
              <a:t>and g</a:t>
            </a:r>
            <a:r>
              <a:rPr lang="en-US" sz="1100" dirty="0">
                <a:solidFill>
                  <a:srgbClr val="4D4D4D"/>
                </a:solidFill>
                <a:latin typeface="Calibri" panose="020F0502020204030204" pitchFamily="34" charset="0"/>
                <a:cs typeface="Calibri" panose="020F0502020204030204" pitchFamily="34" charset="0"/>
              </a:rPr>
              <a:t>enerates the HTML dynamically on server and send the processed HTML</a:t>
            </a:r>
          </a:p>
          <a:p>
            <a:pPr marL="342900" marR="0" lvl="0" indent="-342900">
              <a:spcBef>
                <a:spcPts val="0"/>
              </a:spcBef>
              <a:spcAft>
                <a:spcPts val="0"/>
              </a:spcAft>
              <a:buFont typeface="Symbol" panose="05050102010706020507" pitchFamily="18" charset="2"/>
              <a:buChar char=""/>
            </a:pPr>
            <a:r>
              <a:rPr lang="en-US" sz="1100" dirty="0">
                <a:solidFill>
                  <a:srgbClr val="4D4D4D"/>
                </a:solidFill>
                <a:latin typeface="Calibri" panose="020F0502020204030204" pitchFamily="34" charset="0"/>
                <a:cs typeface="Calibri" panose="020F0502020204030204" pitchFamily="34" charset="0"/>
              </a:rPr>
              <a:t>Once the HTML is rendered on the browser . The Angular client-side application takes over and post that the application behaves like a SPA.</a:t>
            </a:r>
          </a:p>
        </p:txBody>
      </p:sp>
      <p:pic>
        <p:nvPicPr>
          <p:cNvPr id="13" name="Content Placeholder 12">
            <a:extLst>
              <a:ext uri="{FF2B5EF4-FFF2-40B4-BE49-F238E27FC236}">
                <a16:creationId xmlns:a16="http://schemas.microsoft.com/office/drawing/2014/main" id="{5C5B26CA-02E5-41E2-8849-2E4D77E9C0B5}"/>
              </a:ext>
            </a:extLst>
          </p:cNvPr>
          <p:cNvPicPr>
            <a:picLocks noGrp="1"/>
          </p:cNvPicPr>
          <p:nvPr>
            <p:ph idx="1"/>
          </p:nvPr>
        </p:nvPicPr>
        <p:blipFill>
          <a:blip r:embed="rId2"/>
          <a:stretch>
            <a:fillRect/>
          </a:stretch>
        </p:blipFill>
        <p:spPr>
          <a:xfrm>
            <a:off x="2374900" y="1735922"/>
            <a:ext cx="4368800" cy="2315378"/>
          </a:xfrm>
          <a:prstGeom prst="rect">
            <a:avLst/>
          </a:prstGeom>
        </p:spPr>
      </p:pic>
    </p:spTree>
    <p:extLst>
      <p:ext uri="{BB962C8B-B14F-4D97-AF65-F5344CB8AC3E}">
        <p14:creationId xmlns:p14="http://schemas.microsoft.com/office/powerpoint/2010/main" val="42513755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2B-1BCC-F946-82B5-D206508D357E}"/>
              </a:ext>
            </a:extLst>
          </p:cNvPr>
          <p:cNvSpPr>
            <a:spLocks noGrp="1"/>
          </p:cNvSpPr>
          <p:nvPr>
            <p:ph type="title"/>
          </p:nvPr>
        </p:nvSpPr>
        <p:spPr>
          <a:xfrm>
            <a:off x="800100" y="221850"/>
            <a:ext cx="5770684" cy="525319"/>
          </a:xfrm>
        </p:spPr>
        <p:txBody>
          <a:bodyPr>
            <a:normAutofit/>
          </a:bodyPr>
          <a:lstStyle/>
          <a:p>
            <a:r>
              <a:rPr lang="en-US" sz="1400" dirty="0">
                <a:latin typeface="Calibri" panose="020F0502020204030204" pitchFamily="34" charset="0"/>
                <a:cs typeface="Calibri" panose="020F0502020204030204" pitchFamily="34" charset="0"/>
              </a:rPr>
              <a:t>Angular Universal – Client and Server-Side Application Interact?</a:t>
            </a:r>
          </a:p>
        </p:txBody>
      </p:sp>
      <p:sp>
        <p:nvSpPr>
          <p:cNvPr id="4" name="Slide Number Placeholder 3">
            <a:extLst>
              <a:ext uri="{FF2B5EF4-FFF2-40B4-BE49-F238E27FC236}">
                <a16:creationId xmlns:a16="http://schemas.microsoft.com/office/drawing/2014/main" id="{DB8AF244-0BF6-154F-9166-4EE14B21B811}"/>
              </a:ext>
            </a:extLst>
          </p:cNvPr>
          <p:cNvSpPr>
            <a:spLocks noGrp="1"/>
          </p:cNvSpPr>
          <p:nvPr>
            <p:ph type="sldNum" sz="quarter" idx="12"/>
          </p:nvPr>
        </p:nvSpPr>
        <p:spPr/>
        <p:txBody>
          <a:bodyPr/>
          <a:lstStyle/>
          <a:p>
            <a:fld id="{90F9BDA0-AF0E-4BA8-B742-3B9C92A3E6FE}" type="slidenum">
              <a:rPr lang="en-US" smtClean="0"/>
              <a:t>9</a:t>
            </a:fld>
            <a:endParaRPr lang="en-US" dirty="0"/>
          </a:p>
        </p:txBody>
      </p:sp>
      <p:pic>
        <p:nvPicPr>
          <p:cNvPr id="14" name="Picture 13">
            <a:extLst>
              <a:ext uri="{FF2B5EF4-FFF2-40B4-BE49-F238E27FC236}">
                <a16:creationId xmlns:a16="http://schemas.microsoft.com/office/drawing/2014/main" id="{AB25D214-FCFF-4279-9823-8ABB8F1246F2}"/>
              </a:ext>
            </a:extLst>
          </p:cNvPr>
          <p:cNvPicPr/>
          <p:nvPr/>
        </p:nvPicPr>
        <p:blipFill>
          <a:blip r:embed="rId2"/>
          <a:stretch>
            <a:fillRect/>
          </a:stretch>
        </p:blipFill>
        <p:spPr>
          <a:xfrm>
            <a:off x="4619625" y="1071086"/>
            <a:ext cx="4206875" cy="3229927"/>
          </a:xfrm>
          <a:prstGeom prst="rect">
            <a:avLst/>
          </a:prstGeom>
          <a:ln>
            <a:solidFill>
              <a:schemeClr val="accent1"/>
            </a:solidFill>
          </a:ln>
        </p:spPr>
      </p:pic>
      <p:sp>
        <p:nvSpPr>
          <p:cNvPr id="15" name="TextBox 14">
            <a:extLst>
              <a:ext uri="{FF2B5EF4-FFF2-40B4-BE49-F238E27FC236}">
                <a16:creationId xmlns:a16="http://schemas.microsoft.com/office/drawing/2014/main" id="{9FEB70E4-B73E-4882-B8CF-CD35B03B4411}"/>
              </a:ext>
            </a:extLst>
          </p:cNvPr>
          <p:cNvSpPr txBox="1"/>
          <p:nvPr/>
        </p:nvSpPr>
        <p:spPr>
          <a:xfrm>
            <a:off x="679450" y="971312"/>
            <a:ext cx="3460750" cy="1908215"/>
          </a:xfrm>
          <a:prstGeom prst="rect">
            <a:avLst/>
          </a:prstGeom>
          <a:noFill/>
        </p:spPr>
        <p:txBody>
          <a:bodyPr wrap="square" rtlCol="0">
            <a:spAutoFit/>
          </a:bodyPr>
          <a:lstStyle/>
          <a:p>
            <a:pPr marL="171450" lvl="0" indent="-171450">
              <a:buFont typeface="Arial" panose="020B0604020202020204" pitchFamily="34" charset="0"/>
              <a:buChar char="•"/>
            </a:pPr>
            <a:r>
              <a:rPr lang="en-US" sz="1000" dirty="0">
                <a:solidFill>
                  <a:srgbClr val="4D4D4D"/>
                </a:solidFill>
                <a:latin typeface="Calibri" panose="020F0502020204030204" pitchFamily="34" charset="0"/>
                <a:cs typeface="Calibri" panose="020F0502020204030204" pitchFamily="34" charset="0"/>
              </a:rPr>
              <a:t>The server-side module imports all the App module components – so the server rendering engine knows what HTML it must generates.</a:t>
            </a:r>
          </a:p>
          <a:p>
            <a:pPr marL="171450" lvl="0" indent="-171450">
              <a:buFont typeface="Arial" panose="020B0604020202020204" pitchFamily="34" charset="0"/>
              <a:buChar char="•"/>
            </a:pPr>
            <a:endParaRPr lang="en-US" sz="1000" dirty="0">
              <a:solidFill>
                <a:srgbClr val="4D4D4D"/>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dirty="0">
                <a:solidFill>
                  <a:srgbClr val="4D4D4D"/>
                </a:solidFill>
                <a:latin typeface="Calibri" panose="020F0502020204030204" pitchFamily="34" charset="0"/>
                <a:cs typeface="Calibri" panose="020F0502020204030204" pitchFamily="34" charset="0"/>
              </a:rPr>
              <a:t>Due to the in-lined CSS the end user never feels that the interface of app is broken.</a:t>
            </a:r>
          </a:p>
          <a:p>
            <a:pPr marL="171450" lvl="0" indent="-171450">
              <a:buFont typeface="Arial" panose="020B0604020202020204" pitchFamily="34" charset="0"/>
              <a:buChar char="•"/>
            </a:pPr>
            <a:endParaRPr lang="en-US" sz="1000" dirty="0">
              <a:solidFill>
                <a:srgbClr val="4D4D4D"/>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dirty="0">
                <a:solidFill>
                  <a:srgbClr val="4D4D4D"/>
                </a:solidFill>
                <a:latin typeface="Calibri" panose="020F0502020204030204" pitchFamily="34" charset="0"/>
                <a:cs typeface="Calibri" panose="020F0502020204030204" pitchFamily="34" charset="0"/>
              </a:rPr>
              <a:t>The “</a:t>
            </a:r>
            <a:r>
              <a:rPr lang="en-US" sz="1000" dirty="0" err="1">
                <a:solidFill>
                  <a:srgbClr val="4D4D4D"/>
                </a:solidFill>
                <a:latin typeface="Calibri" panose="020F0502020204030204" pitchFamily="34" charset="0"/>
                <a:cs typeface="Calibri" panose="020F0502020204030204" pitchFamily="34" charset="0"/>
              </a:rPr>
              <a:t>appId</a:t>
            </a:r>
            <a:r>
              <a:rPr lang="en-US" sz="1000" dirty="0">
                <a:solidFill>
                  <a:srgbClr val="4D4D4D"/>
                </a:solidFill>
                <a:latin typeface="Calibri" panose="020F0502020204030204" pitchFamily="34" charset="0"/>
                <a:cs typeface="Calibri" panose="020F0502020204030204" pitchFamily="34" charset="0"/>
              </a:rPr>
              <a:t>” identifier helps angular to remove the in-lined style from finally rendered page.</a:t>
            </a:r>
          </a:p>
          <a:p>
            <a:pPr marL="171450" lvl="0" indent="-171450">
              <a:buFont typeface="Arial" panose="020B0604020202020204" pitchFamily="34" charset="0"/>
              <a:buChar char="•"/>
            </a:pPr>
            <a:endParaRPr lang="en-US" sz="1000" dirty="0">
              <a:solidFill>
                <a:srgbClr val="4D4D4D"/>
              </a:solidFill>
              <a:latin typeface="Calibri" panose="020F0502020204030204" pitchFamily="34" charset="0"/>
              <a:cs typeface="Calibri" panose="020F0502020204030204" pitchFamily="34" charset="0"/>
            </a:endParaRPr>
          </a:p>
          <a:p>
            <a:pPr marL="171450" indent="-171450">
              <a:spcAft>
                <a:spcPts val="400"/>
              </a:spcAft>
              <a:buClr>
                <a:schemeClr val="accent3"/>
              </a:buClr>
              <a:buFont typeface="Arial" panose="020B0604020202020204" pitchFamily="34" charset="0"/>
              <a:buChar char="•"/>
            </a:pPr>
            <a:endParaRPr lang="en-US" dirty="0">
              <a:solidFill>
                <a:srgbClr val="4D4D4D"/>
              </a:solidFill>
            </a:endParaRPr>
          </a:p>
        </p:txBody>
      </p:sp>
      <p:pic>
        <p:nvPicPr>
          <p:cNvPr id="16" name="Picture 15">
            <a:extLst>
              <a:ext uri="{FF2B5EF4-FFF2-40B4-BE49-F238E27FC236}">
                <a16:creationId xmlns:a16="http://schemas.microsoft.com/office/drawing/2014/main" id="{51094C02-06E6-4FF9-A3A0-49056A2240F5}"/>
              </a:ext>
            </a:extLst>
          </p:cNvPr>
          <p:cNvPicPr>
            <a:picLocks noChangeAspect="1"/>
          </p:cNvPicPr>
          <p:nvPr/>
        </p:nvPicPr>
        <p:blipFill>
          <a:blip r:embed="rId3"/>
          <a:stretch>
            <a:fillRect/>
          </a:stretch>
        </p:blipFill>
        <p:spPr>
          <a:xfrm>
            <a:off x="704877" y="2825750"/>
            <a:ext cx="3409896" cy="1185862"/>
          </a:xfrm>
          <a:prstGeom prst="rect">
            <a:avLst/>
          </a:prstGeom>
          <a:solidFill>
            <a:schemeClr val="bg1"/>
          </a:solidFill>
          <a:ln>
            <a:solidFill>
              <a:schemeClr val="accent1"/>
            </a:solidFill>
          </a:ln>
        </p:spPr>
      </p:pic>
      <p:sp>
        <p:nvSpPr>
          <p:cNvPr id="17" name="TextBox 16">
            <a:extLst>
              <a:ext uri="{FF2B5EF4-FFF2-40B4-BE49-F238E27FC236}">
                <a16:creationId xmlns:a16="http://schemas.microsoft.com/office/drawing/2014/main" id="{03F010DC-161E-46F9-97CE-284219BCBE66}"/>
              </a:ext>
            </a:extLst>
          </p:cNvPr>
          <p:cNvSpPr txBox="1"/>
          <p:nvPr/>
        </p:nvSpPr>
        <p:spPr>
          <a:xfrm>
            <a:off x="690038" y="4072414"/>
            <a:ext cx="3483646" cy="466794"/>
          </a:xfrm>
          <a:prstGeom prst="rect">
            <a:avLst/>
          </a:prstGeom>
          <a:noFill/>
        </p:spPr>
        <p:txBody>
          <a:bodyPr wrap="none" rtlCol="0">
            <a:spAutoFit/>
          </a:bodyPr>
          <a:lstStyle/>
          <a:p>
            <a:pPr>
              <a:spcAft>
                <a:spcPts val="400"/>
              </a:spcAft>
              <a:buClr>
                <a:schemeClr val="accent3"/>
              </a:buClr>
            </a:pPr>
            <a:r>
              <a:rPr lang="en-US" sz="1050" dirty="0" err="1">
                <a:solidFill>
                  <a:srgbClr val="C00000"/>
                </a:solidFill>
                <a:latin typeface="Calibri" panose="020F0502020204030204" pitchFamily="34" charset="0"/>
                <a:cs typeface="Calibri" panose="020F0502020204030204" pitchFamily="34" charset="0"/>
              </a:rPr>
              <a:t>BrowserModule.withServerTransition</a:t>
            </a:r>
            <a:r>
              <a:rPr lang="en-US" sz="1050" dirty="0">
                <a:solidFill>
                  <a:srgbClr val="C00000"/>
                </a:solidFill>
                <a:latin typeface="Calibri" panose="020F0502020204030204" pitchFamily="34" charset="0"/>
                <a:cs typeface="Calibri" panose="020F0502020204030204" pitchFamily="34" charset="0"/>
              </a:rPr>
              <a:t>({ </a:t>
            </a:r>
            <a:r>
              <a:rPr lang="en-US" sz="1050" b="1" dirty="0" err="1">
                <a:solidFill>
                  <a:srgbClr val="C00000"/>
                </a:solidFill>
                <a:latin typeface="Calibri" panose="020F0502020204030204" pitchFamily="34" charset="0"/>
                <a:cs typeface="Calibri" panose="020F0502020204030204" pitchFamily="34" charset="0"/>
              </a:rPr>
              <a:t>appId</a:t>
            </a:r>
            <a:r>
              <a:rPr lang="en-US" sz="1050" dirty="0">
                <a:solidFill>
                  <a:srgbClr val="C00000"/>
                </a:solidFill>
                <a:latin typeface="Calibri" panose="020F0502020204030204" pitchFamily="34" charset="0"/>
                <a:cs typeface="Calibri" panose="020F0502020204030204" pitchFamily="34" charset="0"/>
              </a:rPr>
              <a:t>: </a:t>
            </a:r>
            <a:r>
              <a:rPr lang="en-US" sz="1050" b="1" dirty="0">
                <a:solidFill>
                  <a:srgbClr val="C00000"/>
                </a:solidFill>
                <a:latin typeface="Calibri" panose="020F0502020204030204" pitchFamily="34" charset="0"/>
                <a:cs typeface="Calibri" panose="020F0502020204030204" pitchFamily="34" charset="0"/>
              </a:rPr>
              <a:t>'</a:t>
            </a:r>
            <a:r>
              <a:rPr lang="en-US" sz="1050" b="1" dirty="0" err="1">
                <a:solidFill>
                  <a:srgbClr val="C00000"/>
                </a:solidFill>
                <a:latin typeface="Calibri" panose="020F0502020204030204" pitchFamily="34" charset="0"/>
                <a:cs typeface="Calibri" panose="020F0502020204030204" pitchFamily="34" charset="0"/>
              </a:rPr>
              <a:t>serverApp</a:t>
            </a:r>
            <a:r>
              <a:rPr lang="en-US" sz="1050" b="1" dirty="0">
                <a:solidFill>
                  <a:srgbClr val="C00000"/>
                </a:solidFill>
                <a:latin typeface="Calibri" panose="020F0502020204030204" pitchFamily="34" charset="0"/>
                <a:cs typeface="Calibri" panose="020F0502020204030204" pitchFamily="34" charset="0"/>
              </a:rPr>
              <a:t>'</a:t>
            </a:r>
            <a:r>
              <a:rPr lang="en-US" sz="1050" dirty="0">
                <a:solidFill>
                  <a:srgbClr val="C00000"/>
                </a:solidFill>
                <a:latin typeface="Calibri" panose="020F0502020204030204" pitchFamily="34" charset="0"/>
                <a:cs typeface="Calibri" panose="020F0502020204030204" pitchFamily="34" charset="0"/>
              </a:rPr>
              <a:t> })</a:t>
            </a:r>
          </a:p>
          <a:p>
            <a:pPr marL="171450" indent="-171450">
              <a:spcAft>
                <a:spcPts val="400"/>
              </a:spcAft>
              <a:buClr>
                <a:schemeClr val="accent3"/>
              </a:buClr>
              <a:buFont typeface="Arial" panose="020B0604020202020204" pitchFamily="34" charset="0"/>
              <a:buChar char="•"/>
            </a:pPr>
            <a:endParaRPr lang="en-US" sz="1050" dirty="0">
              <a:solidFill>
                <a:srgbClr val="4D4D4D"/>
              </a:solidFill>
            </a:endParaRPr>
          </a:p>
        </p:txBody>
      </p:sp>
    </p:spTree>
    <p:extLst>
      <p:ext uri="{BB962C8B-B14F-4D97-AF65-F5344CB8AC3E}">
        <p14:creationId xmlns:p14="http://schemas.microsoft.com/office/powerpoint/2010/main" val="1610170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UHCTechnology_Templat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2.xml><?xml version="1.0" encoding="utf-8"?>
<a:theme xmlns:a="http://schemas.openxmlformats.org/drawingml/2006/main" name="Office Them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9E30C7E3807845836FE04EDEB44627" ma:contentTypeVersion="1" ma:contentTypeDescription="Create a new document." ma:contentTypeScope="" ma:versionID="4e4146f9fc0b46525ce821da40fe5664">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57BD6E-5CA8-4951-A9D2-61B31334541F}">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AFE0BE7-934C-4AED-9832-7793D6216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B37333-FC49-4B18-8B6E-06846D8789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6107</TotalTime>
  <Words>696</Words>
  <Application>Microsoft Office PowerPoint</Application>
  <PresentationFormat>On-screen Show (16:9)</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Viner Hand ITC</vt:lpstr>
      <vt:lpstr>UHCTechnology_Template</vt:lpstr>
      <vt:lpstr>PowerPoint Presentation</vt:lpstr>
      <vt:lpstr>Angular Universal</vt:lpstr>
      <vt:lpstr>What is Angular Universal ?</vt:lpstr>
      <vt:lpstr>Why Angular Universal ?</vt:lpstr>
      <vt:lpstr>Why Angular Universal ?</vt:lpstr>
      <vt:lpstr>Why Angular Universal ?</vt:lpstr>
      <vt:lpstr>Setting up Angular Universal </vt:lpstr>
      <vt:lpstr>Angular Universal – Behind the Scene</vt:lpstr>
      <vt:lpstr>Angular Universal – Client and Server-Side Application Interact?</vt:lpstr>
      <vt:lpstr>Angular Universal – Prod Build Steps </vt:lpstr>
      <vt:lpstr>Prerendering in Angular Universal </vt:lpstr>
      <vt:lpstr>Prerendering Dynamic Routes</vt:lpstr>
      <vt:lpstr>Prerendering in Angular Universal </vt:lpstr>
      <vt:lpstr>Next Session</vt:lpstr>
      <vt:lpstr>Thank you !</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Avishekh</dc:creator>
  <cp:lastModifiedBy>Sinha, Avishekh</cp:lastModifiedBy>
  <cp:revision>252</cp:revision>
  <cp:lastPrinted>2018-03-16T19:35:45Z</cp:lastPrinted>
  <dcterms:created xsi:type="dcterms:W3CDTF">2019-02-22T14:09:50Z</dcterms:created>
  <dcterms:modified xsi:type="dcterms:W3CDTF">2021-06-07T06:05:49Z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0x0101005F9E30C7E3807845836FE04EDEB44627</vt:lpwstr>
  </property>
</Properties>
</file>