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0" r:id="rId4"/>
  </p:sldMasterIdLst>
  <p:notesMasterIdLst>
    <p:notesMasterId r:id="rId20"/>
  </p:notesMasterIdLst>
  <p:handoutMasterIdLst>
    <p:handoutMasterId r:id="rId21"/>
  </p:handoutMasterIdLst>
  <p:sldIdLst>
    <p:sldId id="363" r:id="rId5"/>
    <p:sldId id="370" r:id="rId6"/>
    <p:sldId id="371" r:id="rId7"/>
    <p:sldId id="368" r:id="rId8"/>
    <p:sldId id="372" r:id="rId9"/>
    <p:sldId id="373" r:id="rId10"/>
    <p:sldId id="374" r:id="rId11"/>
    <p:sldId id="378" r:id="rId12"/>
    <p:sldId id="377" r:id="rId13"/>
    <p:sldId id="376" r:id="rId14"/>
    <p:sldId id="380" r:id="rId15"/>
    <p:sldId id="381" r:id="rId16"/>
    <p:sldId id="375" r:id="rId17"/>
    <p:sldId id="379" r:id="rId18"/>
    <p:sldId id="362" r:id="rId1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7" autoAdjust="0"/>
    <p:restoredTop sz="5000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2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9063989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3990"/>
            <a:ext cx="3037840" cy="125164"/>
          </a:xfrm>
          <a:prstGeom prst="rect">
            <a:avLst/>
          </a:prstGeom>
        </p:spPr>
        <p:txBody>
          <a:bodyPr vert="horz" lIns="0" tIns="46586" rIns="0" bIns="46586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743" y="1784061"/>
            <a:ext cx="4762042" cy="1102519"/>
          </a:xfrm>
        </p:spPr>
        <p:txBody>
          <a:bodyPr anchor="ctr">
            <a:noAutofit/>
          </a:bodyPr>
          <a:lstStyle>
            <a:lvl1pPr>
              <a:defRPr sz="3200" spc="-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 userDrawn="1"/>
        </p:nvGrpSpPr>
        <p:grpSpPr>
          <a:xfrm>
            <a:off x="4001695" y="4653855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2468137" y="0"/>
            <a:ext cx="6675863" cy="334536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 userDrawn="1"/>
        </p:nvSpPr>
        <p:spPr>
          <a:xfrm>
            <a:off x="2469330" y="2005"/>
            <a:ext cx="6687047" cy="33676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809693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286765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208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 userDrawn="1"/>
        </p:nvSpPr>
        <p:spPr>
          <a:xfrm>
            <a:off x="2242268" y="0"/>
            <a:ext cx="6901732" cy="42820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791891"/>
            <a:ext cx="4560073" cy="5512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400" spc="-5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2343151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 userDrawn="1"/>
        </p:nvGrpSpPr>
        <p:grpSpPr>
          <a:xfrm>
            <a:off x="3990873" y="4653855"/>
            <a:ext cx="2609341" cy="230049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788670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904159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8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577068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2499256" y="1"/>
            <a:ext cx="6644743" cy="33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2423532" y="1"/>
            <a:ext cx="6720468" cy="33607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237678" y="0"/>
            <a:ext cx="6906322" cy="3352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028700"/>
            <a:ext cx="57706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208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14400" y="742950"/>
            <a:ext cx="8229612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90088" y="4945155"/>
            <a:ext cx="3998932" cy="769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926213" y="4795917"/>
            <a:ext cx="821779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2" y="180408"/>
            <a:ext cx="1509131" cy="4736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330123" y="221850"/>
            <a:ext cx="477730" cy="644131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701195" y="4848998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4" r:id="rId2"/>
    <p:sldLayoutId id="2147483682" r:id="rId3"/>
    <p:sldLayoutId id="2147483709" r:id="rId4"/>
    <p:sldLayoutId id="2147483672" r:id="rId5"/>
    <p:sldLayoutId id="2147483676" r:id="rId6"/>
    <p:sldLayoutId id="2147483683" r:id="rId7"/>
    <p:sldLayoutId id="2147483713" r:id="rId8"/>
    <p:sldLayoutId id="2147483710" r:id="rId9"/>
    <p:sldLayoutId id="2147483712" r:id="rId10"/>
    <p:sldLayoutId id="2147483711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readthedocs.io/en/stable/installin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docs.org/user-guide/choosing-your-theme/" TargetMode="External"/><Relationship Id="rId2" Type="http://schemas.openxmlformats.org/officeDocument/2006/relationships/hyperlink" Target="https://github.com/mkdocs/mkdocs/wiki/MkDocs-Them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aizutabi/mkdocs-ivory" TargetMode="External"/><Relationship Id="rId4" Type="http://schemas.openxmlformats.org/officeDocument/2006/relationships/hyperlink" Target="https://squidfunk.github.io/mkdocs-mate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63550"/>
            <a:ext cx="5770684" cy="2836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Angular Universal – Prod Build Steps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A43F73-C104-46A1-A7E8-70F068B8D5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204913"/>
            <a:ext cx="7059613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Prerendering in Angular Universal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5007-744B-48F1-9C73-563898FA160E}"/>
              </a:ext>
            </a:extLst>
          </p:cNvPr>
          <p:cNvSpPr txBox="1"/>
          <p:nvPr/>
        </p:nvSpPr>
        <p:spPr>
          <a:xfrm>
            <a:off x="3511550" y="912277"/>
            <a:ext cx="2210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 SCRIPT  : </a:t>
            </a:r>
            <a:r>
              <a:rPr lang="en-US" sz="11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prerender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3A9B6-CA8E-431A-91BE-2E110769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1941740"/>
            <a:ext cx="1985963" cy="240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E1E10-B6B9-4403-91C7-B99957FE769E}"/>
              </a:ext>
            </a:extLst>
          </p:cNvPr>
          <p:cNvSpPr txBox="1"/>
          <p:nvPr/>
        </p:nvSpPr>
        <p:spPr>
          <a:xfrm>
            <a:off x="1934113" y="16873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</a:rPr>
              <a:t>Pre-render Build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17021-9577-498A-A880-EA6113B310DC}"/>
              </a:ext>
            </a:extLst>
          </p:cNvPr>
          <p:cNvSpPr txBox="1"/>
          <p:nvPr/>
        </p:nvSpPr>
        <p:spPr>
          <a:xfrm>
            <a:off x="6040979" y="1687308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</a:rPr>
              <a:t>Server-side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CD2A6-55B1-4B49-B0A7-34A9C330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2" y="1941224"/>
            <a:ext cx="2008242" cy="21094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2E130D-35DA-489F-BC8D-8828461A6BE2}"/>
              </a:ext>
            </a:extLst>
          </p:cNvPr>
          <p:cNvCxnSpPr/>
          <p:nvPr/>
        </p:nvCxnSpPr>
        <p:spPr>
          <a:xfrm>
            <a:off x="4813300" y="1536700"/>
            <a:ext cx="0" cy="2808287"/>
          </a:xfrm>
          <a:prstGeom prst="line">
            <a:avLst/>
          </a:prstGeom>
          <a:ln>
            <a:solidFill>
              <a:srgbClr val="00A8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Prerendering Dynamic Routes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17021-9577-498A-A880-EA6113B310DC}"/>
              </a:ext>
            </a:extLst>
          </p:cNvPr>
          <p:cNvSpPr txBox="1"/>
          <p:nvPr/>
        </p:nvSpPr>
        <p:spPr>
          <a:xfrm>
            <a:off x="5268345" y="1603121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</a:rPr>
              <a:t>routes.txt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2E130D-35DA-489F-BC8D-8828461A6BE2}"/>
              </a:ext>
            </a:extLst>
          </p:cNvPr>
          <p:cNvCxnSpPr>
            <a:cxnSpLocks/>
          </p:cNvCxnSpPr>
          <p:nvPr/>
        </p:nvCxnSpPr>
        <p:spPr>
          <a:xfrm flipH="1">
            <a:off x="4356100" y="908050"/>
            <a:ext cx="63500" cy="3298919"/>
          </a:xfrm>
          <a:prstGeom prst="line">
            <a:avLst/>
          </a:prstGeom>
          <a:ln>
            <a:solidFill>
              <a:srgbClr val="00A8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E5C1CB-9838-449E-B5A6-95F8D2BC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043082"/>
            <a:ext cx="1627951" cy="3163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E8B2C-B4A7-4F2C-A0D0-A450A0AB0C44}"/>
              </a:ext>
            </a:extLst>
          </p:cNvPr>
          <p:cNvSpPr txBox="1"/>
          <p:nvPr/>
        </p:nvSpPr>
        <p:spPr>
          <a:xfrm>
            <a:off x="7049325" y="1496682"/>
            <a:ext cx="843501" cy="466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/courses/01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/courses/02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67DEF-6409-481E-BD40-230AFB55E68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6006047" y="1730079"/>
            <a:ext cx="1043278" cy="0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B8FB2-1C91-456A-80F7-100DF717764E}"/>
              </a:ext>
            </a:extLst>
          </p:cNvPr>
          <p:cNvSpPr/>
          <p:nvPr/>
        </p:nvSpPr>
        <p:spPr>
          <a:xfrm>
            <a:off x="4763325" y="101497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 run </a:t>
            </a:r>
            <a:r>
              <a:rPr lang="en-US" sz="1050" dirty="0" err="1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angular-universal-course:prerender</a:t>
            </a:r>
            <a:r>
              <a:rPr lang="en-US" sz="1050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--routes-file routes.txt</a:t>
            </a:r>
            <a:endParaRPr lang="en-US" sz="105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Prerendering in Angular Universal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F24CF-8324-4C89-9B2F-D589CDB37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5991" y="2628899"/>
            <a:ext cx="3561159" cy="1981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55007-744B-48F1-9C73-563898FA160E}"/>
              </a:ext>
            </a:extLst>
          </p:cNvPr>
          <p:cNvSpPr txBox="1"/>
          <p:nvPr/>
        </p:nvSpPr>
        <p:spPr>
          <a:xfrm>
            <a:off x="760810" y="898198"/>
            <a:ext cx="76390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PRERENDERING IS DIFFERENT FROM SERVER-SIDE RENDERING ?</a:t>
            </a:r>
          </a:p>
          <a:p>
            <a:pPr fontAlgn="base"/>
            <a:endParaRPr lang="en-US" sz="11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both rendering techniques, we generate static HTML pages which can be easily crawled by crawlers.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the major difference is the location where HTML pages are generated. In Server-Side Rendering Technique when the user navigates to the URL =&gt; for example - /books route, the server compiles the application(render on a server) and sends the generated HTML page back to the client.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In Prerendering Technique, All routes of the application are compiled at build time and saved as static HTML pages on file-system. These HTML pages can be served to the client using CDN. So, whenever the user navigates to any route, he/she will get prerendered HTML pages. </a:t>
            </a:r>
            <a:endParaRPr lang="en-US" dirty="0">
              <a:solidFill>
                <a:srgbClr val="4D4D4D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8C56D6-6492-4BE1-8C5F-45BCF7D75997}"/>
              </a:ext>
            </a:extLst>
          </p:cNvPr>
          <p:cNvCxnSpPr>
            <a:cxnSpLocks/>
          </p:cNvCxnSpPr>
          <p:nvPr/>
        </p:nvCxnSpPr>
        <p:spPr>
          <a:xfrm>
            <a:off x="857250" y="1174750"/>
            <a:ext cx="7327900" cy="0"/>
          </a:xfrm>
          <a:prstGeom prst="line">
            <a:avLst/>
          </a:prstGeom>
          <a:ln>
            <a:solidFill>
              <a:srgbClr val="00A8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Next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DF917-FFC3-493F-B86E-4F9CA284C9F4}"/>
              </a:ext>
            </a:extLst>
          </p:cNvPr>
          <p:cNvSpPr txBox="1"/>
          <p:nvPr/>
        </p:nvSpPr>
        <p:spPr>
          <a:xfrm>
            <a:off x="2660650" y="2763838"/>
            <a:ext cx="4371710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Viner Hand ITC" panose="03070502030502020203" pitchFamily="66" charset="0"/>
                <a:cs typeface="Calibri" panose="020F0502020204030204" pitchFamily="34" charset="0"/>
              </a:rPr>
              <a:t>Angular Universal Application Shell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Viner Hand ITC" panose="03070502030502020203" pitchFamily="66" charset="0"/>
                <a:cs typeface="Calibri" panose="020F0502020204030204" pitchFamily="34" charset="0"/>
              </a:rPr>
              <a:t>Angular Universal State API</a:t>
            </a:r>
          </a:p>
        </p:txBody>
      </p:sp>
      <p:pic>
        <p:nvPicPr>
          <p:cNvPr id="1026" name="Picture 2" descr="WHAT&amp;#39;S NEXT – HOT UP AND COMING ARTISTS ON YOUR NEW NOW ALBUM | Now That&amp;#39;s  What I Call Music">
            <a:extLst>
              <a:ext uri="{FF2B5EF4-FFF2-40B4-BE49-F238E27FC236}">
                <a16:creationId xmlns:a16="http://schemas.microsoft.com/office/drawing/2014/main" id="{29D46348-0756-42C6-8953-D0552928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49" y="1155876"/>
            <a:ext cx="3324225" cy="1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26FFB-6408-5E47-B65C-AAA7E4EC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E098-A8A4-934A-AD6E-B4765B9D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878-43C2-C344-9DA7-892A7F22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568450"/>
            <a:ext cx="4560073" cy="774701"/>
          </a:xfrm>
        </p:spPr>
        <p:txBody>
          <a:bodyPr/>
          <a:lstStyle/>
          <a:p>
            <a:r>
              <a:rPr lang="en-US" dirty="0"/>
              <a:t>Markdown &amp;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F89-BC70-9248-882C-72448508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899" y="2282064"/>
            <a:ext cx="4989496" cy="675679"/>
          </a:xfrm>
        </p:spPr>
        <p:txBody>
          <a:bodyPr/>
          <a:lstStyle/>
          <a:p>
            <a:r>
              <a:rPr lang="en-US" dirty="0"/>
              <a:t>A Templating Language &amp; Static Site generator</a:t>
            </a:r>
          </a:p>
        </p:txBody>
      </p:sp>
    </p:spTree>
    <p:extLst>
      <p:ext uri="{BB962C8B-B14F-4D97-AF65-F5344CB8AC3E}">
        <p14:creationId xmlns:p14="http://schemas.microsoft.com/office/powerpoint/2010/main" val="3573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C043F-175E-4598-B26D-399D245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5940-451D-480F-912D-FBA2C30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MkDocs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7730D-33C5-4DF6-856A-A2437F575F32}"/>
              </a:ext>
            </a:extLst>
          </p:cNvPr>
          <p:cNvSpPr txBox="1"/>
          <p:nvPr/>
        </p:nvSpPr>
        <p:spPr>
          <a:xfrm>
            <a:off x="1054100" y="961832"/>
            <a:ext cx="788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downright gorgeous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static site generator that's geared towards building project documentation.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files are written in Markdown and configured with a single YAML configuration file.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4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The Markdown Process">
            <a:extLst>
              <a:ext uri="{FF2B5EF4-FFF2-40B4-BE49-F238E27FC236}">
                <a16:creationId xmlns:a16="http://schemas.microsoft.com/office/drawing/2014/main" id="{87355CDB-6866-4F99-AEA7-E2D02AFA5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5869"/>
            <a:ext cx="6858000" cy="142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8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Pre-requisites &amp;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E3C2F-D4F0-45AE-9B50-BC6E5930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14400"/>
            <a:ext cx="7886700" cy="3600450"/>
          </a:xfrm>
        </p:spPr>
        <p:txBody>
          <a:bodyPr/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requires a recent version of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and the Python package manager,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pip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to be installed on your system.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2BE444-B9CB-48A8-8419-C2FF3E724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17398"/>
              </p:ext>
            </p:extLst>
          </p:nvPr>
        </p:nvGraphicFramePr>
        <p:xfrm>
          <a:off x="1619250" y="1660636"/>
          <a:ext cx="6248400" cy="253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91270836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982696393"/>
                    </a:ext>
                  </a:extLst>
                </a:gridCol>
              </a:tblGrid>
              <a:tr h="2466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2736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197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Creating a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new my-project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68896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Starting the development sever</a:t>
                      </a:r>
                    </a:p>
                    <a:p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(* </a:t>
                      </a:r>
                      <a:r>
                        <a:rPr lang="en-US" sz="1200" b="0" i="1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comes with build in dev server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91017"/>
                  </a:ext>
                </a:extLst>
              </a:tr>
              <a:tr h="77590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Generated Folder Structure (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80511"/>
                  </a:ext>
                </a:extLst>
              </a:tr>
              <a:tr h="4774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Building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27199"/>
                  </a:ext>
                </a:extLst>
              </a:tr>
            </a:tbl>
          </a:graphicData>
        </a:graphic>
      </p:graphicFrame>
      <p:pic>
        <p:nvPicPr>
          <p:cNvPr id="1026" name="Picture 2" descr="The initial MkDocs layout">
            <a:extLst>
              <a:ext uri="{FF2B5EF4-FFF2-40B4-BE49-F238E27FC236}">
                <a16:creationId xmlns:a16="http://schemas.microsoft.com/office/drawing/2014/main" id="{A591B7C5-CD29-475F-8827-7719233B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571750"/>
            <a:ext cx="2235200" cy="7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Static Site  Generation &amp;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5A8C-729E-4892-AE82-3D69F0AF7E04}"/>
              </a:ext>
            </a:extLst>
          </p:cNvPr>
          <p:cNvSpPr txBox="1"/>
          <p:nvPr/>
        </p:nvSpPr>
        <p:spPr>
          <a:xfrm>
            <a:off x="800100" y="895350"/>
            <a:ext cx="77089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Generation</a:t>
            </a:r>
          </a:p>
          <a:p>
            <a:pPr lvl="1"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create a new directory, named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3E0CC-925F-473B-9A32-3782FD81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5860"/>
            <a:ext cx="4464050" cy="1781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A0603-4966-4390-94AB-38B39349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4" y="1405860"/>
            <a:ext cx="1361958" cy="1936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D61D5-B0F7-4838-8989-319FC6B55347}"/>
              </a:ext>
            </a:extLst>
          </p:cNvPr>
          <p:cNvSpPr txBox="1"/>
          <p:nvPr/>
        </p:nvSpPr>
        <p:spPr>
          <a:xfrm>
            <a:off x="647700" y="3539401"/>
            <a:ext cx="814070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documentation site that is built only uses static files so we can be able to host it from pretty much anywhere.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the contents of the entire site directory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wherever you're hosting your website and you're done</a:t>
            </a:r>
            <a:r>
              <a:rPr lang="en-US" sz="10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29306" y="806450"/>
            <a:ext cx="7592394" cy="3936999"/>
          </a:xfrm>
        </p:spPr>
        <p:txBody>
          <a:bodyPr/>
          <a:lstStyle/>
          <a:p>
            <a:pPr lvl="0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includes two built-in themes</a:t>
            </a: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readthedocs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Third party themes : 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https://github.com/mkdocs/mkdocs/wiki/MkDocs-Themes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AND ADDING THEMES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In-built themes can be used directly in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third party themes we need to install the theme before using it..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Every theme has they own configuration options .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default themes configuration option refer: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https://www.mkdocs.org/user-guide/choosing-your-theme/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material theme refer 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https://squidfunk.github.io/mkdocs-material/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C98953-00C0-4FEB-8B67-F7725021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67268"/>
              </p:ext>
            </p:extLst>
          </p:nvPr>
        </p:nvGraphicFramePr>
        <p:xfrm>
          <a:off x="1750219" y="3520651"/>
          <a:ext cx="5770562" cy="1135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681">
                  <a:extLst>
                    <a:ext uri="{9D8B030D-6E8A-4147-A177-3AD203B41FA5}">
                      <a16:colId xmlns:a16="http://schemas.microsoft.com/office/drawing/2014/main" val="2326469299"/>
                    </a:ext>
                  </a:extLst>
                </a:gridCol>
                <a:gridCol w="3240881">
                  <a:extLst>
                    <a:ext uri="{9D8B030D-6E8A-4147-A177-3AD203B41FA5}">
                      <a16:colId xmlns:a16="http://schemas.microsoft.com/office/drawing/2014/main" val="597030296"/>
                    </a:ext>
                  </a:extLst>
                </a:gridCol>
              </a:tblGrid>
              <a:tr h="40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IN-BUILT THEME (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theme configuration are configured in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mkdocs.yml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file.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name: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162691414"/>
                  </a:ext>
                </a:extLst>
              </a:tr>
              <a:tr h="540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 PART THEME: EXAMPLE( IVORY THEME)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90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https://github.com/daizutabi/mkdocs-ivory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THE THEME: 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900" b="1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-ivory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THEME in mkdocs.xml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name: ivory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23563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Writing 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F6EB-A4EE-4D17-A943-7F5BAEEDB738}"/>
              </a:ext>
            </a:extLst>
          </p:cNvPr>
          <p:cNvSpPr txBox="1"/>
          <p:nvPr/>
        </p:nvSpPr>
        <p:spPr>
          <a:xfrm>
            <a:off x="800100" y="819150"/>
            <a:ext cx="814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should be written as regular Markdown files and placed in the docs directory.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Extensions of Markdown Files : 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markdown,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mdown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mkdn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default, this directory will be named docs and will exist at the top level of the project, alongside the </a:t>
            </a:r>
            <a:r>
              <a:rPr lang="en-US" sz="1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configuration file.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NAVIGATION AND PAGES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Angular Universal – Behind the Scene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0177D-112A-4EA3-ABDA-DEFEC67F15C3}"/>
              </a:ext>
            </a:extLst>
          </p:cNvPr>
          <p:cNvSpPr/>
          <p:nvPr/>
        </p:nvSpPr>
        <p:spPr>
          <a:xfrm>
            <a:off x="902493" y="856825"/>
            <a:ext cx="7988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executing the script . It starts Node Express server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express server takes the request </a:t>
            </a: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g</a:t>
            </a: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enerates the HTML dynamically on server and send the processed HTML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the HTML is rendered on the browser . The Angular client-side application takes over and post that the application behaves like a SPA.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5B26CA-02E5-41E2-8849-2E4D77E9C0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0" y="1735922"/>
            <a:ext cx="4368800" cy="23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Angular Universal – Client and Server-Side Application Interact?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25D214-FCFF-4279-9823-8ABB8F124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9625" y="1071086"/>
            <a:ext cx="4206875" cy="32299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EB70E4-B73E-4882-B8CF-CD35B03B4411}"/>
              </a:ext>
            </a:extLst>
          </p:cNvPr>
          <p:cNvSpPr txBox="1"/>
          <p:nvPr/>
        </p:nvSpPr>
        <p:spPr>
          <a:xfrm>
            <a:off x="679450" y="971312"/>
            <a:ext cx="34607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server-side module imports all the App module components – so the server rendering engine knows what HTML it must generates.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to the in-lined CSS the end user never feels that the interface of app is broken.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“</a:t>
            </a:r>
            <a:r>
              <a:rPr lang="en-US" sz="10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appId</a:t>
            </a: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identifier helps angular to remove the in-lined style from finally rendered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D4D4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094C02-06E6-4FF9-A3A0-49056A22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7" y="2825750"/>
            <a:ext cx="3409896" cy="11858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010DC-161E-46F9-97CE-284219BCBE66}"/>
              </a:ext>
            </a:extLst>
          </p:cNvPr>
          <p:cNvSpPr txBox="1"/>
          <p:nvPr/>
        </p:nvSpPr>
        <p:spPr>
          <a:xfrm>
            <a:off x="690038" y="4072414"/>
            <a:ext cx="3483646" cy="466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BrowserModule.withServerTransition</a:t>
            </a: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 </a:t>
            </a:r>
            <a:r>
              <a:rPr lang="en-US" sz="105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appId</a:t>
            </a: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05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serverApp</a:t>
            </a:r>
            <a:r>
              <a:rPr lang="en-US" sz="105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})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FE0BE7-934C-4AED-9832-7793D6216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57BD6E-5CA8-4951-A9D2-61B31334541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740</Words>
  <Application>Microsoft Office PowerPoint</Application>
  <PresentationFormat>On-screen Show (16:9)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Viner Hand ITC</vt:lpstr>
      <vt:lpstr>UHCTechnology_Template</vt:lpstr>
      <vt:lpstr>PowerPoint Presentation</vt:lpstr>
      <vt:lpstr>Markdown &amp; MkDocs</vt:lpstr>
      <vt:lpstr>MkDocs</vt:lpstr>
      <vt:lpstr>Pre-requisites &amp; Installation</vt:lpstr>
      <vt:lpstr>Static Site  Generation &amp; Deployment</vt:lpstr>
      <vt:lpstr>Themes</vt:lpstr>
      <vt:lpstr>Writing Docs</vt:lpstr>
      <vt:lpstr>Angular Universal – Behind the Scene</vt:lpstr>
      <vt:lpstr>Angular Universal – Client and Server-Side Application Interact?</vt:lpstr>
      <vt:lpstr>Angular Universal – Prod Build Steps </vt:lpstr>
      <vt:lpstr>Prerendering in Angular Universal </vt:lpstr>
      <vt:lpstr>Prerendering Dynamic Routes</vt:lpstr>
      <vt:lpstr>Prerendering in Angular Universal </vt:lpstr>
      <vt:lpstr>Next Session</vt:lpstr>
      <vt:lpstr>Thank you !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Avishekh</dc:creator>
  <cp:lastModifiedBy>Sinha, Avishekh</cp:lastModifiedBy>
  <cp:revision>276</cp:revision>
  <cp:lastPrinted>2018-03-16T19:35:45Z</cp:lastPrinted>
  <dcterms:created xsi:type="dcterms:W3CDTF">2019-02-22T14:09:50Z</dcterms:created>
  <dcterms:modified xsi:type="dcterms:W3CDTF">2021-07-11T11:14:43Z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