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0" r:id="rId4"/>
  </p:sldMasterIdLst>
  <p:notesMasterIdLst>
    <p:notesMasterId r:id="rId18"/>
  </p:notesMasterIdLst>
  <p:handoutMasterIdLst>
    <p:handoutMasterId r:id="rId19"/>
  </p:handoutMasterIdLst>
  <p:sldIdLst>
    <p:sldId id="363" r:id="rId5"/>
    <p:sldId id="370" r:id="rId6"/>
    <p:sldId id="374" r:id="rId7"/>
    <p:sldId id="375" r:id="rId8"/>
    <p:sldId id="371" r:id="rId9"/>
    <p:sldId id="373" r:id="rId10"/>
    <p:sldId id="372" r:id="rId11"/>
    <p:sldId id="377" r:id="rId12"/>
    <p:sldId id="378" r:id="rId13"/>
    <p:sldId id="380" r:id="rId14"/>
    <p:sldId id="379" r:id="rId15"/>
    <p:sldId id="376" r:id="rId16"/>
    <p:sldId id="362" r:id="rId1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" initials="KLT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7" autoAdjust="0"/>
    <p:restoredTop sz="5000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9063989"/>
            <a:ext cx="3037840" cy="1251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3990"/>
            <a:ext cx="3037840" cy="125164"/>
          </a:xfrm>
          <a:prstGeom prst="rect">
            <a:avLst/>
          </a:prstGeom>
        </p:spPr>
        <p:txBody>
          <a:bodyPr vert="horz" lIns="0" tIns="46586" rIns="0" bIns="46586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743" y="1784061"/>
            <a:ext cx="4762042" cy="1102519"/>
          </a:xfrm>
        </p:spPr>
        <p:txBody>
          <a:bodyPr anchor="ctr">
            <a:noAutofit/>
          </a:bodyPr>
          <a:lstStyle>
            <a:lvl1pPr>
              <a:defRPr sz="3200" spc="-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7F661-382B-BC47-B53A-37C814026FC3}"/>
              </a:ext>
            </a:extLst>
          </p:cNvPr>
          <p:cNvGrpSpPr/>
          <p:nvPr userDrawn="1"/>
        </p:nvGrpSpPr>
        <p:grpSpPr>
          <a:xfrm>
            <a:off x="4001695" y="4653855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F41C1-ED0A-894A-B3CF-5F7CFFB84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2468137" y="0"/>
            <a:ext cx="6675863" cy="334536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3885AB-AADA-2746-98D6-78E2B96B17F2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902BF-5D3A-9D49-BF43-9A572D0E62E4}"/>
              </a:ext>
            </a:extLst>
          </p:cNvPr>
          <p:cNvSpPr/>
          <p:nvPr userDrawn="1"/>
        </p:nvSpPr>
        <p:spPr>
          <a:xfrm>
            <a:off x="2469330" y="2005"/>
            <a:ext cx="6687047" cy="33676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809693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286765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AAC04-46A3-9B4E-9CC6-921207BBC5C4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208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BE942-5C20-1049-963F-D9BDD4B704AD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F815FE-B4CF-6A4A-B94A-CEF58EAFE6A1}"/>
              </a:ext>
            </a:extLst>
          </p:cNvPr>
          <p:cNvSpPr/>
          <p:nvPr userDrawn="1"/>
        </p:nvSpPr>
        <p:spPr>
          <a:xfrm>
            <a:off x="2242268" y="0"/>
            <a:ext cx="6901732" cy="42820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791891"/>
            <a:ext cx="4560073" cy="5512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400" spc="-5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FD66A-0FEA-9E43-85A5-272F33EA9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926EC48-BD49-014A-A1EC-F94585FABBA0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63" y="2343151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C783B4-CAA9-3043-97CE-E88A30110BD7}"/>
              </a:ext>
            </a:extLst>
          </p:cNvPr>
          <p:cNvGrpSpPr/>
          <p:nvPr userDrawn="1"/>
        </p:nvGrpSpPr>
        <p:grpSpPr>
          <a:xfrm>
            <a:off x="3990873" y="4653855"/>
            <a:ext cx="2609341" cy="230049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7886700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904159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87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577068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6FB6AC-EF27-3A48-8C2A-ECD2232A3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2499256" y="1"/>
            <a:ext cx="6644743" cy="3355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C1B2AB-BBAD-E74D-900D-B1D6577B4EEF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41E83-83E3-824C-B05A-8A5546B4D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2423532" y="1"/>
            <a:ext cx="6720468" cy="33607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822F6-18DD-0A4E-A8D7-ED719A9B245A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B74B01-997D-4342-8638-CC9D66A5B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237678" y="0"/>
            <a:ext cx="6906322" cy="3352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F12B0-5D5F-2145-B861-AF9E8A85FB89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5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028700"/>
            <a:ext cx="5770684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208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14400" y="742950"/>
            <a:ext cx="8229612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90088" y="4945155"/>
            <a:ext cx="3998932" cy="769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926213" y="4795917"/>
            <a:ext cx="821779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2" y="180408"/>
            <a:ext cx="1509131" cy="4736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C84591-42A7-CD48-8BF3-E973F9116F26}"/>
              </a:ext>
            </a:extLst>
          </p:cNvPr>
          <p:cNvGrpSpPr/>
          <p:nvPr/>
        </p:nvGrpSpPr>
        <p:grpSpPr>
          <a:xfrm>
            <a:off x="330123" y="221850"/>
            <a:ext cx="477730" cy="644131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946B5-B7F7-3847-880B-D8559EFA6D30}"/>
              </a:ext>
            </a:extLst>
          </p:cNvPr>
          <p:cNvGrpSpPr/>
          <p:nvPr/>
        </p:nvGrpSpPr>
        <p:grpSpPr>
          <a:xfrm>
            <a:off x="701195" y="4848998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4" r:id="rId2"/>
    <p:sldLayoutId id="2147483682" r:id="rId3"/>
    <p:sldLayoutId id="2147483709" r:id="rId4"/>
    <p:sldLayoutId id="2147483672" r:id="rId5"/>
    <p:sldLayoutId id="2147483676" r:id="rId6"/>
    <p:sldLayoutId id="2147483683" r:id="rId7"/>
    <p:sldLayoutId id="2147483713" r:id="rId8"/>
    <p:sldLayoutId id="2147483710" r:id="rId9"/>
    <p:sldLayoutId id="2147483712" r:id="rId10"/>
    <p:sldLayoutId id="2147483711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6" userDrawn="1">
          <p15:clr>
            <a:srgbClr val="F26B43"/>
          </p15:clr>
        </p15:guide>
        <p15:guide id="2" pos="50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orient="horz" pos="3156" userDrawn="1">
          <p15:clr>
            <a:srgbClr val="F26B43"/>
          </p15:clr>
        </p15:guide>
        <p15:guide id="7" pos="2976" userDrawn="1">
          <p15:clr>
            <a:srgbClr val="F26B43"/>
          </p15:clr>
        </p15:guide>
        <p15:guide id="8" orient="horz" pos="1548" userDrawn="1">
          <p15:clr>
            <a:srgbClr val="F26B43"/>
          </p15:clr>
        </p15:guide>
        <p15:guide id="9" orient="horz" pos="303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install/#manually" TargetMode="External"/><Relationship Id="rId2" Type="http://schemas.openxmlformats.org/officeDocument/2006/relationships/hyperlink" Target="https://gradle.org/releas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2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endParaRPr lang="en-US" b="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F5186-47EA-47A6-80FE-4578C6ED94E3}"/>
              </a:ext>
            </a:extLst>
          </p:cNvPr>
          <p:cNvSpPr txBox="1"/>
          <p:nvPr/>
        </p:nvSpPr>
        <p:spPr>
          <a:xfrm>
            <a:off x="323850" y="1054100"/>
            <a:ext cx="31646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 {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id 'application'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repositories {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mavenCentral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jcenter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mavenLocal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0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testImplementation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'junit:junit:4.13.1'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implementation 'com.google.guava:guava:30.0-jre'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{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mainClass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com.training.App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CD18C-D94B-417F-853C-8FF5D3480D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4053" y="3436566"/>
            <a:ext cx="2218497" cy="71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F2065-B2A4-44BE-86C8-9E8B4A37D0F9}"/>
              </a:ext>
            </a:extLst>
          </p:cNvPr>
          <p:cNvSpPr txBox="1"/>
          <p:nvPr/>
        </p:nvSpPr>
        <p:spPr>
          <a:xfrm>
            <a:off x="3488499" y="857786"/>
            <a:ext cx="5331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Repositories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dependencies are downloaded from a central repository. The repos can be Maven, Ivy or </a:t>
            </a:r>
            <a:r>
              <a:rPr lang="en-US" sz="10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Jcenter</a:t>
            </a: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It can be a file repository (Folder in local machine). 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local machine Gradle stores/caches the dependency or transitive dependency  jars in “.gradle/caches” folder in users directory.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add multiple repositories . They work as a fallback of each other. For ex.. if the dependency is not found in maven central - gradle will look for it in </a:t>
            </a:r>
            <a:r>
              <a:rPr lang="en-US" sz="10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Jcenter</a:t>
            </a:r>
            <a:r>
              <a:rPr lang="en-US" sz="10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058AA-9A38-471E-BA78-8B3DDB44A133}"/>
              </a:ext>
            </a:extLst>
          </p:cNvPr>
          <p:cNvSpPr txBox="1"/>
          <p:nvPr/>
        </p:nvSpPr>
        <p:spPr>
          <a:xfrm>
            <a:off x="3405948" y="2322141"/>
            <a:ext cx="533183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0FCA06-4FAD-4BAC-A9B1-998DCB27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61705"/>
              </p:ext>
            </p:extLst>
          </p:nvPr>
        </p:nvGraphicFramePr>
        <p:xfrm>
          <a:off x="3685442" y="2571750"/>
          <a:ext cx="4175858" cy="64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855">
                  <a:extLst>
                    <a:ext uri="{9D8B030D-6E8A-4147-A177-3AD203B41FA5}">
                      <a16:colId xmlns:a16="http://schemas.microsoft.com/office/drawing/2014/main" val="2286513466"/>
                    </a:ext>
                  </a:extLst>
                </a:gridCol>
                <a:gridCol w="3084003">
                  <a:extLst>
                    <a:ext uri="{9D8B030D-6E8A-4147-A177-3AD203B41FA5}">
                      <a16:colId xmlns:a16="http://schemas.microsoft.com/office/drawing/2014/main" val="2879020363"/>
                    </a:ext>
                  </a:extLst>
                </a:gridCol>
              </a:tblGrid>
              <a:tr h="141938"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DEPENDENCY TYPE</a:t>
                      </a: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308678288"/>
                  </a:ext>
                </a:extLst>
              </a:tr>
              <a:tr h="141938">
                <a:tc>
                  <a:txBody>
                    <a:bodyPr/>
                    <a:lstStyle/>
                    <a:p>
                      <a:pPr marL="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needed for entire app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028099498"/>
                  </a:ext>
                </a:extLst>
              </a:tr>
              <a:tr h="15723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providedCompile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needed for compile time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3905407001"/>
                  </a:ext>
                </a:extLst>
              </a:tr>
              <a:tr h="15723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testImplementation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needed for running Test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116939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Creating Java Web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417B9B1-890D-4304-932C-5173B603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56" y="1063872"/>
            <a:ext cx="2774950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plugins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'war'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org.gretty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version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"3.0.6"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repositories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mavenCentral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dependencies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compileOnly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'javax.servlet:javax.servlet-api:4.0.1'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A433F-2F3A-4CAC-8386-D80B5A6FCDF6}"/>
              </a:ext>
            </a:extLst>
          </p:cNvPr>
          <p:cNvSpPr txBox="1"/>
          <p:nvPr/>
        </p:nvSpPr>
        <p:spPr>
          <a:xfrm>
            <a:off x="4393105" y="879206"/>
            <a:ext cx="26388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webapp folder  in below location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D7B1F-574B-4BAA-B9CA-787D027B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91" y="1265159"/>
            <a:ext cx="1339891" cy="26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98658-4CBD-4511-BE2F-86B617259C64}"/>
              </a:ext>
            </a:extLst>
          </p:cNvPr>
          <p:cNvSpPr txBox="1"/>
          <p:nvPr/>
        </p:nvSpPr>
        <p:spPr>
          <a:xfrm>
            <a:off x="876300" y="971550"/>
            <a:ext cx="3749744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4D4D"/>
                </a:solidFill>
              </a:rPr>
              <a:t>Gradle Docs : </a:t>
            </a:r>
            <a:r>
              <a:rPr lang="en-US" sz="1400" dirty="0">
                <a:solidFill>
                  <a:srgbClr val="4D4D4D"/>
                </a:solidFill>
                <a:hlinkClick r:id="rId2"/>
              </a:rPr>
              <a:t>https://docs.gradle.org/</a:t>
            </a:r>
            <a:endParaRPr lang="en-US" sz="1400" dirty="0">
              <a:solidFill>
                <a:srgbClr val="4D4D4D"/>
              </a:solidFill>
            </a:endParaRP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4D4D"/>
                </a:solidFill>
              </a:rPr>
              <a:t>Gradle Plugin : </a:t>
            </a:r>
            <a:r>
              <a:rPr lang="en-US" sz="1400" dirty="0">
                <a:solidFill>
                  <a:srgbClr val="4D4D4D"/>
                </a:solidFill>
                <a:hlinkClick r:id="rId3"/>
              </a:rPr>
              <a:t>https://plugins.gradle.org/</a:t>
            </a:r>
            <a:r>
              <a:rPr lang="en-US" sz="1400" dirty="0">
                <a:solidFill>
                  <a:srgbClr val="4D4D4D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574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26FFB-6408-5E47-B65C-AAA7E4ECF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1E098-A8A4-934A-AD6E-B4765B9D1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878-43C2-C344-9DA7-892A7F22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1568450"/>
            <a:ext cx="4560073" cy="774701"/>
          </a:xfrm>
        </p:spPr>
        <p:txBody>
          <a:bodyPr/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F69A37-ED9D-4E55-9628-DBFD267BC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An Overview</a:t>
            </a:r>
          </a:p>
        </p:txBody>
      </p:sp>
    </p:spTree>
    <p:extLst>
      <p:ext uri="{BB962C8B-B14F-4D97-AF65-F5344CB8AC3E}">
        <p14:creationId xmlns:p14="http://schemas.microsoft.com/office/powerpoint/2010/main" val="35739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E3C2F-D4F0-45AE-9B50-BC6E5930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14400"/>
            <a:ext cx="7886700" cy="3600450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is a build automation tool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tasks like compiling, running the test cases, package the artifact as jar/war  and deploying it to server or cloud environment can be automated by gradle.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needs JDK 1.8 or higher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55F97-B211-4FF6-BFEC-511BA28A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51" y="2055813"/>
            <a:ext cx="4136324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Comparison with ANT and Maven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AC96F9C-05BA-491E-81F6-C6D1DEA6A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11882"/>
              </p:ext>
            </p:extLst>
          </p:nvPr>
        </p:nvGraphicFramePr>
        <p:xfrm>
          <a:off x="1778000" y="1945612"/>
          <a:ext cx="6096000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4550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3471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36460"/>
                    </a:ext>
                  </a:extLst>
                </a:gridCol>
              </a:tblGrid>
              <a:tr h="1813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00085"/>
                  </a:ext>
                </a:extLst>
              </a:tr>
              <a:tr h="615532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 uses build.xml where various build tasks can be created/ configured in an XML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 supports convention over configuration- means Maven will create a folder structure for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Gradle takes best of both world </a:t>
                      </a:r>
                    </a:p>
                    <a:p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6026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of customization </a:t>
                      </a:r>
                    </a:p>
                    <a:p>
                      <a:endParaRPr lang="en-US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 in Maven is difficult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convention over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72459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 don’t have its own dependency management. It uses IVY for the same.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in-built dependency management – using xml pom.xml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Customization</a:t>
                      </a:r>
                    </a:p>
                    <a:p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2460"/>
                  </a:ext>
                </a:extLst>
              </a:tr>
              <a:tr h="191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customization – The ant based the project does not have fixed guideline for project structure.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 Dependency Management</a:t>
                      </a:r>
                    </a:p>
                    <a:p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993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367C8E3-75DE-48BB-8432-7F3A68D5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95" y="941793"/>
            <a:ext cx="2792809" cy="6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C043F-175E-4598-B26D-399D245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5940-451D-480F-912D-FBA2C300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Why Gradle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23493F-81C1-4AAE-B649-32D504053B54}"/>
              </a:ext>
            </a:extLst>
          </p:cNvPr>
          <p:cNvSpPr txBox="1">
            <a:spLocks/>
          </p:cNvSpPr>
          <p:nvPr/>
        </p:nvSpPr>
        <p:spPr>
          <a:xfrm>
            <a:off x="800100" y="914400"/>
            <a:ext cx="7886700" cy="374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404812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747713" indent="-176213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976313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lvl="1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9D371-DB50-4126-A9A7-B9E2134F68DF}"/>
              </a:ext>
            </a:extLst>
          </p:cNvPr>
          <p:cNvSpPr txBox="1"/>
          <p:nvPr/>
        </p:nvSpPr>
        <p:spPr>
          <a:xfrm>
            <a:off x="578795" y="771713"/>
            <a:ext cx="8381055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40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SUPPORT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Gradle is used by multiple projects like Java, C++, Groovy , Kotlin, Swift</a:t>
            </a:r>
          </a:p>
          <a:p>
            <a:pPr marL="228600" indent="-228600">
              <a:spcAft>
                <a:spcPts val="40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MANANAGMENT 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manages the dependencies from the repository we configure in </a:t>
            </a:r>
            <a:r>
              <a:rPr lang="en-US" sz="12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supports multiple repositories like Maven Central Repo , Maven Local , </a:t>
            </a:r>
            <a:r>
              <a:rPr lang="en-US" sz="12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JCenter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 the file system.</a:t>
            </a:r>
          </a:p>
          <a:p>
            <a:pPr lvl="1">
              <a:spcAft>
                <a:spcPts val="400"/>
              </a:spcAft>
              <a:buClr>
                <a:schemeClr val="accent3"/>
              </a:buClr>
            </a:pPr>
            <a:endParaRPr lang="en-US" sz="12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spcAft>
                <a:spcPts val="40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MANAGEMENT : 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 has limited scope of dependency management like test, compile and runtime. On the other hand, apart from these scopes gradle supports custom scopes as well.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2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DSL SUPPORT 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Gradle uses programming languages like Groovy or Kotlin (known as DLS – Domain Specific Languages) in it configuration file (</a:t>
            </a:r>
            <a:r>
              <a:rPr lang="en-US" sz="12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2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PERFORMANCE</a:t>
            </a:r>
          </a:p>
          <a:p>
            <a:pPr marL="628650" lvl="1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INCREMENTAL BUILD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Gradle support incremental build. For example  - It only compiles the changed the files and used the compiled code of previous build.</a:t>
            </a:r>
          </a:p>
          <a:p>
            <a:pPr marL="628650" lvl="1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 SUPPORT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Gradle never have configuration specific to a particular project type. It uses the plugin which brings in specific features like compiling , executing and running the test case for a particular project type. Example </a:t>
            </a:r>
            <a:r>
              <a:rPr lang="en-US" sz="12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jar, war, </a:t>
            </a:r>
            <a:r>
              <a:rPr lang="en-US" sz="1200" b="1" i="1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jacoco</a:t>
            </a:r>
            <a:r>
              <a:rPr lang="en-US" sz="12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1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bootRun</a:t>
            </a:r>
            <a:endParaRPr lang="en-US" sz="1100" b="1" i="1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2B983E-C5B3-4ED4-9CB3-88F9B54741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8199" y="813827"/>
            <a:ext cx="1671806" cy="11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Gradle – Installation (Windows)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0100" y="873104"/>
            <a:ext cx="7670800" cy="3914796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Need Java SDK 1.8 or higher.</a:t>
            </a:r>
          </a:p>
          <a:p>
            <a:pPr marL="34290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Download the Zipped binary :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https://gradle.org/releases/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 the “bin” path in the Environment variables as System variables.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INSTALLATION STEPS :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https://gradle.org/install/#manually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A72E7-D3AE-4E00-BE9A-A6BE2C1D8B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14833" y="2069034"/>
            <a:ext cx="3951166" cy="1417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E5F8E-B0A3-485D-B23F-812FEED44746}"/>
              </a:ext>
            </a:extLst>
          </p:cNvPr>
          <p:cNvSpPr txBox="1"/>
          <p:nvPr/>
        </p:nvSpPr>
        <p:spPr>
          <a:xfrm>
            <a:off x="937510" y="2069034"/>
            <a:ext cx="2747932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CHECK VERSION : </a:t>
            </a:r>
            <a:r>
              <a:rPr lang="en-US" sz="14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– v</a:t>
            </a:r>
          </a:p>
          <a:p>
            <a:pPr marL="285750" indent="-2857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Version is : Gradle 7.2</a:t>
            </a:r>
          </a:p>
        </p:txBody>
      </p:sp>
    </p:spTree>
    <p:extLst>
      <p:ext uri="{BB962C8B-B14F-4D97-AF65-F5344CB8AC3E}">
        <p14:creationId xmlns:p14="http://schemas.microsoft.com/office/powerpoint/2010/main" val="8854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Creating Basic Gradle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B39F4-305F-46ED-802B-9747186F1F95}"/>
              </a:ext>
            </a:extLst>
          </p:cNvPr>
          <p:cNvSpPr txBox="1"/>
          <p:nvPr/>
        </p:nvSpPr>
        <p:spPr>
          <a:xfrm>
            <a:off x="800100" y="751349"/>
            <a:ext cx="457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Initializing the a gradle project – 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</a:t>
            </a:r>
            <a:r>
              <a:rPr lang="en-US" sz="14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n-US" sz="14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D90E0-44FD-49F4-B7D3-4CF6E075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2" y="1291511"/>
            <a:ext cx="3997748" cy="1756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D5DB4-30B6-42F8-A052-1FC3235A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2" y="1167771"/>
            <a:ext cx="1362075" cy="180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B5B077-4C84-4A7E-9D41-752EC3C18331}"/>
              </a:ext>
            </a:extLst>
          </p:cNvPr>
          <p:cNvSpPr txBox="1"/>
          <p:nvPr/>
        </p:nvSpPr>
        <p:spPr>
          <a:xfrm>
            <a:off x="2072014" y="10145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4D677-D61C-41A2-9CC1-204823D73AEC}"/>
              </a:ext>
            </a:extLst>
          </p:cNvPr>
          <p:cNvSpPr txBox="1"/>
          <p:nvPr/>
        </p:nvSpPr>
        <p:spPr>
          <a:xfrm>
            <a:off x="5244262" y="817465"/>
            <a:ext cx="2047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PROJECT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07CA9-3411-428C-95E8-A0D937851956}"/>
              </a:ext>
            </a:extLst>
          </p:cNvPr>
          <p:cNvSpPr txBox="1"/>
          <p:nvPr/>
        </p:nvSpPr>
        <p:spPr>
          <a:xfrm>
            <a:off x="777452" y="3144137"/>
            <a:ext cx="80228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sz="14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write all the build task in this file. It is like build.xml in ANT or POM.xml in Maven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settings.gradle</a:t>
            </a:r>
            <a:r>
              <a:rPr lang="en-US" sz="14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4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meta information of the project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b="1" i="1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gradlew</a:t>
            </a:r>
            <a:r>
              <a:rPr lang="en-US" sz="14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Gradle Project can be built with its own gradle version. So, when the projects are deployed to any environment, Gradle wrapper downloads the exact version which the project is using – instead of using the version pre-installed gradle version. </a:t>
            </a:r>
          </a:p>
          <a:p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 -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jenkin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pipeline uses 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gradlew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of gradle command to run and build the gradle project</a:t>
            </a:r>
            <a:r>
              <a:rPr lang="en-US" sz="1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1" i="1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Creating Gradle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B71D6-8D51-40FD-96B8-097992D77276}"/>
              </a:ext>
            </a:extLst>
          </p:cNvPr>
          <p:cNvSpPr txBox="1"/>
          <p:nvPr/>
        </p:nvSpPr>
        <p:spPr>
          <a:xfrm>
            <a:off x="755650" y="876300"/>
            <a:ext cx="335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400" dirty="0">
                <a:solidFill>
                  <a:srgbClr val="4D4D4D"/>
                </a:solidFill>
              </a:rPr>
              <a:t>We write all build task in </a:t>
            </a:r>
            <a:r>
              <a:rPr lang="en-US" sz="1400" dirty="0" err="1">
                <a:solidFill>
                  <a:srgbClr val="4D4D4D"/>
                </a:solidFill>
              </a:rPr>
              <a:t>build.gradle</a:t>
            </a:r>
            <a:r>
              <a:rPr lang="en-US" sz="1400" dirty="0">
                <a:solidFill>
                  <a:srgbClr val="4D4D4D"/>
                </a:solidFill>
              </a:rPr>
              <a:t> file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1BAB96-6107-4100-8137-1B87AD380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5287"/>
              </p:ext>
            </p:extLst>
          </p:nvPr>
        </p:nvGraphicFramePr>
        <p:xfrm>
          <a:off x="2220119" y="1838419"/>
          <a:ext cx="3679031" cy="1712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131">
                  <a:extLst>
                    <a:ext uri="{9D8B030D-6E8A-4147-A177-3AD203B41FA5}">
                      <a16:colId xmlns:a16="http://schemas.microsoft.com/office/drawing/2014/main" val="1378546434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421841155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A TASK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firstTask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{</a:t>
                      </a:r>
                      <a:b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println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"hello world!"</a:t>
                      </a:r>
                      <a:b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description  "This is my first task"</a:t>
                      </a:r>
                      <a:b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1217523436"/>
                  </a:ext>
                </a:extLst>
              </a:tr>
              <a:tr h="2894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RUNNING THE TASK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gradle  &lt;</a:t>
                      </a:r>
                      <a:r>
                        <a:rPr lang="en-US" sz="900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taskName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 </a:t>
                      </a:r>
                      <a:r>
                        <a:rPr lang="en-US" sz="900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gradle </a:t>
                      </a:r>
                      <a:r>
                        <a:rPr lang="en-US" sz="900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firstTask</a:t>
                      </a:r>
                      <a:endParaRPr lang="en-US" sz="90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  <a:tab pos="638175" algn="l"/>
                        </a:tabLs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 ABBREVIATION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gradle </a:t>
                      </a:r>
                      <a:r>
                        <a:rPr lang="en-US" sz="900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</a:t>
                      </a:r>
                      <a:endParaRPr lang="en-US" sz="90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361352424"/>
                  </a:ext>
                </a:extLst>
              </a:tr>
              <a:tr h="194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VIEW TASKS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gradle --all</a:t>
                      </a: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762110310"/>
                  </a:ext>
                </a:extLst>
              </a:tr>
              <a:tr h="312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RUNNING THE TASK USING WRAPPER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  <a:tab pos="638175" algn="l"/>
                        </a:tabLst>
                      </a:pPr>
                      <a:r>
                        <a:rPr lang="en-US" sz="900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gradlew</a:t>
                      </a:r>
                      <a:r>
                        <a:rPr lang="en-US" sz="9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900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fT</a:t>
                      </a:r>
                      <a:endParaRPr lang="en-US" sz="900" i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82701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6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Creating Java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8EC9A-BA38-4102-B167-35763982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27477"/>
            <a:ext cx="2396479" cy="348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3E64E-CA18-4204-906E-F9F49AE4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17" y="1050152"/>
            <a:ext cx="1482381" cy="3265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4F4F0-2AA8-4FFF-87E3-AF8CE65D1E54}"/>
              </a:ext>
            </a:extLst>
          </p:cNvPr>
          <p:cNvSpPr txBox="1"/>
          <p:nvPr/>
        </p:nvSpPr>
        <p:spPr>
          <a:xfrm>
            <a:off x="3282950" y="766219"/>
            <a:ext cx="3413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05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Project Structure – Similar to Maven Folder structure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C1A9-27EF-4304-A682-8DD49C631AEB}"/>
              </a:ext>
            </a:extLst>
          </p:cNvPr>
          <p:cNvSpPr txBox="1"/>
          <p:nvPr/>
        </p:nvSpPr>
        <p:spPr>
          <a:xfrm>
            <a:off x="5715437" y="1111978"/>
            <a:ext cx="2854115" cy="1928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2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COMMON JAVA PROJECT TASKS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all task – </a:t>
            </a:r>
            <a:r>
              <a:rPr lang="en-US" sz="1200" b="1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 --all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the project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the project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Jars for project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 the project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Java Docs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unit and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043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UHCTechnology_Templat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HCTechnology_Template_v2" id="{DBA7EF4D-AD6C-3B4E-B2E7-DFFBAC215C54}" vid="{5685A221-050E-574F-842A-A51F198A0CB8}"/>
    </a:ext>
  </a:extLst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4e4146f9fc0b46525ce821da40fe56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57BD6E-5CA8-4951-A9D2-61B31334541F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FE0BE7-934C-4AED-9832-7793D6216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9471</TotalTime>
  <Words>915</Words>
  <Application>Microsoft Office PowerPoint</Application>
  <PresentationFormat>On-screen Show (16:9)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JetBrains Mono</vt:lpstr>
      <vt:lpstr>Symbol</vt:lpstr>
      <vt:lpstr>UHCTechnology_Template</vt:lpstr>
      <vt:lpstr>PowerPoint Presentation</vt:lpstr>
      <vt:lpstr>Gradle</vt:lpstr>
      <vt:lpstr>Gradle</vt:lpstr>
      <vt:lpstr>Comparison with ANT and Maven</vt:lpstr>
      <vt:lpstr>Why Gradle ?</vt:lpstr>
      <vt:lpstr>Gradle – Installation (Windows)</vt:lpstr>
      <vt:lpstr>Creating Basic Gradle Project</vt:lpstr>
      <vt:lpstr>Creating Gradle Tasks</vt:lpstr>
      <vt:lpstr>Creating Java Project</vt:lpstr>
      <vt:lpstr>Understanding build.gradle</vt:lpstr>
      <vt:lpstr>Creating Java Web Project</vt:lpstr>
      <vt:lpstr>References</vt:lpstr>
      <vt:lpstr>Thank you !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Avishekh</dc:creator>
  <cp:lastModifiedBy>Sinha, Avishekh</cp:lastModifiedBy>
  <cp:revision>351</cp:revision>
  <cp:lastPrinted>2018-03-16T19:35:45Z</cp:lastPrinted>
  <dcterms:created xsi:type="dcterms:W3CDTF">2019-02-22T14:09:50Z</dcterms:created>
  <dcterms:modified xsi:type="dcterms:W3CDTF">2021-08-23T08:21:24Z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