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5714"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colab.research.google.com/drive/1EYhQX34seerJAbDKLRB2A3gz695ZL_da%23scrollTo=dEmUnq1CsIGW" TargetMode="Externa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5" y="2067305"/>
            <a:ext cx="3445196" cy="435609"/>
          </a:xfrm>
          <a:prstGeom prst="rect"/>
        </p:spPr>
        <p:txBody>
          <a:bodyPr anchor="t" bIns="0" lIns="0" rIns="0" rtlCol="0" tIns="16510" vert="horz" wrap="square">
            <a:spAutoFit/>
          </a:bodyPr>
          <a:p>
            <a:pPr marL="12700">
              <a:spcBef>
                <a:spcPts val="130"/>
              </a:spcBef>
            </a:pPr>
            <a:r>
              <a:rPr dirty="0" sz="2800" lang="en-US">
                <a:solidFill>
                  <a:srgbClr val="000000"/>
                </a:solidFill>
                <a:latin typeface="Times New Roman"/>
                <a:cs typeface="Trebuchet MS"/>
              </a:rPr>
              <a:t>A</a:t>
            </a:r>
            <a:r>
              <a:rPr dirty="0" sz="2800" lang="en-US">
                <a:solidFill>
                  <a:srgbClr val="000000"/>
                </a:solidFill>
                <a:latin typeface="Times New Roman"/>
                <a:cs typeface="Trebuchet MS"/>
              </a:rPr>
              <a:t>j</a:t>
            </a:r>
            <a:r>
              <a:rPr dirty="0" sz="2800" lang="en-US">
                <a:solidFill>
                  <a:srgbClr val="000000"/>
                </a:solidFill>
                <a:latin typeface="Times New Roman"/>
                <a:cs typeface="Trebuchet MS"/>
              </a:rPr>
              <a:t>i</a:t>
            </a:r>
            <a:r>
              <a:rPr dirty="0" sz="2800" lang="en-US">
                <a:solidFill>
                  <a:srgbClr val="000000"/>
                </a:solidFill>
                <a:latin typeface="Times New Roman"/>
                <a:cs typeface="Trebuchet MS"/>
              </a:rPr>
              <a:t>t</a:t>
            </a:r>
            <a:r>
              <a:rPr dirty="0" sz="2800" lang="en-US">
                <a:solidFill>
                  <a:srgbClr val="000000"/>
                </a:solidFill>
                <a:latin typeface="Times New Roman"/>
                <a:cs typeface="Trebuchet MS"/>
              </a:rPr>
              <a:t>h</a:t>
            </a:r>
            <a:r>
              <a:rPr dirty="0" sz="2800" lang="en-US">
                <a:solidFill>
                  <a:srgbClr val="000000"/>
                </a:solidFill>
                <a:latin typeface="Times New Roman"/>
                <a:cs typeface="Trebuchet MS"/>
              </a:rPr>
              <a:t> </a:t>
            </a:r>
            <a:r>
              <a:rPr dirty="0" sz="2800" lang="en-US">
                <a:solidFill>
                  <a:srgbClr val="000000"/>
                </a:solidFill>
                <a:latin typeface="Times New Roman"/>
                <a:cs typeface="Trebuchet MS"/>
              </a:rPr>
              <a:t>T</a:t>
            </a:r>
            <a:r>
              <a:rPr dirty="0" sz="2800" lang="en-US">
                <a:solidFill>
                  <a:srgbClr val="000000"/>
                </a:solidFill>
                <a:latin typeface="Times New Roman"/>
                <a:cs typeface="Trebuchet MS"/>
              </a:rPr>
              <a:t>h</a:t>
            </a:r>
            <a:r>
              <a:rPr dirty="0" sz="2800" lang="en-US">
                <a:solidFill>
                  <a:srgbClr val="000000"/>
                </a:solidFill>
                <a:latin typeface="Times New Roman"/>
                <a:cs typeface="Trebuchet MS"/>
              </a:rPr>
              <a:t>o</a:t>
            </a:r>
            <a:r>
              <a:rPr dirty="0" sz="2800" lang="en-US">
                <a:solidFill>
                  <a:srgbClr val="000000"/>
                </a:solidFill>
                <a:latin typeface="Times New Roman"/>
                <a:cs typeface="Trebuchet MS"/>
              </a:rPr>
              <a:t>m</a:t>
            </a:r>
            <a:r>
              <a:rPr dirty="0" sz="2800" lang="en-US">
                <a:solidFill>
                  <a:srgbClr val="000000"/>
                </a:solidFill>
                <a:latin typeface="Times New Roman"/>
                <a:cs typeface="Trebuchet MS"/>
              </a:rPr>
              <a:t>a</a:t>
            </a:r>
            <a:r>
              <a:rPr dirty="0" sz="2800" lang="en-US">
                <a:solidFill>
                  <a:srgbClr val="000000"/>
                </a:solidFill>
                <a:latin typeface="Times New Roman"/>
                <a:cs typeface="Trebuchet MS"/>
              </a:rPr>
              <a:t>s</a:t>
            </a:r>
            <a:endParaRPr altLang="en-US" lang="zh-CN"/>
          </a:p>
        </p:txBody>
      </p:sp>
      <p:pic>
        <p:nvPicPr>
          <p:cNvPr id="2097152" name="object 9"/>
          <p:cNvPicPr>
            <a:picLocks/>
          </p:cNvPicPr>
          <p:nvPr/>
        </p:nvPicPr>
        <p:blipFill>
          <a:blip xmlns:r="http://schemas.openxmlformats.org/officeDocument/2006/relationships" r:embed="rId1" cstate="print"/>
          <a:stretch>
            <a:fillRect/>
          </a:stretch>
        </p:blipFill>
        <p:spPr>
          <a:xfrm>
            <a:off x="-195803" y="6569222"/>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734110" y="6736416"/>
            <a:ext cx="76200" cy="177800"/>
          </a:xfrm>
          <a:prstGeom prst="rect"/>
        </p:spPr>
      </p:pic>
      <p:sp>
        <p:nvSpPr>
          <p:cNvPr id="1048679" name="object 7"/>
          <p:cNvSpPr txBox="1">
            <a:spLocks noGrp="1"/>
          </p:cNvSpPr>
          <p:nvPr>
            <p:ph type="title"/>
          </p:nvPr>
        </p:nvSpPr>
        <p:spPr>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8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81" name="object 8"/>
          <p:cNvSpPr txBox="1"/>
          <p:nvPr/>
        </p:nvSpPr>
        <p:spPr>
          <a:xfrm>
            <a:off x="589314" y="5819601"/>
            <a:ext cx="1230630" cy="335280"/>
          </a:xfrm>
          <a:prstGeom prst="rect"/>
        </p:spPr>
        <p:txBody>
          <a:bodyPr anchor="t" bIns="0" lIns="0" rIns="0" rtlCol="0" tIns="16510" vert="horz" wrap="square">
            <a:spAutoFit/>
          </a:bodyPr>
          <a:p>
            <a:pPr marL="12700">
              <a:lnSpc>
                <a:spcPct val="100000"/>
              </a:lnSpc>
              <a:spcBef>
                <a:spcPts val="130"/>
              </a:spcBef>
            </a:pPr>
            <a:r>
              <a:rPr dirty="0" sz="2000" u="sng">
                <a:solidFill>
                  <a:srgbClr val="006FC0"/>
                </a:solidFill>
                <a:uFill>
                  <a:solidFill>
                    <a:srgbClr val="006FC0"/>
                  </a:solidFill>
                </a:uFill>
                <a:latin typeface="Trebuchet MS"/>
                <a:cs typeface="Trebuchet MS"/>
                <a:hlinkClick r:id="rId2"/>
              </a:rPr>
              <a:t>Demo</a:t>
            </a:r>
            <a:r>
              <a:rPr dirty="0" sz="2000" spc="10" u="sng">
                <a:solidFill>
                  <a:srgbClr val="006FC0"/>
                </a:solidFill>
                <a:uFill>
                  <a:solidFill>
                    <a:srgbClr val="006FC0"/>
                  </a:solidFill>
                </a:uFill>
                <a:latin typeface="Trebuchet MS"/>
                <a:cs typeface="Trebuchet MS"/>
                <a:hlinkClick r:id="rId2"/>
              </a:rPr>
              <a:t> </a:t>
            </a:r>
            <a:r>
              <a:rPr dirty="0" sz="2000" spc="-20" u="sng">
                <a:solidFill>
                  <a:srgbClr val="006FC0"/>
                </a:solidFill>
                <a:uFill>
                  <a:solidFill>
                    <a:srgbClr val="006FC0"/>
                  </a:solidFill>
                </a:uFill>
                <a:latin typeface="Trebuchet MS"/>
                <a:cs typeface="Trebuchet MS"/>
                <a:hlinkClick r:id="rId2"/>
              </a:rPr>
              <a:t>Link</a:t>
            </a:r>
            <a:endParaRPr sz="2000">
              <a:latin typeface="Trebuchet MS"/>
              <a:cs typeface="Trebuchet MS"/>
              <a:hlinkClick r:id="rId2"/>
            </a:endParaRPr>
          </a:p>
        </p:txBody>
      </p:sp>
      <p:sp>
        <p:nvSpPr>
          <p:cNvPr id="1048682" name="TextBox 12"/>
          <p:cNvSpPr txBox="1"/>
          <p:nvPr/>
        </p:nvSpPr>
        <p:spPr>
          <a:xfrm>
            <a:off x="1206050" y="1139963"/>
            <a:ext cx="8468623" cy="646331"/>
          </a:xfrm>
          <a:prstGeom prst="rect"/>
          <a:noFill/>
        </p:spPr>
        <p:txBody>
          <a:bodyPr anchor="t" bIns="45720" lIns="91440" rIns="91440" tIns="45720" wrap="square">
            <a:spAutoFit/>
          </a:bodyPr>
          <a:p>
            <a:r>
              <a:rPr dirty="0" lang="en-US"/>
              <a:t>Our model achieves a test accuracy of 80%, surpassing the target accuracy of 75%. It also demonstrates high precision.</a:t>
            </a:r>
            <a:endParaRPr dirty="0" lang="en-IN"/>
          </a:p>
        </p:txBody>
      </p:sp>
      <p:pic>
        <p:nvPicPr>
          <p:cNvPr id="2097165" name="Picture 14"/>
          <p:cNvPicPr>
            <a:picLocks noChangeAspect="1"/>
          </p:cNvPicPr>
          <p:nvPr/>
        </p:nvPicPr>
        <p:blipFill>
          <a:blip xmlns:r="http://schemas.openxmlformats.org/officeDocument/2006/relationships" r:embed="rId3"/>
          <a:stretch>
            <a:fillRect/>
          </a:stretch>
        </p:blipFill>
        <p:spPr>
          <a:xfrm>
            <a:off x="2057400" y="2362200"/>
            <a:ext cx="6735189" cy="34575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6" name="object 2"/>
          <p:cNvSpPr/>
          <p:nvPr/>
        </p:nvSpPr>
        <p:spPr>
          <a:xfrm>
            <a:off x="0" y="965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2"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764395" cy="3762692"/>
          </a:xfrm>
          <a:prstGeom prst="rect"/>
        </p:spPr>
        <p:txBody>
          <a:bodyPr anchor="t" bIns="0" lIns="0" rIns="0" rtlCol="0" tIns="460692" vert="horz" wrap="square">
            <a:spAutoFit/>
          </a:bodyPr>
          <a:p>
            <a:pPr marL="193675">
              <a:spcBef>
                <a:spcPts val="130"/>
              </a:spcBef>
            </a:pPr>
            <a:r>
              <a:rPr dirty="0" sz="4400" lang="en-IN"/>
              <a:t>PROJECT TITLE</a:t>
            </a:r>
            <a:br>
              <a:rPr dirty="0" sz="4400" lang="en-IN"/>
            </a:br>
            <a:r>
              <a:rPr dirty="0" sz="4400" lang="en-IN"/>
              <a:t>      </a:t>
            </a:r>
            <a:br>
              <a:rPr dirty="0" sz="4400" lang="en-IN"/>
            </a:br>
            <a:br>
              <a:rPr dirty="0" sz="4400" lang="en-IN"/>
            </a:br>
            <a:r>
              <a:rPr dirty="0" sz="4400" lang="en-IN"/>
              <a:t>           MOVING OBJECT DETECTION</a:t>
            </a:r>
            <a:br>
              <a:rPr dirty="0" sz="4400" lang="en-IN"/>
            </a:br>
            <a:endParaRPr dirty="0" sz="4250"/>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grpSp>
        <p:nvGrpSpPr>
          <p:cNvPr id="24" name="object 3"/>
          <p:cNvGrpSpPr/>
          <p:nvPr/>
        </p:nvGrpSpPr>
        <p:grpSpPr>
          <a:xfrm>
            <a:off x="7443849" y="0"/>
            <a:ext cx="4752975"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558165" y="385444"/>
            <a:ext cx="9764395" cy="7971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6" name="object 22"/>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37" name="TextBox 23"/>
          <p:cNvSpPr txBox="1"/>
          <p:nvPr/>
        </p:nvSpPr>
        <p:spPr>
          <a:xfrm>
            <a:off x="2895600" y="1676400"/>
            <a:ext cx="6102074" cy="3558540"/>
          </a:xfrm>
          <a:prstGeom prst="rect"/>
          <a:noFill/>
        </p:spPr>
        <p:txBody>
          <a:bodyPr anchor="t" bIns="45720" lIns="91440" rIns="91440" rtlCol="0" tIns="45720" wrap="square">
            <a:spAutoFit/>
          </a:bodyPr>
          <a:p>
            <a:pPr indent="-285750" marL="285750">
              <a:buFont typeface="Arial" panose="020B0604020202020204" pitchFamily="34" charset="0"/>
              <a:buChar char="•"/>
            </a:pPr>
            <a:r>
              <a:rPr dirty="0" lang="en-IN"/>
              <a:t>PROBLEM STATEMENT</a:t>
            </a:r>
          </a:p>
          <a:p>
            <a:endParaRPr dirty="0" lang="en-IN"/>
          </a:p>
          <a:p>
            <a:pPr indent="-285750" marL="285750">
              <a:buFont typeface="Arial" panose="020B0604020202020204" pitchFamily="34" charset="0"/>
              <a:buChar char="•"/>
            </a:pPr>
            <a:r>
              <a:rPr dirty="0" lang="en-IN"/>
              <a:t>PROJECT OVERVIEW</a:t>
            </a:r>
          </a:p>
          <a:p>
            <a:endParaRPr dirty="0" lang="en-IN"/>
          </a:p>
          <a:p>
            <a:pPr indent="-285750" marL="285750">
              <a:buFont typeface="Arial" panose="020B0604020202020204" pitchFamily="34" charset="0"/>
              <a:buChar char="•"/>
            </a:pPr>
            <a:r>
              <a:rPr dirty="0" lang="en-IN"/>
              <a:t>WHO ARE THE END USERS?</a:t>
            </a:r>
          </a:p>
          <a:p>
            <a:endParaRPr dirty="0" lang="en-IN"/>
          </a:p>
          <a:p>
            <a:pPr indent="-285750" marL="285750">
              <a:buFont typeface="Arial" panose="020B0604020202020204" pitchFamily="34" charset="0"/>
              <a:buChar char="•"/>
            </a:pPr>
            <a:r>
              <a:rPr dirty="0" lang="en-IN"/>
              <a:t>MY SOLUTION AND ITS VALUE PROPOSITION</a:t>
            </a:r>
          </a:p>
          <a:p>
            <a:endParaRPr dirty="0" lang="en-IN"/>
          </a:p>
          <a:p>
            <a:pPr indent="-285750" marL="285750">
              <a:buFont typeface="Arial" panose="020B0604020202020204" pitchFamily="34" charset="0"/>
              <a:buChar char="•"/>
            </a:pPr>
            <a:r>
              <a:rPr dirty="0" lang="en-IN"/>
              <a:t>THE WOW IN MYSOLUTION</a:t>
            </a:r>
          </a:p>
          <a:p>
            <a:endParaRPr dirty="0" lang="en-IN"/>
          </a:p>
          <a:p>
            <a:pPr indent="-285750" marL="285750">
              <a:buFont typeface="Arial" panose="020B0604020202020204" pitchFamily="34" charset="0"/>
              <a:buChar char="•"/>
            </a:pPr>
            <a:r>
              <a:rPr dirty="0" lang="en-IN"/>
              <a:t>MODELLING</a:t>
            </a:r>
          </a:p>
          <a:p>
            <a:endParaRPr dirty="0" lang="en-IN"/>
          </a:p>
          <a:p>
            <a:pPr indent="-285750" marL="285750">
              <a:buFont typeface="Arial" panose="020B0604020202020204" pitchFamily="34" charset="0"/>
              <a:buChar char="•"/>
            </a:pPr>
            <a:r>
              <a:rPr dirty="0" lang="en-IN"/>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4072" y="575055"/>
            <a:ext cx="56388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dirty="0"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2"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3" name="TextBox 11"/>
          <p:cNvSpPr txBox="1"/>
          <p:nvPr/>
        </p:nvSpPr>
        <p:spPr>
          <a:xfrm>
            <a:off x="1526975" y="1853745"/>
            <a:ext cx="6099142" cy="3558540"/>
          </a:xfrm>
          <a:prstGeom prst="rect"/>
          <a:noFill/>
        </p:spPr>
        <p:txBody>
          <a:bodyPr anchor="t" bIns="45720" lIns="91440" rIns="91440" tIns="45720" wrap="square">
            <a:spAutoFit/>
          </a:bodyPr>
          <a:p>
            <a:pPr algn="l" indent="-285750" marL="285750">
              <a:buFont typeface="Arial"/>
              <a:buChar char="•"/>
            </a:pPr>
            <a:r>
              <a:rPr dirty="0" lang="en-US">
                <a:solidFill>
                  <a:srgbClr val="000000"/>
                </a:solidFill>
              </a:rPr>
              <a:t>Detecting moving objects in a frame-by-frame basis accurately and efficiently.</a:t>
            </a:r>
            <a:endParaRPr dirty="0" lang="en-US"/>
          </a:p>
          <a:p>
            <a:pPr algn="l" indent="-285750" marL="285750">
              <a:buFont typeface="Arial"/>
              <a:buChar char="•"/>
            </a:pPr>
            <a:r>
              <a:rPr dirty="0" lang="en-US">
                <a:solidFill>
                  <a:srgbClr val="000000"/>
                </a:solidFill>
              </a:rPr>
              <a:t>Developing a system capable of distinguishing between static and moving objects in real-time.</a:t>
            </a:r>
            <a:endParaRPr dirty="0" lang="en-US"/>
          </a:p>
          <a:p>
            <a:pPr algn="l" indent="-285750" marL="285750">
              <a:buFont typeface="Arial"/>
              <a:buChar char="•"/>
            </a:pPr>
            <a:r>
              <a:rPr dirty="0" lang="en-US">
                <a:solidFill>
                  <a:srgbClr val="000000"/>
                </a:solidFill>
              </a:rPr>
              <a:t>Ensuring robustness against noise and environmental changes.</a:t>
            </a:r>
            <a:endParaRPr dirty="0" lang="en-US"/>
          </a:p>
          <a:p>
            <a:pPr indent="-285750" marL="285750">
              <a:buFont typeface="Arial"/>
              <a:buChar char="•"/>
            </a:pPr>
            <a:endParaRPr dirty="0" lang="en-US">
              <a:solidFill>
                <a:srgbClr val="000000"/>
              </a:solidFill>
            </a:endParaRPr>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775" y="829627"/>
            <a:ext cx="5264785" cy="6388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49" name="TextBox 13"/>
          <p:cNvSpPr txBox="1"/>
          <p:nvPr/>
        </p:nvSpPr>
        <p:spPr>
          <a:xfrm>
            <a:off x="1628122" y="2059295"/>
            <a:ext cx="6099142" cy="2225041"/>
          </a:xfrm>
          <a:prstGeom prst="rect"/>
          <a:noFill/>
        </p:spPr>
        <p:txBody>
          <a:bodyPr anchor="t" bIns="45720" lIns="91440" rIns="91440" tIns="45720" wrap="square">
            <a:spAutoFit/>
          </a:bodyPr>
          <a:p>
            <a:pPr algn="l" indent="-285750" marL="285750">
              <a:buFont typeface="Arial"/>
              <a:buChar char="•"/>
            </a:pPr>
            <a:r>
              <a:rPr lang="en-US">
                <a:solidFill>
                  <a:srgbClr val="000000"/>
                </a:solidFill>
              </a:rPr>
              <a:t>Brief introduction to the concept of moving object detection.</a:t>
            </a:r>
            <a:endParaRPr lang="en-US"/>
          </a:p>
          <a:p>
            <a:pPr algn="l" indent="-285750" marL="285750">
              <a:buFont typeface="Arial"/>
              <a:buChar char="•"/>
            </a:pPr>
            <a:r>
              <a:rPr lang="en-US">
                <a:solidFill>
                  <a:srgbClr val="000000"/>
                </a:solidFill>
              </a:rPr>
              <a:t>Explanation of the importance of such systems in various domains such as surveillance, traffic monitoring, etc.</a:t>
            </a:r>
            <a:endParaRPr lang="en-US"/>
          </a:p>
          <a:p>
            <a:pPr algn="l" indent="-285750" marL="285750">
              <a:buFont typeface="Arial"/>
              <a:buChar char="•"/>
            </a:pPr>
            <a:r>
              <a:rPr lang="en-US">
                <a:solidFill>
                  <a:srgbClr val="000000"/>
                </a:solidFill>
              </a:rPr>
              <a:t>Overview of the methodology used for detecting moving objects.</a:t>
            </a:r>
            <a:endParaRPr lang="en-US"/>
          </a:p>
          <a:p>
            <a:pPr indent="-285750" marL="285750">
              <a:buFont typeface="Arial"/>
              <a:buChar char="•"/>
            </a:pPr>
            <a:endParaRPr dirty="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5"/>
          <p:cNvSpPr txBox="1">
            <a:spLocks noGrp="1"/>
          </p:cNvSpPr>
          <p:nvPr>
            <p:ph type="title"/>
          </p:nvPr>
        </p:nvSpPr>
        <p:spPr>
          <a:xfrm>
            <a:off x="558165" y="385444"/>
            <a:ext cx="9764395" cy="10054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pic>
        <p:nvPicPr>
          <p:cNvPr id="209716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4" name="object 8"/>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5" name="TextBox 11"/>
          <p:cNvSpPr txBox="1"/>
          <p:nvPr/>
        </p:nvSpPr>
        <p:spPr>
          <a:xfrm>
            <a:off x="1987463" y="1675271"/>
            <a:ext cx="6099142" cy="2225041"/>
          </a:xfrm>
          <a:prstGeom prst="rect"/>
          <a:noFill/>
        </p:spPr>
        <p:txBody>
          <a:bodyPr anchor="t" bIns="45720" lIns="91440" rIns="91440" tIns="45720" wrap="square">
            <a:spAutoFit/>
          </a:bodyPr>
          <a:p>
            <a:pPr algn="l" indent="-285750" marL="285750">
              <a:buFont typeface="Arial"/>
              <a:buChar char="•"/>
            </a:pPr>
            <a:r>
              <a:rPr lang="en-US">
                <a:solidFill>
                  <a:srgbClr val="000000"/>
                </a:solidFill>
              </a:rPr>
              <a:t>Security companies and law enforcement agencies for surveillance purposes.</a:t>
            </a:r>
            <a:endParaRPr lang="en-US"/>
          </a:p>
          <a:p>
            <a:pPr algn="l" indent="-285750" marL="285750">
              <a:buFont typeface="Arial"/>
              <a:buChar char="•"/>
            </a:pPr>
            <a:r>
              <a:rPr lang="en-US">
                <a:solidFill>
                  <a:srgbClr val="000000"/>
                </a:solidFill>
              </a:rPr>
              <a:t>Traffic management authorities for monitoring traffic flow and incidents.</a:t>
            </a:r>
            <a:endParaRPr lang="en-US"/>
          </a:p>
          <a:p>
            <a:pPr algn="l" indent="-285750" marL="285750">
              <a:buFont typeface="Arial"/>
              <a:buChar char="•"/>
            </a:pPr>
            <a:r>
              <a:rPr lang="en-US">
                <a:solidFill>
                  <a:srgbClr val="000000"/>
                </a:solidFill>
              </a:rPr>
              <a:t>Industrial facilities for monitoring machinery and equipment.</a:t>
            </a:r>
            <a:endParaRPr lang="en-US"/>
          </a:p>
          <a:p>
            <a:pPr algn="l" indent="-285750" marL="285750">
              <a:buFont typeface="Arial"/>
              <a:buChar char="•"/>
            </a:pPr>
            <a:r>
              <a:rPr lang="en-US">
                <a:solidFill>
                  <a:srgbClr val="000000"/>
                </a:solidFill>
              </a:rPr>
              <a:t>Home security systems for detecting intruders.</a:t>
            </a:r>
            <a:endParaRPr lang="en-US"/>
          </a:p>
          <a:p>
            <a:pPr indent="-285750" marL="285750">
              <a:buFont typeface="Arial"/>
              <a:buChar char="•"/>
            </a:pPr>
            <a:endParaRPr dirty="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228600" y="52478"/>
            <a:ext cx="9764395" cy="1122362"/>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1" name="Rectangle 3"/>
          <p:cNvSpPr>
            <a:spLocks noChangeArrowheads="1"/>
          </p:cNvSpPr>
          <p:nvPr/>
        </p:nvSpPr>
        <p:spPr bwMode="auto">
          <a:xfrm>
            <a:off x="547726" y="1567668"/>
            <a:ext cx="9764395" cy="3708965"/>
          </a:xfrm>
          <a:prstGeom prst="rect"/>
          <a:noFill/>
          <a:ln>
            <a:noFill/>
          </a:ln>
          <a:effectLst/>
        </p:spPr>
        <p:txBody>
          <a:bodyPr anchor="ctr" anchorCtr="0" bIns="0" compatLnSpc="1" lIns="0" numCol="1" rIns="0" tIns="198375"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a:cs typeface="Times New Roman"/>
              </a:rPr>
              <a:t>Solution:</a:t>
            </a:r>
            <a:endParaRPr altLang="en-US" baseline="0" b="0" cap="none" i="0" lang="en-US" normalizeH="0" strike="noStrike" u="none">
              <a:ln>
                <a:noFill/>
              </a:ln>
              <a:solidFill>
                <a:schemeClr val="tx1"/>
              </a:solidFill>
              <a:effectLst/>
              <a:latin typeface="Times New Roman"/>
              <a:cs typeface="Times New Roman"/>
            </a:endParaRPr>
          </a:p>
          <a:p>
            <a:pPr algn="l">
              <a:spcBef>
                <a:spcPct val="0"/>
              </a:spcBef>
              <a:spcAft>
                <a:spcPct val="0"/>
              </a:spcAft>
            </a:pPr>
            <a:r>
              <a:rPr dirty="0" sz="2000" lang="en-US">
                <a:solidFill>
                  <a:schemeClr val="tx1"/>
                </a:solidFill>
                <a:latin typeface="Times New Roman"/>
                <a:cs typeface="Times New Roman"/>
              </a:rPr>
              <a:t>Introduction to the proposed solution which involves analyzing frame differences to detect moving objects. By this all the frames will be captures and can be used if an illegal entry to an private property is being done by someone.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Value Proposition: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indent="-285750" marL="285750">
              <a:buFont typeface="Arial"/>
              <a:buChar char="•"/>
            </a:pPr>
            <a:r>
              <a:rPr dirty="0" lang="en-US">
                <a:solidFill>
                  <a:schemeClr val="tx1"/>
                </a:solidFill>
                <a:latin typeface="Arial"/>
                <a:cs typeface="Arial"/>
              </a:rPr>
              <a:t>Real-time detection capability.</a:t>
            </a:r>
            <a:endParaRPr dirty="0" lang="en-US">
              <a:latin typeface="Arial"/>
            </a:endParaRPr>
          </a:p>
          <a:p>
            <a:pPr algn="l" indent="-285750" marL="285750">
              <a:buFont typeface="Arial"/>
              <a:buChar char="•"/>
            </a:pPr>
            <a:r>
              <a:rPr dirty="0" lang="en-US">
                <a:solidFill>
                  <a:schemeClr val="tx1"/>
                </a:solidFill>
                <a:latin typeface="Arial"/>
                <a:cs typeface="Arial"/>
              </a:rPr>
              <a:t>Minimal false positives.</a:t>
            </a:r>
            <a:endParaRPr dirty="0" lang="en-US">
              <a:solidFill>
                <a:schemeClr val="tx1"/>
              </a:solidFill>
              <a:latin typeface="Arial"/>
            </a:endParaRPr>
          </a:p>
          <a:p>
            <a:pPr algn="l" indent="-285750" marL="285750">
              <a:buFont typeface="Arial"/>
              <a:buChar char="•"/>
            </a:pPr>
            <a:r>
              <a:rPr dirty="0" lang="en-US">
                <a:solidFill>
                  <a:schemeClr val="tx1"/>
                </a:solidFill>
                <a:latin typeface="Arial" panose="020B0604020202020204" pitchFamily="34" charset="0"/>
                <a:cs typeface="Arial"/>
              </a:rPr>
              <a:t>Scalability for different environments and camera setups.</a:t>
            </a:r>
            <a:endParaRPr dirty="0" lang="en-US"/>
          </a:p>
          <a:p>
            <a:pPr algn="l" indent="-285750" marL="285750">
              <a:buFont typeface="Arial"/>
              <a:buChar char="•"/>
            </a:pPr>
            <a:r>
              <a:rPr dirty="0" lang="en-US">
                <a:solidFill>
                  <a:schemeClr val="tx1"/>
                </a:solidFill>
                <a:latin typeface="Arial"/>
                <a:cs typeface="Arial"/>
              </a:rPr>
              <a:t>Easy integration with existing systems.</a:t>
            </a:r>
            <a:endParaRPr dirty="0" lang="en-US">
              <a:solidFill>
                <a:schemeClr val="tx1"/>
              </a:solidFill>
              <a:latin typeface="Arial"/>
            </a:endParaRPr>
          </a:p>
          <a:p>
            <a:pPr algn="l">
              <a:spcBef>
                <a:spcPct val="0"/>
              </a:spcBef>
              <a:spcAft>
                <a:spcPct val="0"/>
              </a:spcAft>
            </a:pPr>
            <a:endParaRPr altLang="en-US" baseline="0" b="0" cap="none" dirty="0" sz="1800" i="0" lang="en-US" normalizeH="0" strike="noStrike" u="none">
              <a:ln>
                <a:noFill/>
              </a:ln>
              <a:solidFill>
                <a:schemeClr val="tx1"/>
              </a:solidFill>
              <a:effectLst/>
              <a:latin typeface="Arial" panose="020B0604020202020204" pitchFamily="34" charset="0"/>
              <a:cs typeface="Arial"/>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62" name="Rectangle 4"/>
          <p:cNvSpPr>
            <a:spLocks noChangeArrowheads="1"/>
          </p:cNvSpPr>
          <p:nvPr/>
        </p:nvSpPr>
        <p:spPr bwMode="auto">
          <a:xfrm>
            <a:off x="0" y="0"/>
            <a:ext cx="857250" cy="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7" name="object 7"/>
          <p:cNvSpPr txBox="1">
            <a:spLocks noGrp="1"/>
          </p:cNvSpPr>
          <p:nvPr>
            <p:ph type="title"/>
          </p:nvPr>
        </p:nvSpPr>
        <p:spPr>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9" name="TextBox 12"/>
          <p:cNvSpPr txBox="1"/>
          <p:nvPr/>
        </p:nvSpPr>
        <p:spPr>
          <a:xfrm>
            <a:off x="2841681" y="1352291"/>
            <a:ext cx="6101254" cy="3416320"/>
          </a:xfrm>
          <a:prstGeom prst="rect"/>
          <a:noFill/>
        </p:spPr>
        <p:txBody>
          <a:bodyPr anchor="t" bIns="45720" lIns="91440" rIns="91440" tIns="45720" wrap="square">
            <a:spAutoFit/>
          </a:bodyPr>
          <a:p>
            <a:endParaRPr lang="en-US"/>
          </a:p>
          <a:p>
            <a:pPr algn="l" indent="-285750" marL="285750">
              <a:buFont typeface="Arial"/>
              <a:buChar char="•"/>
            </a:pPr>
            <a:r>
              <a:rPr dirty="0" lang="en-IN">
                <a:solidFill>
                  <a:srgbClr val="000000"/>
                </a:solidFill>
              </a:rPr>
              <a:t>By this any unprecedented entry to any site can be easily found and an report can be send to the property </a:t>
            </a:r>
            <a:r>
              <a:rPr lang="en-IN">
                <a:solidFill>
                  <a:srgbClr val="000000"/>
                </a:solidFill>
              </a:rPr>
              <a:t>owner.</a:t>
            </a:r>
          </a:p>
          <a:p>
            <a:pPr algn="l" indent="-285750" marL="285750">
              <a:buFont typeface="Arial"/>
              <a:buChar char="•"/>
            </a:pPr>
            <a:r>
              <a:rPr dirty="0" lang="en-IN">
                <a:solidFill>
                  <a:srgbClr val="000000"/>
                </a:solidFill>
              </a:rPr>
              <a:t>If this is properly trained it can also be able to detect some specific users, By this technology they will be </a:t>
            </a:r>
            <a:r>
              <a:rPr lang="en-IN">
                <a:solidFill>
                  <a:srgbClr val="000000"/>
                </a:solidFill>
              </a:rPr>
              <a:t>able to get in without an alarm being sent to the owner an employee or staffs entering the site.</a:t>
            </a:r>
          </a:p>
          <a:p>
            <a:pPr algn="l" indent="-285750" marL="285750">
              <a:buFont typeface="Arial"/>
              <a:buChar char="•"/>
            </a:pPr>
            <a:r>
              <a:rPr lang="en-IN">
                <a:solidFill>
                  <a:srgbClr val="000000"/>
                </a:solidFill>
              </a:rPr>
              <a:t>It can be used in banks where there will be no movements necessarily happening and if there is some movement they will also get instant notification.</a:t>
            </a:r>
            <a:endParaRPr dirty="0" lang="en-IN">
              <a:solidFill>
                <a:srgbClr val="000000"/>
              </a:solidFill>
            </a:endParaRPr>
          </a:p>
          <a:p>
            <a:pPr indent="-285750" marL="285750">
              <a:buFont typeface="Arial"/>
              <a:buChar char="•"/>
            </a:pPr>
            <a:endParaRPr dirty="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74" name="object 8"/>
          <p:cNvSpPr txBox="1">
            <a:spLocks noGrp="1"/>
          </p:cNvSpPr>
          <p:nvPr>
            <p:ph type="ctrTitle"/>
          </p:nvPr>
        </p:nvSpPr>
        <p:spPr>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75" name="TextBox 12"/>
          <p:cNvSpPr txBox="1"/>
          <p:nvPr/>
        </p:nvSpPr>
        <p:spPr>
          <a:xfrm>
            <a:off x="381000" y="1524000"/>
            <a:ext cx="9979572" cy="3416320"/>
          </a:xfrm>
          <a:prstGeom prst="rect"/>
          <a:noFill/>
        </p:spPr>
        <p:txBody>
          <a:bodyPr anchor="t" bIns="45720" lIns="91440" rIns="91440" tIns="45720" wrap="square">
            <a:spAutoFit/>
          </a:bodyPr>
          <a:p>
            <a:r>
              <a:rPr dirty="0" lang="en-US">
                <a:solidFill>
                  <a:srgbClr val="000000"/>
                </a:solidFill>
              </a:rPr>
              <a:t>The model integrates YOLO, a deep learning-based object detection framework trained on the COCO dataset, to identify objects in each frame of a video stream. By focusing on person detections, it targets potential moving objects with higher confidence scores. Subsequently, the model employs traditional computer vision techniques to analyze motion between consecutive frames. It computes frame differences using grayscale conversion, thresholding, and contour detection to highlight regions of significant change indicative of movement. By setting a minimum area threshold for detected contours, the model effectively filters out background noise and stationary elements, ensuring accurate identification of moving objects. Upon detecting moving objects, the model overlays a textual label onto the frame to indicate the presence of motion. This fusion of deep learning-based object detection and traditional computer vision methods enables the model to robustly detect and highlight moving objects within the video stream, making it applicable to various surveillance, security, and traffic monitoring scenarios.</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Shalu Rakshana</dc:creator>
  <cp:lastModifiedBy>Shalu Rakshana</cp:lastModifiedBy>
  <dcterms:created xsi:type="dcterms:W3CDTF">2024-04-02T17:29:39Z</dcterms:created>
  <dcterms:modified xsi:type="dcterms:W3CDTF">2024-04-05T04:02:10Z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1237e25419414a3997f1ca91bdccb25b</vt:lpwstr>
  </property>
</Properties>
</file>