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C4F24-C608-45EB-A368-9B9F0D7E52C3}" v="6" dt="2024-01-05T16:25:01.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ika Veera" userId="2036a630761c0197" providerId="LiveId" clId="{A89C4F24-C608-45EB-A368-9B9F0D7E52C3}"/>
    <pc:docChg chg="undo custSel modSld">
      <pc:chgData name="Rashika Veera" userId="2036a630761c0197" providerId="LiveId" clId="{A89C4F24-C608-45EB-A368-9B9F0D7E52C3}" dt="2024-01-05T16:25:10.581" v="52" actId="20577"/>
      <pc:docMkLst>
        <pc:docMk/>
      </pc:docMkLst>
      <pc:sldChg chg="modSp mod">
        <pc:chgData name="Rashika Veera" userId="2036a630761c0197" providerId="LiveId" clId="{A89C4F24-C608-45EB-A368-9B9F0D7E52C3}" dt="2024-01-05T16:24:51.177" v="36"/>
        <pc:sldMkLst>
          <pc:docMk/>
          <pc:sldMk cId="2230635195" sldId="256"/>
        </pc:sldMkLst>
        <pc:spChg chg="mod">
          <ac:chgData name="Rashika Veera" userId="2036a630761c0197" providerId="LiveId" clId="{A89C4F24-C608-45EB-A368-9B9F0D7E52C3}" dt="2024-01-01T15:05:29.654" v="23" actId="20577"/>
          <ac:spMkLst>
            <pc:docMk/>
            <pc:sldMk cId="2230635195" sldId="256"/>
            <ac:spMk id="2" creationId="{2DF9EA36-B57A-BEA0-A69F-FD65CB6E9733}"/>
          </ac:spMkLst>
        </pc:spChg>
        <pc:spChg chg="mod">
          <ac:chgData name="Rashika Veera" userId="2036a630761c0197" providerId="LiveId" clId="{A89C4F24-C608-45EB-A368-9B9F0D7E52C3}" dt="2024-01-05T16:24:51.177" v="36"/>
          <ac:spMkLst>
            <pc:docMk/>
            <pc:sldMk cId="2230635195" sldId="256"/>
            <ac:spMk id="3" creationId="{8338344A-44C5-402D-B43C-900E15F41589}"/>
          </ac:spMkLst>
        </pc:spChg>
      </pc:sldChg>
      <pc:sldChg chg="modSp mod">
        <pc:chgData name="Rashika Veera" userId="2036a630761c0197" providerId="LiveId" clId="{A89C4F24-C608-45EB-A368-9B9F0D7E52C3}" dt="2024-01-05T16:25:10.581" v="52" actId="20577"/>
        <pc:sldMkLst>
          <pc:docMk/>
          <pc:sldMk cId="1063583258" sldId="257"/>
        </pc:sldMkLst>
        <pc:graphicFrameChg chg="mod modGraphic">
          <ac:chgData name="Rashika Veera" userId="2036a630761c0197" providerId="LiveId" clId="{A89C4F24-C608-45EB-A368-9B9F0D7E52C3}" dt="2024-01-05T16:25:10.581" v="52" actId="20577"/>
          <ac:graphicFrameMkLst>
            <pc:docMk/>
            <pc:sldMk cId="1063583258" sldId="257"/>
            <ac:graphicFrameMk id="4" creationId="{6F076803-A012-E977-3304-BFDEFB9044F8}"/>
          </ac:graphicFrameMkLst>
        </pc:graphicFrameChg>
      </pc:sldChg>
      <pc:sldChg chg="modSp mod">
        <pc:chgData name="Rashika Veera" userId="2036a630761c0197" providerId="LiveId" clId="{A89C4F24-C608-45EB-A368-9B9F0D7E52C3}" dt="2024-01-01T15:06:34.201" v="25" actId="2711"/>
        <pc:sldMkLst>
          <pc:docMk/>
          <pc:sldMk cId="462001876" sldId="258"/>
        </pc:sldMkLst>
        <pc:spChg chg="mod">
          <ac:chgData name="Rashika Veera" userId="2036a630761c0197" providerId="LiveId" clId="{A89C4F24-C608-45EB-A368-9B9F0D7E52C3}" dt="2024-01-01T15:06:34.201" v="25" actId="2711"/>
          <ac:spMkLst>
            <pc:docMk/>
            <pc:sldMk cId="462001876" sldId="258"/>
            <ac:spMk id="3" creationId="{2EA4250F-96EF-F4AE-CAC5-7D4F40E057F4}"/>
          </ac:spMkLst>
        </pc:spChg>
      </pc:sldChg>
      <pc:sldChg chg="modSp mod">
        <pc:chgData name="Rashika Veera" userId="2036a630761c0197" providerId="LiveId" clId="{A89C4F24-C608-45EB-A368-9B9F0D7E52C3}" dt="2024-01-01T15:07:06.304" v="31" actId="20577"/>
        <pc:sldMkLst>
          <pc:docMk/>
          <pc:sldMk cId="2609790276" sldId="264"/>
        </pc:sldMkLst>
        <pc:spChg chg="mod">
          <ac:chgData name="Rashika Veera" userId="2036a630761c0197" providerId="LiveId" clId="{A89C4F24-C608-45EB-A368-9B9F0D7E52C3}" dt="2024-01-01T15:07:06.304" v="31" actId="20577"/>
          <ac:spMkLst>
            <pc:docMk/>
            <pc:sldMk cId="2609790276" sldId="264"/>
            <ac:spMk id="3" creationId="{2EA4250F-96EF-F4AE-CAC5-7D4F40E057F4}"/>
          </ac:spMkLst>
        </pc:spChg>
      </pc:sldChg>
      <pc:sldChg chg="modSp mod">
        <pc:chgData name="Rashika Veera" userId="2036a630761c0197" providerId="LiveId" clId="{A89C4F24-C608-45EB-A368-9B9F0D7E52C3}" dt="2024-01-01T15:07:24.496" v="32" actId="2711"/>
        <pc:sldMkLst>
          <pc:docMk/>
          <pc:sldMk cId="3791921759" sldId="267"/>
        </pc:sldMkLst>
        <pc:spChg chg="mod">
          <ac:chgData name="Rashika Veera" userId="2036a630761c0197" providerId="LiveId" clId="{A89C4F24-C608-45EB-A368-9B9F0D7E52C3}" dt="2024-01-01T15:07:24.496" v="32" actId="2711"/>
          <ac:spMkLst>
            <pc:docMk/>
            <pc:sldMk cId="3791921759" sldId="267"/>
            <ac:spMk id="11" creationId="{B1E416E6-1CFC-BA2C-1197-BB0A7553ECFC}"/>
          </ac:spMkLst>
        </pc:spChg>
      </pc:sldChg>
      <pc:sldChg chg="modSp mod">
        <pc:chgData name="Rashika Veera" userId="2036a630761c0197" providerId="LiveId" clId="{A89C4F24-C608-45EB-A368-9B9F0D7E52C3}" dt="2024-01-01T15:07:30.074" v="33" actId="2711"/>
        <pc:sldMkLst>
          <pc:docMk/>
          <pc:sldMk cId="727214416" sldId="268"/>
        </pc:sldMkLst>
        <pc:spChg chg="mod">
          <ac:chgData name="Rashika Veera" userId="2036a630761c0197" providerId="LiveId" clId="{A89C4F24-C608-45EB-A368-9B9F0D7E52C3}" dt="2024-01-01T15:07:30.074" v="33" actId="2711"/>
          <ac:spMkLst>
            <pc:docMk/>
            <pc:sldMk cId="727214416" sldId="268"/>
            <ac:spMk id="5" creationId="{18D38443-34C2-7371-0E31-403C83F7BA5F}"/>
          </ac:spMkLst>
        </pc:spChg>
      </pc:sldChg>
      <pc:sldChg chg="modSp mod">
        <pc:chgData name="Rashika Veera" userId="2036a630761c0197" providerId="LiveId" clId="{A89C4F24-C608-45EB-A368-9B9F0D7E52C3}" dt="2024-01-01T15:07:40.443" v="35" actId="2711"/>
        <pc:sldMkLst>
          <pc:docMk/>
          <pc:sldMk cId="2711382993" sldId="269"/>
        </pc:sldMkLst>
        <pc:spChg chg="mod">
          <ac:chgData name="Rashika Veera" userId="2036a630761c0197" providerId="LiveId" clId="{A89C4F24-C608-45EB-A368-9B9F0D7E52C3}" dt="2024-01-01T15:07:40.443" v="35" actId="2711"/>
          <ac:spMkLst>
            <pc:docMk/>
            <pc:sldMk cId="2711382993" sldId="269"/>
            <ac:spMk id="5" creationId="{CA51207A-6475-50EA-FD22-027B5806D588}"/>
          </ac:spMkLst>
        </pc:spChg>
      </pc:sldChg>
      <pc:sldChg chg="modSp mod">
        <pc:chgData name="Rashika Veera" userId="2036a630761c0197" providerId="LiveId" clId="{A89C4F24-C608-45EB-A368-9B9F0D7E52C3}" dt="2024-01-01T15:07:34.649" v="34" actId="2711"/>
        <pc:sldMkLst>
          <pc:docMk/>
          <pc:sldMk cId="2512620306" sldId="270"/>
        </pc:sldMkLst>
        <pc:spChg chg="mod">
          <ac:chgData name="Rashika Veera" userId="2036a630761c0197" providerId="LiveId" clId="{A89C4F24-C608-45EB-A368-9B9F0D7E52C3}" dt="2024-01-01T15:07:34.649" v="34" actId="2711"/>
          <ac:spMkLst>
            <pc:docMk/>
            <pc:sldMk cId="2512620306" sldId="270"/>
            <ac:spMk id="5" creationId="{3FBFD755-0A84-C63A-5C5E-2092CB6341DE}"/>
          </ac:spMkLst>
        </pc:spChg>
      </pc:sldChg>
      <pc:sldChg chg="addSp delSp modSp mod">
        <pc:chgData name="Rashika Veera" userId="2036a630761c0197" providerId="LiveId" clId="{A89C4F24-C608-45EB-A368-9B9F0D7E52C3}" dt="2024-01-01T15:04:42.378" v="9" actId="1076"/>
        <pc:sldMkLst>
          <pc:docMk/>
          <pc:sldMk cId="2302388135" sldId="271"/>
        </pc:sldMkLst>
        <pc:picChg chg="add del mod">
          <ac:chgData name="Rashika Veera" userId="2036a630761c0197" providerId="LiveId" clId="{A89C4F24-C608-45EB-A368-9B9F0D7E52C3}" dt="2024-01-01T15:04:07.851" v="5" actId="478"/>
          <ac:picMkLst>
            <pc:docMk/>
            <pc:sldMk cId="2302388135" sldId="271"/>
            <ac:picMk id="4" creationId="{B2562C5A-A6BD-8812-9D4F-8B9CE3564183}"/>
          </ac:picMkLst>
        </pc:picChg>
        <pc:picChg chg="add del mod">
          <ac:chgData name="Rashika Veera" userId="2036a630761c0197" providerId="LiveId" clId="{A89C4F24-C608-45EB-A368-9B9F0D7E52C3}" dt="2024-01-01T15:04:07.851" v="5" actId="478"/>
          <ac:picMkLst>
            <pc:docMk/>
            <pc:sldMk cId="2302388135" sldId="271"/>
            <ac:picMk id="6" creationId="{9D398798-E93F-0683-2A77-5A9DC15FD2C2}"/>
          </ac:picMkLst>
        </pc:picChg>
        <pc:picChg chg="add mod">
          <ac:chgData name="Rashika Veera" userId="2036a630761c0197" providerId="LiveId" clId="{A89C4F24-C608-45EB-A368-9B9F0D7E52C3}" dt="2024-01-01T15:04:42.378" v="9" actId="1076"/>
          <ac:picMkLst>
            <pc:docMk/>
            <pc:sldMk cId="2302388135" sldId="271"/>
            <ac:picMk id="8" creationId="{754C6EC5-E584-3671-6842-A87CFF703D96}"/>
          </ac:picMkLst>
        </pc:picChg>
        <pc:picChg chg="add mod">
          <ac:chgData name="Rashika Veera" userId="2036a630761c0197" providerId="LiveId" clId="{A89C4F24-C608-45EB-A368-9B9F0D7E52C3}" dt="2024-01-01T15:04:38.710" v="8" actId="1076"/>
          <ac:picMkLst>
            <pc:docMk/>
            <pc:sldMk cId="2302388135" sldId="271"/>
            <ac:picMk id="10" creationId="{6B653A90-4A6C-0092-EDE5-D086FD267021}"/>
          </ac:picMkLst>
        </pc:picChg>
      </pc:sldChg>
      <pc:sldChg chg="modSp mod">
        <pc:chgData name="Rashika Veera" userId="2036a630761c0197" providerId="LiveId" clId="{A89C4F24-C608-45EB-A368-9B9F0D7E52C3}" dt="2024-01-01T15:05:04.495" v="11" actId="20577"/>
        <pc:sldMkLst>
          <pc:docMk/>
          <pc:sldMk cId="1009272267" sldId="274"/>
        </pc:sldMkLst>
        <pc:spChg chg="mod">
          <ac:chgData name="Rashika Veera" userId="2036a630761c0197" providerId="LiveId" clId="{A89C4F24-C608-45EB-A368-9B9F0D7E52C3}" dt="2024-01-01T15:05:04.495" v="11" actId="20577"/>
          <ac:spMkLst>
            <pc:docMk/>
            <pc:sldMk cId="1009272267" sldId="274"/>
            <ac:spMk id="3" creationId="{2EA4250F-96EF-F4AE-CAC5-7D4F40E057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62AF-9112-2A7F-0D82-0DB78B8BC3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B78FC-10DA-61DF-1F27-553FE9165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AEA277-03AC-5C59-F5FC-D192B92A1E4C}"/>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5" name="Footer Placeholder 4">
            <a:extLst>
              <a:ext uri="{FF2B5EF4-FFF2-40B4-BE49-F238E27FC236}">
                <a16:creationId xmlns:a16="http://schemas.microsoft.com/office/drawing/2014/main" id="{DF899C3E-11DA-21FA-F0C5-6ACB351A4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37291-29CA-D1B2-C95A-28F609A20164}"/>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214487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B032-D179-0698-795A-CA7EF400D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074C1-FE53-4FA7-1BCE-CE4541E2A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AF0F2-276C-6B75-D413-198EFC4502A5}"/>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5" name="Footer Placeholder 4">
            <a:extLst>
              <a:ext uri="{FF2B5EF4-FFF2-40B4-BE49-F238E27FC236}">
                <a16:creationId xmlns:a16="http://schemas.microsoft.com/office/drawing/2014/main" id="{73DE64B7-3E2E-B57C-46F7-13770A362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A05A-586D-7324-D32C-FDC18512C830}"/>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130828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8F83F-5268-D9F7-7DE0-CD09E73435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BCB275-59E8-10E0-4F1F-B68455A68D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013F8-B691-7A43-A9DD-43FA680E8022}"/>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5" name="Footer Placeholder 4">
            <a:extLst>
              <a:ext uri="{FF2B5EF4-FFF2-40B4-BE49-F238E27FC236}">
                <a16:creationId xmlns:a16="http://schemas.microsoft.com/office/drawing/2014/main" id="{EC889929-61E5-706B-54CC-5A888CE97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043A8-055A-61DA-2B19-D9A423E98862}"/>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116753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0D69-30AA-24E6-9088-EC2AB9BBD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297F9-7258-0CE4-71D3-DF7D34B47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B6AEC-D8F1-7E4F-F2E0-332C3F6D04D2}"/>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5" name="Footer Placeholder 4">
            <a:extLst>
              <a:ext uri="{FF2B5EF4-FFF2-40B4-BE49-F238E27FC236}">
                <a16:creationId xmlns:a16="http://schemas.microsoft.com/office/drawing/2014/main" id="{A8DAF162-4BC5-2A17-93EB-0FFCE708B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FF244-6CD1-FCC1-19B4-B2B6BD847AE9}"/>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237903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0CAF-4822-541B-E92B-8F7F9253F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EF1272-01FB-C936-C9FD-2D60D78B0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90CF6-FC20-3342-7D02-AEF153500FB4}"/>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5" name="Footer Placeholder 4">
            <a:extLst>
              <a:ext uri="{FF2B5EF4-FFF2-40B4-BE49-F238E27FC236}">
                <a16:creationId xmlns:a16="http://schemas.microsoft.com/office/drawing/2014/main" id="{D19E97B9-FB43-9466-9BC9-04F082853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9B58E-F025-9E8B-3E04-92C3705D1ECA}"/>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14940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E028-97B7-F3DF-85BD-280BB351E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795D08-1229-2C30-A15A-AA8F28A99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050BFB-2D01-101F-6AE0-D12F3AD57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883D9-D70F-BFC4-F340-E9C7C50FE218}"/>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6" name="Footer Placeholder 5">
            <a:extLst>
              <a:ext uri="{FF2B5EF4-FFF2-40B4-BE49-F238E27FC236}">
                <a16:creationId xmlns:a16="http://schemas.microsoft.com/office/drawing/2014/main" id="{29F503EB-8EED-67B9-6896-888BAEAC9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9AAC7-9E12-80EF-863B-20D2C9DF347A}"/>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25079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8F51-B72B-8DEC-49FA-AEDAD33FD9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E39C2-FEB6-D254-F01E-E783E50019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AB7E48-8772-F692-1BFC-70F590981D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9DD291-601B-DC95-EC0F-5FCE189A9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93860-E238-581B-45E5-83E261D751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E5B44A-7666-95A7-29B2-C92CFF4DA2F3}"/>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8" name="Footer Placeholder 7">
            <a:extLst>
              <a:ext uri="{FF2B5EF4-FFF2-40B4-BE49-F238E27FC236}">
                <a16:creationId xmlns:a16="http://schemas.microsoft.com/office/drawing/2014/main" id="{E50E13E5-89B9-F823-710B-576D558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CCA63-5CAF-C9EF-C3C5-C3C9F905FC5B}"/>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157116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47B1-5EE1-D90D-648B-FC00391B08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E22A1A-1ADE-E16B-0BC6-7C57B67AE957}"/>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4" name="Footer Placeholder 3">
            <a:extLst>
              <a:ext uri="{FF2B5EF4-FFF2-40B4-BE49-F238E27FC236}">
                <a16:creationId xmlns:a16="http://schemas.microsoft.com/office/drawing/2014/main" id="{ACAECED1-5944-C7FD-D9C0-E750AFAB12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CD3117-B043-CC48-6034-EE511FF02924}"/>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232364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FAD2B-D61B-8812-A767-3818BAF361A1}"/>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3" name="Footer Placeholder 2">
            <a:extLst>
              <a:ext uri="{FF2B5EF4-FFF2-40B4-BE49-F238E27FC236}">
                <a16:creationId xmlns:a16="http://schemas.microsoft.com/office/drawing/2014/main" id="{3BA292E7-06C4-2F93-37EE-3C88E5BB1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52F744-0808-81B9-81F7-2807A9F0008D}"/>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55434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0055-F777-6B21-F1DF-5FB896E6D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845A03-41F2-444B-2882-FDFB79F8B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FA511E-3EE9-837D-9453-B56540E3E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C0F38-003A-7937-1C5F-D7B232E225C3}"/>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6" name="Footer Placeholder 5">
            <a:extLst>
              <a:ext uri="{FF2B5EF4-FFF2-40B4-BE49-F238E27FC236}">
                <a16:creationId xmlns:a16="http://schemas.microsoft.com/office/drawing/2014/main" id="{479D0157-41F2-26DB-FD08-CCE290A6A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A7CA0-6080-02BD-8176-DB6521D0CDBD}"/>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163468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20CA-BCE4-E0DC-E3AF-37A11871D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F6D80-84AE-8472-AEA0-3E2F9492B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895045-FBFD-0824-9A09-E34851868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F0FE6-F8AC-7E62-4CCD-6B257EF6C9CE}"/>
              </a:ext>
            </a:extLst>
          </p:cNvPr>
          <p:cNvSpPr>
            <a:spLocks noGrp="1"/>
          </p:cNvSpPr>
          <p:nvPr>
            <p:ph type="dt" sz="half" idx="10"/>
          </p:nvPr>
        </p:nvSpPr>
        <p:spPr/>
        <p:txBody>
          <a:bodyPr/>
          <a:lstStyle/>
          <a:p>
            <a:fld id="{270E7A7E-1F31-4AA9-9830-4D5FC3EB8DAC}" type="datetimeFigureOut">
              <a:rPr lang="en-US" smtClean="0"/>
              <a:t>1/5/2024</a:t>
            </a:fld>
            <a:endParaRPr lang="en-US"/>
          </a:p>
        </p:txBody>
      </p:sp>
      <p:sp>
        <p:nvSpPr>
          <p:cNvPr id="6" name="Footer Placeholder 5">
            <a:extLst>
              <a:ext uri="{FF2B5EF4-FFF2-40B4-BE49-F238E27FC236}">
                <a16:creationId xmlns:a16="http://schemas.microsoft.com/office/drawing/2014/main" id="{D99FFF49-9F74-63B8-23B2-6113AAA12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0B938-275A-F77C-3C19-2DC459A3816C}"/>
              </a:ext>
            </a:extLst>
          </p:cNvPr>
          <p:cNvSpPr>
            <a:spLocks noGrp="1"/>
          </p:cNvSpPr>
          <p:nvPr>
            <p:ph type="sldNum" sz="quarter" idx="12"/>
          </p:nvPr>
        </p:nvSpPr>
        <p:spPr/>
        <p:txBody>
          <a:bodyPr/>
          <a:lstStyle/>
          <a:p>
            <a:fld id="{78A9286C-F21D-41B3-A091-CBF1F53E91C6}" type="slidenum">
              <a:rPr lang="en-US" smtClean="0"/>
              <a:t>‹#›</a:t>
            </a:fld>
            <a:endParaRPr lang="en-US"/>
          </a:p>
        </p:txBody>
      </p:sp>
    </p:spTree>
    <p:extLst>
      <p:ext uri="{BB962C8B-B14F-4D97-AF65-F5344CB8AC3E}">
        <p14:creationId xmlns:p14="http://schemas.microsoft.com/office/powerpoint/2010/main" val="311656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0468C-391D-13E6-C71D-AC60219EA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E54B9-7015-E560-2187-08F58637C0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E9CE2-7647-C816-D4D6-CBEA8A189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E7A7E-1F31-4AA9-9830-4D5FC3EB8DAC}" type="datetimeFigureOut">
              <a:rPr lang="en-US" smtClean="0"/>
              <a:t>1/5/2024</a:t>
            </a:fld>
            <a:endParaRPr lang="en-US"/>
          </a:p>
        </p:txBody>
      </p:sp>
      <p:sp>
        <p:nvSpPr>
          <p:cNvPr id="5" name="Footer Placeholder 4">
            <a:extLst>
              <a:ext uri="{FF2B5EF4-FFF2-40B4-BE49-F238E27FC236}">
                <a16:creationId xmlns:a16="http://schemas.microsoft.com/office/drawing/2014/main" id="{31074211-177E-15DB-73F5-BA331ACEB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E4A0B3-2817-87C4-FC95-9ECFEA337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9286C-F21D-41B3-A091-CBF1F53E91C6}" type="slidenum">
              <a:rPr lang="en-US" smtClean="0"/>
              <a:t>‹#›</a:t>
            </a:fld>
            <a:endParaRPr lang="en-US"/>
          </a:p>
        </p:txBody>
      </p:sp>
    </p:spTree>
    <p:extLst>
      <p:ext uri="{BB962C8B-B14F-4D97-AF65-F5344CB8AC3E}">
        <p14:creationId xmlns:p14="http://schemas.microsoft.com/office/powerpoint/2010/main" val="78711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rchive.ics.uci.edu/dataset/492/metro+interstate+traffic+volum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dataset/492/metro+interstate+traffic+volu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EA36-B57A-BEA0-A69F-FD65CB6E9733}"/>
              </a:ext>
            </a:extLst>
          </p:cNvPr>
          <p:cNvSpPr>
            <a:spLocks noGrp="1"/>
          </p:cNvSpPr>
          <p:nvPr>
            <p:ph type="ctrTitle"/>
          </p:nvPr>
        </p:nvSpPr>
        <p:spPr/>
        <p:txBody>
          <a:bodyPr>
            <a:normAutofit/>
          </a:bodyPr>
          <a:lstStyle/>
          <a:p>
            <a:pPr rtl="0">
              <a:spcBef>
                <a:spcPts val="0"/>
              </a:spcBef>
              <a:spcAft>
                <a:spcPts val="0"/>
              </a:spcAft>
            </a:pPr>
            <a:r>
              <a:rPr lang="en-US" sz="3600" b="0" i="0" u="none" strike="noStrike" dirty="0">
                <a:solidFill>
                  <a:srgbClr val="000000"/>
                </a:solidFill>
                <a:effectLst/>
                <a:latin typeface="Arial" panose="020B0604020202020204" pitchFamily="34" charset="0"/>
                <a:cs typeface="Arial" panose="020B0604020202020204" pitchFamily="34" charset="0"/>
              </a:rPr>
              <a:t>Inter-state Traffic Volume Prediction</a:t>
            </a:r>
            <a:br>
              <a:rPr lang="en-US" sz="3600" b="0" dirty="0">
                <a:effectLst/>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338344A-44C5-402D-B43C-900E15F41589}"/>
              </a:ext>
            </a:extLst>
          </p:cNvPr>
          <p:cNvSpPr>
            <a:spLocks noGrp="1"/>
          </p:cNvSpPr>
          <p:nvPr>
            <p:ph type="subTitle" idx="1"/>
          </p:nvPr>
        </p:nvSpPr>
        <p:spPr/>
        <p:txBody>
          <a:bodyPr/>
          <a:lstStyle/>
          <a:p>
            <a:pPr marL="914400" indent="457200" rtl="0">
              <a:spcBef>
                <a:spcPts val="0"/>
              </a:spcBef>
              <a:spcAft>
                <a:spcPts val="0"/>
              </a:spcAft>
            </a:pPr>
            <a:r>
              <a:rPr lang="en-US" sz="1800" b="0" i="0" u="none" strike="noStrike" dirty="0">
                <a:solidFill>
                  <a:srgbClr val="000000"/>
                </a:solidFill>
                <a:effectLst/>
                <a:latin typeface="Arial" panose="020B0604020202020204" pitchFamily="34" charset="0"/>
              </a:rPr>
              <a:t>Revision Number: 1.0</a:t>
            </a:r>
            <a:endParaRPr lang="en-US" b="0" dirty="0">
              <a:effectLst/>
            </a:endParaRPr>
          </a:p>
          <a:p>
            <a:pPr marL="914400" indent="457200" rtl="0">
              <a:spcBef>
                <a:spcPts val="0"/>
              </a:spcBef>
              <a:spcAft>
                <a:spcPts val="0"/>
              </a:spcAft>
            </a:pPr>
            <a:r>
              <a:rPr lang="en-US" sz="1800" b="0" i="0" u="none" strike="noStrike" dirty="0">
                <a:solidFill>
                  <a:srgbClr val="000000"/>
                </a:solidFill>
                <a:effectLst/>
                <a:latin typeface="Arial" panose="020B0604020202020204" pitchFamily="34" charset="0"/>
              </a:rPr>
              <a:t>Last date of Revision: </a:t>
            </a:r>
            <a:r>
              <a:rPr lang="en-US" sz="1800" kern="0" dirty="0">
                <a:solidFill>
                  <a:srgbClr val="000000"/>
                </a:solidFill>
                <a:effectLst/>
                <a:latin typeface="Arial" panose="020B0604020202020204" pitchFamily="34" charset="0"/>
                <a:ea typeface="Times New Roman" panose="02020603050405020304" pitchFamily="18" charset="0"/>
              </a:rPr>
              <a:t>06/01/2024</a:t>
            </a:r>
            <a:br>
              <a:rPr lang="en-US" b="0" dirty="0">
                <a:effectLst/>
              </a:rPr>
            </a:br>
            <a:endParaRPr lang="en-US" dirty="0"/>
          </a:p>
        </p:txBody>
      </p:sp>
    </p:spTree>
    <p:extLst>
      <p:ext uri="{BB962C8B-B14F-4D97-AF65-F5344CB8AC3E}">
        <p14:creationId xmlns:p14="http://schemas.microsoft.com/office/powerpoint/2010/main" val="223063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Dataset description </a:t>
            </a:r>
            <a:endParaRPr lang="en-US" b="0" dirty="0">
              <a:effectLst/>
            </a:endParaRPr>
          </a:p>
          <a:p>
            <a:pPr marL="0" indent="0">
              <a:buNone/>
            </a:pPr>
            <a:r>
              <a:rPr lang="en-US" sz="1400" b="0" i="0" u="none" strike="noStrike" dirty="0">
                <a:solidFill>
                  <a:srgbClr val="000000"/>
                </a:solidFill>
                <a:effectLst/>
                <a:latin typeface="Arial" panose="020B0604020202020204" pitchFamily="34" charset="0"/>
              </a:rPr>
              <a:t>The dataset snapshot provides valuable insights into weather conditions and traffic volume at specific date and time points. Notably, the "holiday" column indicates the absence of holidays for the initial entries, suggesting routine, non-holiday periods. Weather details reveal a moderate temperature range in Kelvin, with recorded rainfall or snowfall during the observed hours. The "</a:t>
            </a:r>
            <a:r>
              <a:rPr lang="en-US" sz="1400" b="0" i="0" u="none" strike="noStrike" dirty="0" err="1">
                <a:solidFill>
                  <a:srgbClr val="000000"/>
                </a:solidFill>
                <a:effectLst/>
                <a:latin typeface="Arial" panose="020B0604020202020204" pitchFamily="34" charset="0"/>
              </a:rPr>
              <a:t>clouds_all</a:t>
            </a:r>
            <a:r>
              <a:rPr lang="en-US" sz="1400" b="0" i="0" u="none" strike="noStrike" dirty="0">
                <a:solidFill>
                  <a:srgbClr val="000000"/>
                </a:solidFill>
                <a:effectLst/>
                <a:latin typeface="Arial" panose="020B0604020202020204" pitchFamily="34" charset="0"/>
              </a:rPr>
              <a:t>" column suggests varying levels of cloud coverage. The "</a:t>
            </a:r>
            <a:r>
              <a:rPr lang="en-US" sz="1400" b="0" i="0" u="none" strike="noStrike" dirty="0" err="1">
                <a:solidFill>
                  <a:srgbClr val="000000"/>
                </a:solidFill>
                <a:effectLst/>
                <a:latin typeface="Arial" panose="020B0604020202020204" pitchFamily="34" charset="0"/>
              </a:rPr>
              <a:t>weather_main</a:t>
            </a:r>
            <a:r>
              <a:rPr lang="en-US" sz="1400" b="0" i="0" u="none" strike="noStrike" dirty="0">
                <a:solidFill>
                  <a:srgbClr val="000000"/>
                </a:solidFill>
                <a:effectLst/>
                <a:latin typeface="Arial" panose="020B0604020202020204" pitchFamily="34" charset="0"/>
              </a:rPr>
              <a:t>" consistently categorizes the weather as "Clouds," and the accompanying "</a:t>
            </a:r>
            <a:r>
              <a:rPr lang="en-US" sz="1400" b="0" i="0" u="none" strike="noStrike" dirty="0" err="1">
                <a:solidFill>
                  <a:srgbClr val="000000"/>
                </a:solidFill>
                <a:effectLst/>
                <a:latin typeface="Arial" panose="020B0604020202020204" pitchFamily="34" charset="0"/>
              </a:rPr>
              <a:t>weather_description</a:t>
            </a:r>
            <a:r>
              <a:rPr lang="en-US" sz="1400" b="0" i="0" u="none" strike="noStrike" dirty="0">
                <a:solidFill>
                  <a:srgbClr val="000000"/>
                </a:solidFill>
                <a:effectLst/>
                <a:latin typeface="Arial" panose="020B0604020202020204" pitchFamily="34" charset="0"/>
              </a:rPr>
              <a:t>" offers additional details such as "scattered clouds," "broken clouds,", "overcast clouds." </a:t>
            </a:r>
            <a:r>
              <a:rPr lang="en-US" sz="1400" b="0" i="0" u="none" strike="noStrike" dirty="0" err="1">
                <a:solidFill>
                  <a:srgbClr val="000000"/>
                </a:solidFill>
                <a:effectLst/>
                <a:latin typeface="Arial" panose="020B0604020202020204" pitchFamily="34" charset="0"/>
              </a:rPr>
              <a:t>etc</a:t>
            </a:r>
            <a:r>
              <a:rPr lang="en-US" sz="1400" b="0" i="0" u="none" strike="noStrike" dirty="0">
                <a:solidFill>
                  <a:srgbClr val="000000"/>
                </a:solidFill>
                <a:effectLst/>
                <a:latin typeface="Arial" panose="020B0604020202020204" pitchFamily="34" charset="0"/>
              </a:rPr>
              <a:t> The "</a:t>
            </a:r>
            <a:r>
              <a:rPr lang="en-US" sz="1400" b="0" i="0" u="none" strike="noStrike" dirty="0" err="1">
                <a:solidFill>
                  <a:srgbClr val="000000"/>
                </a:solidFill>
                <a:effectLst/>
                <a:latin typeface="Arial" panose="020B0604020202020204" pitchFamily="34" charset="0"/>
              </a:rPr>
              <a:t>date_time</a:t>
            </a:r>
            <a:r>
              <a:rPr lang="en-US" sz="1400" b="0" i="0" u="none" strike="noStrike" dirty="0">
                <a:solidFill>
                  <a:srgbClr val="000000"/>
                </a:solidFill>
                <a:effectLst/>
                <a:latin typeface="Arial" panose="020B0604020202020204" pitchFamily="34" charset="0"/>
              </a:rPr>
              <a:t>" column provides precise timestamps in the format "YYYY-MM-DD HH:MM:SS." Traffic volume, recorded in the "</a:t>
            </a:r>
            <a:r>
              <a:rPr lang="en-US" sz="1400" b="0" i="0" u="none" strike="noStrike" dirty="0" err="1">
                <a:solidFill>
                  <a:srgbClr val="000000"/>
                </a:solidFill>
                <a:effectLst/>
                <a:latin typeface="Arial" panose="020B0604020202020204" pitchFamily="34" charset="0"/>
              </a:rPr>
              <a:t>traffic_volume</a:t>
            </a:r>
            <a:r>
              <a:rPr lang="en-US" sz="1400" b="0" i="0" u="none" strike="noStrike" dirty="0">
                <a:solidFill>
                  <a:srgbClr val="000000"/>
                </a:solidFill>
                <a:effectLst/>
                <a:latin typeface="Arial" panose="020B0604020202020204" pitchFamily="34" charset="0"/>
              </a:rPr>
              <a:t>" column. This initial analysis sets the stage for further exploration, enabling a deeper understanding of patterns and correlations within the dataset.</a:t>
            </a:r>
          </a:p>
          <a:p>
            <a:pPr marL="0" indent="0">
              <a:buNone/>
            </a:pPr>
            <a:endParaRPr lang="en-US" sz="1400" dirty="0">
              <a:solidFill>
                <a:srgbClr val="000000"/>
              </a:solidFill>
              <a:latin typeface="Arial" panose="020B0604020202020204" pitchFamily="34" charset="0"/>
            </a:endParaRPr>
          </a:p>
          <a:p>
            <a:pPr marL="0" indent="0">
              <a:buNone/>
            </a:pPr>
            <a:endParaRPr lang="en-US" sz="1400" dirty="0"/>
          </a:p>
        </p:txBody>
      </p:sp>
      <p:pic>
        <p:nvPicPr>
          <p:cNvPr id="5" name="Picture 4">
            <a:extLst>
              <a:ext uri="{FF2B5EF4-FFF2-40B4-BE49-F238E27FC236}">
                <a16:creationId xmlns:a16="http://schemas.microsoft.com/office/drawing/2014/main" id="{7CCF7ABF-7D70-593B-1A2B-E73344086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900" y="2811049"/>
            <a:ext cx="6896454" cy="2914800"/>
          </a:xfrm>
          <a:prstGeom prst="rect">
            <a:avLst/>
          </a:prstGeom>
        </p:spPr>
      </p:pic>
    </p:spTree>
    <p:extLst>
      <p:ext uri="{BB962C8B-B14F-4D97-AF65-F5344CB8AC3E}">
        <p14:creationId xmlns:p14="http://schemas.microsoft.com/office/powerpoint/2010/main" val="3953433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pPr marL="0" indent="0">
              <a:buNone/>
            </a:pPr>
            <a:r>
              <a:rPr lang="en-US" sz="1800" b="0" i="0" u="none" strike="noStrike" dirty="0">
                <a:solidFill>
                  <a:srgbClr val="000000"/>
                </a:solidFill>
                <a:effectLst/>
                <a:latin typeface="Arial" panose="020B0604020202020204" pitchFamily="34" charset="0"/>
              </a:rPr>
              <a:t>The dataset consists of various data types from integers to floating points and to object as shown in above Fig</a:t>
            </a:r>
            <a:endParaRPr lang="en-US" dirty="0"/>
          </a:p>
        </p:txBody>
      </p:sp>
      <p:pic>
        <p:nvPicPr>
          <p:cNvPr id="4" name="Picture 3">
            <a:extLst>
              <a:ext uri="{FF2B5EF4-FFF2-40B4-BE49-F238E27FC236}">
                <a16:creationId xmlns:a16="http://schemas.microsoft.com/office/drawing/2014/main" id="{D90973DA-3417-494E-7EE3-019EF0A2F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919" y="1844593"/>
            <a:ext cx="7036162" cy="3168813"/>
          </a:xfrm>
          <a:prstGeom prst="rect">
            <a:avLst/>
          </a:prstGeom>
        </p:spPr>
      </p:pic>
    </p:spTree>
    <p:extLst>
      <p:ext uri="{BB962C8B-B14F-4D97-AF65-F5344CB8AC3E}">
        <p14:creationId xmlns:p14="http://schemas.microsoft.com/office/powerpoint/2010/main" val="187711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E416E6-1CFC-BA2C-1197-BB0A7553ECFC}"/>
              </a:ext>
            </a:extLst>
          </p:cNvPr>
          <p:cNvSpPr>
            <a:spLocks noGrp="1"/>
          </p:cNvSpPr>
          <p:nvPr>
            <p:ph type="title"/>
          </p:nvPr>
        </p:nvSpPr>
        <p:spPr/>
        <p:txBody>
          <a:bodyPr>
            <a:normAutofit/>
          </a:bodyPr>
          <a:lstStyle/>
          <a:p>
            <a:r>
              <a:rPr lang="en-US" sz="1800" b="1" dirty="0">
                <a:latin typeface="Arial" panose="020B0604020202020204" pitchFamily="34" charset="0"/>
                <a:cs typeface="Arial" panose="020B0604020202020204" pitchFamily="34" charset="0"/>
              </a:rPr>
              <a:t>Observation</a:t>
            </a:r>
            <a:br>
              <a:rPr lang="en-US" sz="1800" b="1"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It is evident that the peak times occur from 6 to 8 am in the morning and from 3 pm to 5 pm in the evening.</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81BD315E-6914-22FD-81CC-F4B84EFE5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760311"/>
            <a:ext cx="8702676" cy="4351338"/>
          </a:xfrm>
        </p:spPr>
      </p:pic>
    </p:spTree>
    <p:extLst>
      <p:ext uri="{BB962C8B-B14F-4D97-AF65-F5344CB8AC3E}">
        <p14:creationId xmlns:p14="http://schemas.microsoft.com/office/powerpoint/2010/main" val="379192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CCEBC5-6316-F6C8-5F96-CDE2A40F6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357" y="1514007"/>
            <a:ext cx="10515600" cy="4771698"/>
          </a:xfrm>
        </p:spPr>
      </p:pic>
      <p:sp>
        <p:nvSpPr>
          <p:cNvPr id="5" name="Title 10">
            <a:extLst>
              <a:ext uri="{FF2B5EF4-FFF2-40B4-BE49-F238E27FC236}">
                <a16:creationId xmlns:a16="http://schemas.microsoft.com/office/drawing/2014/main" id="{18D38443-34C2-7371-0E31-403C83F7BA5F}"/>
              </a:ext>
            </a:extLst>
          </p:cNvPr>
          <p:cNvSpPr>
            <a:spLocks noGrp="1"/>
          </p:cNvSpPr>
          <p:nvPr>
            <p:ph type="title"/>
          </p:nvPr>
        </p:nvSpPr>
        <p:spPr>
          <a:xfrm>
            <a:off x="838200" y="365125"/>
            <a:ext cx="10515600" cy="1325563"/>
          </a:xfrm>
        </p:spPr>
        <p:txBody>
          <a:bodyPr>
            <a:normAutofit/>
          </a:bodyPr>
          <a:lstStyle/>
          <a:p>
            <a:r>
              <a:rPr lang="en-US" sz="1800" b="1" dirty="0">
                <a:latin typeface="Arial" panose="020B0604020202020204" pitchFamily="34" charset="0"/>
                <a:cs typeface="Arial" panose="020B0604020202020204" pitchFamily="34" charset="0"/>
              </a:rPr>
              <a:t>Observation</a:t>
            </a:r>
            <a:br>
              <a:rPr lang="en-US" sz="1800" b="1"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It is evident that more traffic occurs during non holiday days and during holiday the traffic volume is low therefore this plays a important role in traffic volume estimation</a:t>
            </a:r>
          </a:p>
        </p:txBody>
      </p:sp>
    </p:spTree>
    <p:extLst>
      <p:ext uri="{BB962C8B-B14F-4D97-AF65-F5344CB8AC3E}">
        <p14:creationId xmlns:p14="http://schemas.microsoft.com/office/powerpoint/2010/main" val="72721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F71B50-9E88-941B-7F18-6E67AC962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899" y="2128603"/>
            <a:ext cx="8224612" cy="4098345"/>
          </a:xfrm>
        </p:spPr>
      </p:pic>
      <p:sp>
        <p:nvSpPr>
          <p:cNvPr id="5" name="Title 10">
            <a:extLst>
              <a:ext uri="{FF2B5EF4-FFF2-40B4-BE49-F238E27FC236}">
                <a16:creationId xmlns:a16="http://schemas.microsoft.com/office/drawing/2014/main" id="{3FBFD755-0A84-C63A-5C5E-2092CB6341DE}"/>
              </a:ext>
            </a:extLst>
          </p:cNvPr>
          <p:cNvSpPr>
            <a:spLocks noGrp="1"/>
          </p:cNvSpPr>
          <p:nvPr>
            <p:ph type="title"/>
          </p:nvPr>
        </p:nvSpPr>
        <p:spPr>
          <a:xfrm>
            <a:off x="838200" y="365125"/>
            <a:ext cx="10515600" cy="1325563"/>
          </a:xfrm>
        </p:spPr>
        <p:txBody>
          <a:bodyPr>
            <a:normAutofit/>
          </a:bodyPr>
          <a:lstStyle/>
          <a:p>
            <a:r>
              <a:rPr lang="en-US" sz="1800" b="1" dirty="0">
                <a:latin typeface="Arial" panose="020B0604020202020204" pitchFamily="34" charset="0"/>
                <a:cs typeface="Arial" panose="020B0604020202020204" pitchFamily="34" charset="0"/>
              </a:rPr>
              <a:t>Observation</a:t>
            </a:r>
            <a:br>
              <a:rPr lang="en-US" sz="1800" b="1"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It can be observed that during squall and smoke the traffic volume is low.</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62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B69938-CA9A-89BC-1A7C-BB6E4A5FA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682" y="1948721"/>
            <a:ext cx="6344635" cy="4228242"/>
          </a:xfrm>
        </p:spPr>
      </p:pic>
      <p:sp>
        <p:nvSpPr>
          <p:cNvPr id="5" name="Title 10">
            <a:extLst>
              <a:ext uri="{FF2B5EF4-FFF2-40B4-BE49-F238E27FC236}">
                <a16:creationId xmlns:a16="http://schemas.microsoft.com/office/drawing/2014/main" id="{CA51207A-6475-50EA-FD22-027B5806D588}"/>
              </a:ext>
            </a:extLst>
          </p:cNvPr>
          <p:cNvSpPr>
            <a:spLocks noGrp="1"/>
          </p:cNvSpPr>
          <p:nvPr>
            <p:ph type="title"/>
          </p:nvPr>
        </p:nvSpPr>
        <p:spPr>
          <a:xfrm>
            <a:off x="838200" y="365125"/>
            <a:ext cx="10515600" cy="1325563"/>
          </a:xfrm>
        </p:spPr>
        <p:txBody>
          <a:bodyPr>
            <a:normAutofit/>
          </a:bodyPr>
          <a:lstStyle/>
          <a:p>
            <a:r>
              <a:rPr lang="en-US" sz="1800" b="1" dirty="0">
                <a:latin typeface="Arial" panose="020B0604020202020204" pitchFamily="34" charset="0"/>
                <a:cs typeface="Arial" panose="020B0604020202020204" pitchFamily="34" charset="0"/>
              </a:rPr>
              <a:t>Observation</a:t>
            </a:r>
            <a:br>
              <a:rPr lang="en-US" sz="1800" b="1"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From the heat map it can be seen that hour feature and temp plays a significant role in estimation of traffic volume.</a:t>
            </a:r>
          </a:p>
        </p:txBody>
      </p:sp>
    </p:spTree>
    <p:extLst>
      <p:ext uri="{BB962C8B-B14F-4D97-AF65-F5344CB8AC3E}">
        <p14:creationId xmlns:p14="http://schemas.microsoft.com/office/powerpoint/2010/main" val="271138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pPr marL="0" indent="0">
              <a:buNone/>
            </a:pPr>
            <a:r>
              <a:rPr lang="en-US" dirty="0"/>
              <a:t>Train loss and Val loss graph</a:t>
            </a:r>
          </a:p>
          <a:p>
            <a:pPr marL="0" indent="0">
              <a:buNone/>
            </a:pPr>
            <a:endParaRPr lang="en-US" dirty="0"/>
          </a:p>
        </p:txBody>
      </p:sp>
      <p:pic>
        <p:nvPicPr>
          <p:cNvPr id="8" name="Picture 7">
            <a:extLst>
              <a:ext uri="{FF2B5EF4-FFF2-40B4-BE49-F238E27FC236}">
                <a16:creationId xmlns:a16="http://schemas.microsoft.com/office/drawing/2014/main" id="{754C6EC5-E584-3671-6842-A87CFF703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84" y="1722448"/>
            <a:ext cx="3606985" cy="3511730"/>
          </a:xfrm>
          <a:prstGeom prst="rect">
            <a:avLst/>
          </a:prstGeom>
        </p:spPr>
      </p:pic>
      <p:pic>
        <p:nvPicPr>
          <p:cNvPr id="10" name="Picture 9">
            <a:extLst>
              <a:ext uri="{FF2B5EF4-FFF2-40B4-BE49-F238E27FC236}">
                <a16:creationId xmlns:a16="http://schemas.microsoft.com/office/drawing/2014/main" id="{6B653A90-4A6C-0092-EDE5-D086FD267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284" y="1673135"/>
            <a:ext cx="3549832" cy="3524431"/>
          </a:xfrm>
          <a:prstGeom prst="rect">
            <a:avLst/>
          </a:prstGeom>
        </p:spPr>
      </p:pic>
    </p:spTree>
    <p:extLst>
      <p:ext uri="{BB962C8B-B14F-4D97-AF65-F5344CB8AC3E}">
        <p14:creationId xmlns:p14="http://schemas.microsoft.com/office/powerpoint/2010/main" val="230238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r>
              <a:rPr lang="en-US" sz="1800" b="0" i="0" u="none" strike="noStrike" dirty="0">
                <a:solidFill>
                  <a:srgbClr val="595959"/>
                </a:solidFill>
                <a:effectLst/>
                <a:latin typeface="Arial" panose="020B0604020202020204" pitchFamily="34" charset="0"/>
              </a:rPr>
              <a:t>Conclusion</a:t>
            </a:r>
          </a:p>
          <a:p>
            <a:pPr marL="0" indent="0">
              <a:buNone/>
            </a:pPr>
            <a:r>
              <a:rPr lang="en-US" sz="1800" b="0" i="0" u="none" strike="noStrike" dirty="0">
                <a:solidFill>
                  <a:srgbClr val="595959"/>
                </a:solidFill>
                <a:effectLst/>
                <a:latin typeface="Arial" panose="020B0604020202020204" pitchFamily="34" charset="0"/>
              </a:rPr>
              <a:t>It can be concluded that during holiday there seems to be drop in traffic and user can travel more. Also when during normal days 10am the traffic seems to be low and at evening traffic seems to be low so one can prefer travelling at that time.</a:t>
            </a:r>
          </a:p>
          <a:p>
            <a:endParaRPr lang="en-US" sz="1800" dirty="0">
              <a:solidFill>
                <a:srgbClr val="595959"/>
              </a:solidFill>
              <a:latin typeface="Arial" panose="020B0604020202020204" pitchFamily="34" charset="0"/>
            </a:endParaRPr>
          </a:p>
        </p:txBody>
      </p:sp>
    </p:spTree>
    <p:extLst>
      <p:ext uri="{BB962C8B-B14F-4D97-AF65-F5344CB8AC3E}">
        <p14:creationId xmlns:p14="http://schemas.microsoft.com/office/powerpoint/2010/main" val="3041647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normAutofit lnSpcReduction="10000"/>
          </a:bodyPr>
          <a:lstStyle/>
          <a:p>
            <a:pPr rtl="0">
              <a:spcBef>
                <a:spcPts val="0"/>
              </a:spcBef>
              <a:spcAft>
                <a:spcPts val="1200"/>
              </a:spcAft>
            </a:pPr>
            <a:endParaRPr lang="en-US" sz="1800" b="0" i="0" u="none" strike="noStrike" dirty="0">
              <a:solidFill>
                <a:srgbClr val="595959"/>
              </a:solidFill>
              <a:effectLst/>
              <a:latin typeface="Arial" panose="020B0604020202020204" pitchFamily="34" charset="0"/>
            </a:endParaRPr>
          </a:p>
          <a:p>
            <a:pPr rtl="0">
              <a:spcBef>
                <a:spcPts val="0"/>
              </a:spcBef>
              <a:spcAft>
                <a:spcPts val="1200"/>
              </a:spcAft>
            </a:pPr>
            <a:endParaRPr lang="en-US" sz="1800" dirty="0">
              <a:solidFill>
                <a:srgbClr val="595959"/>
              </a:solidFill>
              <a:latin typeface="Arial" panose="020B0604020202020204" pitchFamily="34" charset="0"/>
            </a:endParaRPr>
          </a:p>
          <a:p>
            <a:pPr rtl="0">
              <a:spcBef>
                <a:spcPts val="0"/>
              </a:spcBef>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Q&amp;A:</a:t>
            </a:r>
            <a:endParaRPr lang="en-US" b="0" dirty="0">
              <a:effectLst/>
              <a:latin typeface="Arial" panose="020B0604020202020204" pitchFamily="34" charset="0"/>
              <a:cs typeface="Arial" panose="020B0604020202020204" pitchFamily="34" charset="0"/>
            </a:endParaRPr>
          </a:p>
          <a:p>
            <a:pPr rtl="0" fontAlgn="base">
              <a:spcBef>
                <a:spcPts val="0"/>
              </a:spcBef>
              <a:spcAft>
                <a:spcPts val="1200"/>
              </a:spcAft>
              <a:buFont typeface="+mj-lt"/>
              <a:buAutoNum type="arabicPeriod"/>
            </a:pPr>
            <a:r>
              <a:rPr lang="en-US" sz="1800" b="0" i="0" u="none" strike="noStrike" dirty="0">
                <a:solidFill>
                  <a:srgbClr val="595959"/>
                </a:solidFill>
                <a:effectLst/>
                <a:latin typeface="Arial" panose="020B0604020202020204" pitchFamily="34" charset="0"/>
                <a:cs typeface="Arial" panose="020B0604020202020204" pitchFamily="34" charset="0"/>
              </a:rPr>
              <a:t>What’s the source of data?</a:t>
            </a:r>
          </a:p>
          <a:p>
            <a:pPr marL="457200" rtl="0">
              <a:spcBef>
                <a:spcPts val="0"/>
              </a:spcBef>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The data for training is provided from here </a:t>
            </a:r>
            <a:r>
              <a:rPr lang="en-US" sz="1800" b="0" i="0" u="sng" strike="noStrike" dirty="0">
                <a:solidFill>
                  <a:srgbClr val="1155CC"/>
                </a:solidFill>
                <a:effectLst/>
                <a:latin typeface="Arial" panose="020B0604020202020204" pitchFamily="34" charset="0"/>
                <a:cs typeface="Arial" panose="020B0604020202020204" pitchFamily="34" charset="0"/>
                <a:hlinkClick r:id="rId2"/>
              </a:rPr>
              <a:t>https://archive.ics.uci.edu/dataset/492/metro+interstate+traffic+volume</a:t>
            </a:r>
            <a:endParaRPr lang="en-US" b="0" dirty="0">
              <a:effectLst/>
              <a:latin typeface="Arial" panose="020B0604020202020204" pitchFamily="34" charset="0"/>
              <a:cs typeface="Arial" panose="020B0604020202020204" pitchFamily="34" charset="0"/>
            </a:endParaRPr>
          </a:p>
          <a:p>
            <a:pPr rtl="0" fontAlgn="base">
              <a:spcBef>
                <a:spcPts val="0"/>
              </a:spcBef>
              <a:spcAft>
                <a:spcPts val="1200"/>
              </a:spcAft>
              <a:buFont typeface="+mj-lt"/>
              <a:buAutoNum type="arabicPeriod" startAt="2"/>
            </a:pPr>
            <a:r>
              <a:rPr lang="en-US" sz="1800" b="0" i="0" u="none" strike="noStrike" dirty="0">
                <a:solidFill>
                  <a:srgbClr val="595959"/>
                </a:solidFill>
                <a:effectLst/>
                <a:latin typeface="Arial" panose="020B0604020202020204" pitchFamily="34" charset="0"/>
                <a:cs typeface="Arial" panose="020B0604020202020204" pitchFamily="34" charset="0"/>
              </a:rPr>
              <a:t>What was the type of data?</a:t>
            </a:r>
          </a:p>
          <a:p>
            <a:pPr marL="457200" rtl="0">
              <a:spcBef>
                <a:spcPts val="0"/>
              </a:spcBef>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The data was a combination of numerical and categorical values</a:t>
            </a:r>
            <a:endParaRPr lang="en-US" b="0" dirty="0">
              <a:effectLst/>
              <a:latin typeface="Arial" panose="020B0604020202020204" pitchFamily="34" charset="0"/>
              <a:cs typeface="Arial" panose="020B0604020202020204" pitchFamily="34" charset="0"/>
            </a:endParaRPr>
          </a:p>
          <a:p>
            <a:pPr rtl="0" fontAlgn="base">
              <a:spcBef>
                <a:spcPts val="0"/>
              </a:spcBef>
              <a:spcAft>
                <a:spcPts val="1200"/>
              </a:spcAft>
              <a:buFont typeface="+mj-lt"/>
              <a:buAutoNum type="arabicPeriod" startAt="3"/>
            </a:pPr>
            <a:r>
              <a:rPr lang="en-US" sz="1800" b="0" i="0" u="none" strike="noStrike" dirty="0">
                <a:solidFill>
                  <a:srgbClr val="595959"/>
                </a:solidFill>
                <a:effectLst/>
                <a:latin typeface="Arial" panose="020B0604020202020204" pitchFamily="34" charset="0"/>
                <a:cs typeface="Arial" panose="020B0604020202020204" pitchFamily="34" charset="0"/>
              </a:rPr>
              <a:t>What’s the complete flow you followed in this project?</a:t>
            </a:r>
          </a:p>
          <a:p>
            <a:pPr marL="457200" rtl="0">
              <a:spcBef>
                <a:spcPts val="0"/>
              </a:spcBef>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Refer the Architecture section for this</a:t>
            </a:r>
            <a:endParaRPr lang="en-US" b="0" dirty="0">
              <a:effectLst/>
              <a:latin typeface="Arial" panose="020B0604020202020204" pitchFamily="34" charset="0"/>
              <a:cs typeface="Arial" panose="020B0604020202020204" pitchFamily="34" charset="0"/>
            </a:endParaRPr>
          </a:p>
          <a:p>
            <a:pPr rtl="0" fontAlgn="base">
              <a:spcBef>
                <a:spcPts val="0"/>
              </a:spcBef>
              <a:spcAft>
                <a:spcPts val="1200"/>
              </a:spcAft>
              <a:buFont typeface="+mj-lt"/>
              <a:buAutoNum type="arabicPeriod" startAt="4"/>
            </a:pPr>
            <a:r>
              <a:rPr lang="en-US" sz="1800" b="0" i="0" u="none" strike="noStrike" dirty="0">
                <a:solidFill>
                  <a:srgbClr val="595959"/>
                </a:solidFill>
                <a:effectLst/>
                <a:latin typeface="Arial" panose="020B0604020202020204" pitchFamily="34" charset="0"/>
                <a:cs typeface="Arial" panose="020B0604020202020204" pitchFamily="34" charset="0"/>
              </a:rPr>
              <a:t>How logs are managed?</a:t>
            </a:r>
          </a:p>
          <a:p>
            <a:pPr marL="457200" rtl="0">
              <a:spcBef>
                <a:spcPts val="0"/>
              </a:spcBef>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We have logged every even in all stages like data ingestion, model creation, model training, evaluation and deployment</a:t>
            </a:r>
            <a:endParaRPr lang="en-US" b="0" dirty="0">
              <a:effectLst/>
              <a:latin typeface="Arial" panose="020B0604020202020204" pitchFamily="34" charset="0"/>
              <a:cs typeface="Arial" panose="020B0604020202020204" pitchFamily="34" charset="0"/>
            </a:endParaRPr>
          </a:p>
          <a:p>
            <a:pPr marL="0" indent="0">
              <a:buNone/>
            </a:pPr>
            <a:br>
              <a:rPr lang="en-US" dirty="0"/>
            </a:br>
            <a:endParaRPr lang="en-US" dirty="0"/>
          </a:p>
        </p:txBody>
      </p:sp>
    </p:spTree>
    <p:extLst>
      <p:ext uri="{BB962C8B-B14F-4D97-AF65-F5344CB8AC3E}">
        <p14:creationId xmlns:p14="http://schemas.microsoft.com/office/powerpoint/2010/main" val="207292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pPr marL="0" indent="0" rtl="0" fontAlgn="base">
              <a:spcBef>
                <a:spcPts val="0"/>
              </a:spcBef>
              <a:spcAft>
                <a:spcPts val="0"/>
              </a:spcAft>
              <a:buNone/>
            </a:pPr>
            <a:endParaRPr lang="en-US" sz="1800" b="0" i="0" u="none" strike="noStrike" dirty="0">
              <a:solidFill>
                <a:srgbClr val="595959"/>
              </a:solidFill>
              <a:effectLst/>
              <a:latin typeface="Arial" panose="020B0604020202020204" pitchFamily="34" charset="0"/>
            </a:endParaRPr>
          </a:p>
          <a:p>
            <a:pPr marL="0" indent="0" rtl="0" fontAlgn="base">
              <a:spcBef>
                <a:spcPts val="0"/>
              </a:spcBef>
              <a:spcAft>
                <a:spcPts val="0"/>
              </a:spcAft>
              <a:buNone/>
            </a:pPr>
            <a:endParaRPr lang="en-US" sz="1800" dirty="0">
              <a:solidFill>
                <a:srgbClr val="595959"/>
              </a:solidFill>
              <a:latin typeface="Arial" panose="020B0604020202020204" pitchFamily="34" charset="0"/>
            </a:endParaRPr>
          </a:p>
          <a:p>
            <a:pPr marL="0" indent="0" rtl="0" fontAlgn="base">
              <a:spcBef>
                <a:spcPts val="0"/>
              </a:spcBef>
              <a:spcAft>
                <a:spcPts val="0"/>
              </a:spcAft>
              <a:buNone/>
            </a:pPr>
            <a:endParaRPr lang="en-US" sz="1800" b="0" i="0" u="none" strike="noStrike" dirty="0">
              <a:solidFill>
                <a:srgbClr val="595959"/>
              </a:solidFill>
              <a:effectLst/>
              <a:latin typeface="Arial" panose="020B0604020202020204" pitchFamily="34" charset="0"/>
            </a:endParaRPr>
          </a:p>
          <a:p>
            <a:pPr marL="0" indent="0" rtl="0" fontAlgn="base">
              <a:spcBef>
                <a:spcPts val="0"/>
              </a:spcBef>
              <a:spcAft>
                <a:spcPts val="0"/>
              </a:spcAft>
              <a:buNone/>
            </a:pPr>
            <a:endParaRPr lang="en-US" sz="1800" dirty="0">
              <a:solidFill>
                <a:srgbClr val="595959"/>
              </a:solidFill>
              <a:latin typeface="Arial" panose="020B0604020202020204" pitchFamily="34" charset="0"/>
            </a:endParaRPr>
          </a:p>
          <a:p>
            <a:pPr marL="0" indent="0" rtl="0" fontAlgn="base">
              <a:spcBef>
                <a:spcPts val="0"/>
              </a:spcBef>
              <a:spcAft>
                <a:spcPts val="0"/>
              </a:spcAft>
              <a:buNone/>
            </a:pPr>
            <a:r>
              <a:rPr lang="en-US" sz="1800" b="0" i="0" u="none" strike="noStrike" dirty="0">
                <a:solidFill>
                  <a:srgbClr val="595959"/>
                </a:solidFill>
                <a:effectLst/>
                <a:latin typeface="Arial" panose="020B0604020202020204" pitchFamily="34" charset="0"/>
              </a:rPr>
              <a:t>5. </a:t>
            </a:r>
            <a:r>
              <a:rPr lang="en-US" sz="2000" b="0" i="0" u="none" strike="noStrike" dirty="0">
                <a:solidFill>
                  <a:srgbClr val="595959"/>
                </a:solidFill>
                <a:effectLst/>
                <a:latin typeface="Arial" panose="020B0604020202020204" pitchFamily="34" charset="0"/>
                <a:cs typeface="Arial" panose="020B0604020202020204" pitchFamily="34" charset="0"/>
              </a:rPr>
              <a:t>What techniques were you using for data pre-processing?</a:t>
            </a:r>
          </a:p>
          <a:p>
            <a:pPr marL="457200" rtl="0" fontAlgn="base">
              <a:spcBef>
                <a:spcPts val="0"/>
              </a:spcBef>
              <a:spcAft>
                <a:spcPts val="0"/>
              </a:spcAft>
              <a:buFont typeface="Arial" panose="020B0604020202020204" pitchFamily="34" charset="0"/>
              <a:buChar char="•"/>
            </a:pPr>
            <a:r>
              <a:rPr lang="en-US" sz="2000" b="0" i="0" u="none" strike="noStrike" dirty="0">
                <a:solidFill>
                  <a:srgbClr val="595959"/>
                </a:solidFill>
                <a:effectLst/>
                <a:latin typeface="Arial" panose="020B0604020202020204" pitchFamily="34" charset="0"/>
                <a:cs typeface="Arial" panose="020B0604020202020204" pitchFamily="34" charset="0"/>
              </a:rPr>
              <a:t>Splitting Date time into column</a:t>
            </a:r>
          </a:p>
          <a:p>
            <a:pPr marL="457200" rtl="0" fontAlgn="base">
              <a:spcBef>
                <a:spcPts val="0"/>
              </a:spcBef>
              <a:spcAft>
                <a:spcPts val="0"/>
              </a:spcAft>
              <a:buFont typeface="Arial" panose="020B0604020202020204" pitchFamily="34" charset="0"/>
              <a:buChar char="•"/>
            </a:pPr>
            <a:r>
              <a:rPr lang="en-US" sz="2000" b="0" i="0" u="none" strike="noStrike" dirty="0">
                <a:solidFill>
                  <a:srgbClr val="595959"/>
                </a:solidFill>
                <a:effectLst/>
                <a:latin typeface="Arial" panose="020B0604020202020204" pitchFamily="34" charset="0"/>
                <a:cs typeface="Arial" panose="020B0604020202020204" pitchFamily="34" charset="0"/>
              </a:rPr>
              <a:t>Converting weather description and weather main to one hot encoding</a:t>
            </a:r>
          </a:p>
          <a:p>
            <a:pPr marL="457200" rtl="0" fontAlgn="base">
              <a:spcBef>
                <a:spcPts val="0"/>
              </a:spcBef>
              <a:spcAft>
                <a:spcPts val="0"/>
              </a:spcAft>
              <a:buFont typeface="Arial" panose="020B0604020202020204" pitchFamily="34" charset="0"/>
              <a:buChar char="•"/>
            </a:pPr>
            <a:r>
              <a:rPr lang="en-US" sz="2000" b="0" i="0" u="none" strike="noStrike" dirty="0">
                <a:solidFill>
                  <a:srgbClr val="595959"/>
                </a:solidFill>
                <a:effectLst/>
                <a:latin typeface="Arial" panose="020B0604020202020204" pitchFamily="34" charset="0"/>
                <a:cs typeface="Arial" panose="020B0604020202020204" pitchFamily="34" charset="0"/>
              </a:rPr>
              <a:t>Visualizing relation of independent variables with each other and output variables</a:t>
            </a:r>
          </a:p>
          <a:p>
            <a:pPr marL="0" indent="0" rtl="0" fontAlgn="base">
              <a:spcBef>
                <a:spcPts val="0"/>
              </a:spcBef>
              <a:spcAft>
                <a:spcPts val="0"/>
              </a:spcAft>
              <a:buNone/>
            </a:pPr>
            <a:r>
              <a:rPr lang="en-US" sz="2000" b="0" i="0" u="none" strike="noStrike" dirty="0">
                <a:solidFill>
                  <a:srgbClr val="595959"/>
                </a:solidFill>
                <a:effectLst/>
                <a:latin typeface="Arial" panose="020B0604020202020204" pitchFamily="34" charset="0"/>
                <a:cs typeface="Arial" panose="020B0604020202020204" pitchFamily="34" charset="0"/>
              </a:rPr>
              <a:t>6. How training was done or what models were used ?</a:t>
            </a:r>
          </a:p>
          <a:p>
            <a:pPr marL="457200" rtl="0" fontAlgn="base">
              <a:spcBef>
                <a:spcPts val="0"/>
              </a:spcBef>
              <a:spcAft>
                <a:spcPts val="0"/>
              </a:spcAft>
              <a:buFont typeface="Arial" panose="020B0604020202020204" pitchFamily="34" charset="0"/>
              <a:buChar char="•"/>
            </a:pPr>
            <a:r>
              <a:rPr lang="en-US" sz="2000" b="0" i="0" u="none" strike="noStrike" dirty="0">
                <a:solidFill>
                  <a:srgbClr val="595959"/>
                </a:solidFill>
                <a:effectLst/>
                <a:latin typeface="Arial" panose="020B0604020202020204" pitchFamily="34" charset="0"/>
                <a:cs typeface="Arial" panose="020B0604020202020204" pitchFamily="34" charset="0"/>
              </a:rPr>
              <a:t>LSTM model is being used as its good in these type of tasks</a:t>
            </a:r>
          </a:p>
          <a:p>
            <a:pPr marL="0" indent="0" rtl="0" fontAlgn="base">
              <a:spcBef>
                <a:spcPts val="0"/>
              </a:spcBef>
              <a:spcAft>
                <a:spcPts val="0"/>
              </a:spcAft>
              <a:buNone/>
            </a:pPr>
            <a:r>
              <a:rPr lang="en-US" sz="2000" b="0" i="0" u="none" strike="noStrike" dirty="0">
                <a:solidFill>
                  <a:srgbClr val="595959"/>
                </a:solidFill>
                <a:effectLst/>
                <a:latin typeface="Arial" panose="020B0604020202020204" pitchFamily="34" charset="0"/>
                <a:cs typeface="Arial" panose="020B0604020202020204" pitchFamily="34" charset="0"/>
              </a:rPr>
              <a:t>7.  How Prediction was done?</a:t>
            </a:r>
          </a:p>
          <a:p>
            <a:pPr marL="457200" rtl="0" fontAlgn="base">
              <a:spcBef>
                <a:spcPts val="0"/>
              </a:spcBef>
              <a:spcAft>
                <a:spcPts val="0"/>
              </a:spcAft>
              <a:buFont typeface="Arial" panose="020B0604020202020204" pitchFamily="34" charset="0"/>
              <a:buChar char="•"/>
            </a:pPr>
            <a:r>
              <a:rPr lang="en-US" sz="2000" b="0" i="0" u="none" strike="noStrike" dirty="0">
                <a:solidFill>
                  <a:srgbClr val="595959"/>
                </a:solidFill>
                <a:effectLst/>
                <a:latin typeface="Arial" panose="020B0604020202020204" pitchFamily="34" charset="0"/>
                <a:cs typeface="Arial" panose="020B0604020202020204" pitchFamily="34" charset="0"/>
              </a:rPr>
              <a:t>User data is converted to necessary format and fed to the model which is in .h5 format and prediction is returned to the UI</a:t>
            </a:r>
          </a:p>
          <a:p>
            <a:pPr marL="0" indent="0" rtl="0" fontAlgn="base">
              <a:spcBef>
                <a:spcPts val="0"/>
              </a:spcBef>
              <a:spcAft>
                <a:spcPts val="1200"/>
              </a:spcAft>
              <a:buNone/>
            </a:pPr>
            <a:r>
              <a:rPr lang="en-US" sz="2000" b="0" i="0" u="none" strike="noStrike" dirty="0">
                <a:solidFill>
                  <a:srgbClr val="595959"/>
                </a:solidFill>
                <a:effectLst/>
                <a:latin typeface="Arial" panose="020B0604020202020204" pitchFamily="34" charset="0"/>
                <a:cs typeface="Arial" panose="020B0604020202020204" pitchFamily="34" charset="0"/>
              </a:rPr>
              <a:t>8.  Where the model was deployed?</a:t>
            </a:r>
          </a:p>
          <a:p>
            <a:pPr marL="457200" rtl="0">
              <a:spcBef>
                <a:spcPts val="0"/>
              </a:spcBef>
              <a:spcAft>
                <a:spcPts val="1200"/>
              </a:spcAft>
            </a:pPr>
            <a:r>
              <a:rPr lang="en-US" sz="2000" b="0" i="0" u="none" strike="noStrike" dirty="0">
                <a:solidFill>
                  <a:srgbClr val="595959"/>
                </a:solidFill>
                <a:effectLst/>
                <a:latin typeface="Arial" panose="020B0604020202020204" pitchFamily="34" charset="0"/>
                <a:cs typeface="Arial" panose="020B0604020202020204" pitchFamily="34" charset="0"/>
              </a:rPr>
              <a:t>After CI/CD pipeline is passed model is deployed in AWS EC2 </a:t>
            </a:r>
            <a:endParaRPr lang="en-US" sz="2000" b="0" dirty="0">
              <a:effectLst/>
              <a:latin typeface="Arial" panose="020B0604020202020204" pitchFamily="34" charset="0"/>
              <a:cs typeface="Arial" panose="020B0604020202020204" pitchFamily="34" charset="0"/>
            </a:endParaRPr>
          </a:p>
          <a:p>
            <a:pPr marL="0" indent="0">
              <a:buNone/>
            </a:pPr>
            <a:br>
              <a:rPr lang="en-US" dirty="0"/>
            </a:br>
            <a:endParaRPr lang="en-US" dirty="0"/>
          </a:p>
        </p:txBody>
      </p:sp>
    </p:spTree>
    <p:extLst>
      <p:ext uri="{BB962C8B-B14F-4D97-AF65-F5344CB8AC3E}">
        <p14:creationId xmlns:p14="http://schemas.microsoft.com/office/powerpoint/2010/main" val="100927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F076803-A012-E977-3304-BFDEFB9044F8}"/>
              </a:ext>
            </a:extLst>
          </p:cNvPr>
          <p:cNvGraphicFramePr>
            <a:graphicFrameLocks noGrp="1"/>
          </p:cNvGraphicFramePr>
          <p:nvPr>
            <p:ph idx="1"/>
            <p:extLst>
              <p:ext uri="{D42A27DB-BD31-4B8C-83A1-F6EECF244321}">
                <p14:modId xmlns:p14="http://schemas.microsoft.com/office/powerpoint/2010/main" val="3458297928"/>
              </p:ext>
            </p:extLst>
          </p:nvPr>
        </p:nvGraphicFramePr>
        <p:xfrm>
          <a:off x="2317897" y="2426435"/>
          <a:ext cx="6305108" cy="1858486"/>
        </p:xfrm>
        <a:graphic>
          <a:graphicData uri="http://schemas.openxmlformats.org/drawingml/2006/table">
            <a:tbl>
              <a:tblPr/>
              <a:tblGrid>
                <a:gridCol w="1576277">
                  <a:extLst>
                    <a:ext uri="{9D8B030D-6E8A-4147-A177-3AD203B41FA5}">
                      <a16:colId xmlns:a16="http://schemas.microsoft.com/office/drawing/2014/main" val="3827384961"/>
                    </a:ext>
                  </a:extLst>
                </a:gridCol>
                <a:gridCol w="1576277">
                  <a:extLst>
                    <a:ext uri="{9D8B030D-6E8A-4147-A177-3AD203B41FA5}">
                      <a16:colId xmlns:a16="http://schemas.microsoft.com/office/drawing/2014/main" val="1687668019"/>
                    </a:ext>
                  </a:extLst>
                </a:gridCol>
                <a:gridCol w="1576277">
                  <a:extLst>
                    <a:ext uri="{9D8B030D-6E8A-4147-A177-3AD203B41FA5}">
                      <a16:colId xmlns:a16="http://schemas.microsoft.com/office/drawing/2014/main" val="3374443710"/>
                    </a:ext>
                  </a:extLst>
                </a:gridCol>
                <a:gridCol w="1576277">
                  <a:extLst>
                    <a:ext uri="{9D8B030D-6E8A-4147-A177-3AD203B41FA5}">
                      <a16:colId xmlns:a16="http://schemas.microsoft.com/office/drawing/2014/main" val="1022454988"/>
                    </a:ext>
                  </a:extLst>
                </a:gridCol>
              </a:tblGrid>
              <a:tr h="758566">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Date Issued</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Version </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Description</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Author</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588052"/>
                  </a:ext>
                </a:extLst>
              </a:tr>
              <a:tr h="109992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06/01/2024</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Initial DPR- V1.0</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sv-SE" sz="1100" b="0" i="0" u="none" strike="noStrike" dirty="0">
                          <a:solidFill>
                            <a:srgbClr val="000000"/>
                          </a:solidFill>
                          <a:effectLst/>
                          <a:latin typeface="Arial" panose="020B0604020202020204" pitchFamily="34" charset="0"/>
                        </a:rPr>
                        <a:t>Ajith Kumar V</a:t>
                      </a:r>
                      <a:endParaRPr lang="sv-SE" dirty="0">
                        <a:effectLst/>
                      </a:endParaRPr>
                    </a:p>
                    <a:p>
                      <a:pPr rtl="0" fontAlgn="t">
                        <a:spcBef>
                          <a:spcPts val="0"/>
                        </a:spcBef>
                        <a:spcAft>
                          <a:spcPts val="0"/>
                        </a:spcAft>
                      </a:pPr>
                      <a:r>
                        <a:rPr lang="sv-SE" sz="1100" b="0" i="0" u="none" strike="noStrike" dirty="0">
                          <a:solidFill>
                            <a:srgbClr val="000000"/>
                          </a:solidFill>
                          <a:effectLst/>
                          <a:latin typeface="Arial" panose="020B0604020202020204" pitchFamily="34" charset="0"/>
                        </a:rPr>
                        <a:t>HariHara Sudan R</a:t>
                      </a:r>
                      <a:endParaRPr lang="sv-SE"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2842080"/>
                  </a:ext>
                </a:extLst>
              </a:tr>
            </a:tbl>
          </a:graphicData>
        </a:graphic>
      </p:graphicFrame>
      <p:sp>
        <p:nvSpPr>
          <p:cNvPr id="5" name="Rectangle 1">
            <a:extLst>
              <a:ext uri="{FF2B5EF4-FFF2-40B4-BE49-F238E27FC236}">
                <a16:creationId xmlns:a16="http://schemas.microsoft.com/office/drawing/2014/main" id="{5E92535F-B69D-1805-2928-90D88C0FE9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358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pPr marL="0" indent="0" rtl="0">
              <a:spcBef>
                <a:spcPts val="0"/>
              </a:spcBef>
              <a:spcAft>
                <a:spcPts val="1200"/>
              </a:spcAft>
              <a:buNone/>
            </a:pPr>
            <a:r>
              <a:rPr lang="en-US" sz="1800" b="0" i="0" u="none" strike="noStrike" dirty="0">
                <a:solidFill>
                  <a:srgbClr val="595959"/>
                </a:solidFill>
                <a:effectLst/>
                <a:latin typeface="Arial" panose="020B0604020202020204" pitchFamily="34" charset="0"/>
                <a:cs typeface="Arial" panose="020B0604020202020204" pitchFamily="34" charset="0"/>
              </a:rPr>
              <a:t>Objective:</a:t>
            </a:r>
            <a:endParaRPr lang="en-US" b="0" dirty="0">
              <a:effectLst/>
              <a:latin typeface="Arial" panose="020B0604020202020204" pitchFamily="34" charset="0"/>
              <a:cs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cs typeface="Arial" panose="020B0604020202020204" pitchFamily="34" charset="0"/>
              </a:rPr>
              <a:t>	The goal of this project is to build a prediction model using machine learning techniques and to use a template to document the end-to-end stages. We're trying to forecast the value of a continuous variable with the Metro Interstate Traffic Volume dataset, which is a regression issue and deploy in AWS</a:t>
            </a:r>
            <a:endParaRPr lang="en-US" b="0" dirty="0">
              <a:effectLst/>
              <a:latin typeface="Arial" panose="020B0604020202020204" pitchFamily="34" charset="0"/>
              <a:cs typeface="Arial" panose="020B0604020202020204" pitchFamily="34" charset="0"/>
            </a:endParaRPr>
          </a:p>
          <a:p>
            <a:pPr marL="0" indent="0" rtl="0">
              <a:spcBef>
                <a:spcPts val="0"/>
              </a:spcBef>
              <a:spcAft>
                <a:spcPts val="1200"/>
              </a:spcAft>
              <a:buNone/>
            </a:pPr>
            <a:br>
              <a:rPr lang="en-US" b="0" dirty="0">
                <a:effectLst/>
                <a:latin typeface="Arial" panose="020B0604020202020204" pitchFamily="34" charset="0"/>
                <a:cs typeface="Arial" panose="020B0604020202020204" pitchFamily="34" charset="0"/>
              </a:rPr>
            </a:br>
            <a:br>
              <a:rPr lang="en-US" b="0" dirty="0">
                <a:effectLst/>
                <a:latin typeface="Arial" panose="020B0604020202020204" pitchFamily="34" charset="0"/>
                <a:cs typeface="Arial" panose="020B0604020202020204" pitchFamily="34" charset="0"/>
              </a:rPr>
            </a:br>
            <a:r>
              <a:rPr lang="en-US" sz="1800" b="0" i="0" u="none" strike="noStrike" dirty="0">
                <a:solidFill>
                  <a:srgbClr val="595959"/>
                </a:solidFill>
                <a:effectLst/>
                <a:latin typeface="Arial" panose="020B0604020202020204" pitchFamily="34" charset="0"/>
                <a:cs typeface="Arial" panose="020B0604020202020204" pitchFamily="34" charset="0"/>
              </a:rPr>
              <a:t>Benefits:</a:t>
            </a:r>
            <a:endParaRPr lang="en-US" b="0"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Arial" panose="020B0604020202020204" pitchFamily="34" charset="0"/>
                <a:cs typeface="Arial" panose="020B0604020202020204" pitchFamily="34" charset="0"/>
              </a:rPr>
              <a:t>By predicting traffic volume, authorities can optimize traffic flow by implementing adaptive signal control systems</a:t>
            </a:r>
            <a:endParaRPr lang="en-US" sz="1800" b="0" i="0" u="none" strike="noStrike" dirty="0">
              <a:solidFill>
                <a:srgbClr val="595959"/>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Arial" panose="020B0604020202020204" pitchFamily="34" charset="0"/>
                <a:cs typeface="Arial" panose="020B0604020202020204" pitchFamily="34" charset="0"/>
              </a:rPr>
              <a:t>Efficient prediction allows for better allocation of resources, such as traffic personnel, emergency services, and infrastructure maintenance.</a:t>
            </a:r>
          </a:p>
          <a:p>
            <a:pPr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Arial" panose="020B0604020202020204" pitchFamily="34" charset="0"/>
                <a:cs typeface="Arial" panose="020B0604020202020204" pitchFamily="34" charset="0"/>
              </a:rPr>
              <a:t>Predictive models contribute to accurate estimation of travel times for different routes</a:t>
            </a:r>
          </a:p>
          <a:p>
            <a:pPr rtl="0" fontAlgn="base">
              <a:spcBef>
                <a:spcPts val="0"/>
              </a:spcBef>
              <a:spcAft>
                <a:spcPts val="1200"/>
              </a:spcAft>
              <a:buFont typeface="Arial" panose="020B0604020202020204" pitchFamily="34" charset="0"/>
              <a:buChar char="•"/>
            </a:pPr>
            <a:r>
              <a:rPr lang="en-US" sz="1800" b="0" i="0" u="none" strike="noStrike" dirty="0">
                <a:solidFill>
                  <a:srgbClr val="374151"/>
                </a:solidFill>
                <a:effectLst/>
                <a:latin typeface="Arial" panose="020B0604020202020204" pitchFamily="34" charset="0"/>
                <a:cs typeface="Arial" panose="020B0604020202020204" pitchFamily="34" charset="0"/>
              </a:rPr>
              <a:t>Traffic volume predictions aid in long-term infrastructure planning</a:t>
            </a:r>
          </a:p>
          <a:p>
            <a:pPr marL="0" indent="0">
              <a:buNone/>
            </a:pPr>
            <a:br>
              <a:rPr lang="en-US" b="0" dirty="0">
                <a:effectLst/>
              </a:rPr>
            </a:br>
            <a:endParaRPr lang="en-US" dirty="0"/>
          </a:p>
        </p:txBody>
      </p:sp>
    </p:spTree>
    <p:extLst>
      <p:ext uri="{BB962C8B-B14F-4D97-AF65-F5344CB8AC3E}">
        <p14:creationId xmlns:p14="http://schemas.microsoft.com/office/powerpoint/2010/main" val="46200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pPr marL="0" indent="0" rtl="0">
              <a:spcBef>
                <a:spcPts val="0"/>
              </a:spcBef>
              <a:spcAft>
                <a:spcPts val="1200"/>
              </a:spcAft>
              <a:buNone/>
            </a:pPr>
            <a:r>
              <a:rPr lang="en-US" sz="1800" b="0" i="0" u="none" strike="noStrike" dirty="0">
                <a:solidFill>
                  <a:srgbClr val="595959"/>
                </a:solidFill>
                <a:effectLst/>
                <a:latin typeface="Arial" panose="020B0604020202020204" pitchFamily="34" charset="0"/>
              </a:rPr>
              <a:t>Data Description:</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Given is the variable name, variable type, the measurement unit and a brief description. The order of the listing corresponds to the order of numerals along the rows of the database.</a:t>
            </a:r>
          </a:p>
          <a:p>
            <a:pPr marL="0" indent="0" rtl="0">
              <a:spcBef>
                <a:spcPts val="0"/>
              </a:spcBef>
              <a:spcAft>
                <a:spcPts val="0"/>
              </a:spcAft>
              <a:buNone/>
            </a:pP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271400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76C5AF1-1C3E-3145-513F-F7B896BCE983}"/>
              </a:ext>
            </a:extLst>
          </p:cNvPr>
          <p:cNvGraphicFramePr>
            <a:graphicFrameLocks noGrp="1"/>
          </p:cNvGraphicFramePr>
          <p:nvPr>
            <p:ph idx="1"/>
            <p:extLst>
              <p:ext uri="{D42A27DB-BD31-4B8C-83A1-F6EECF244321}">
                <p14:modId xmlns:p14="http://schemas.microsoft.com/office/powerpoint/2010/main" val="846431242"/>
              </p:ext>
            </p:extLst>
          </p:nvPr>
        </p:nvGraphicFramePr>
        <p:xfrm>
          <a:off x="2699252" y="705046"/>
          <a:ext cx="5730240" cy="5074920"/>
        </p:xfrm>
        <a:graphic>
          <a:graphicData uri="http://schemas.openxmlformats.org/drawingml/2006/table">
            <a:tbl>
              <a:tblPr/>
              <a:tblGrid>
                <a:gridCol w="1874520">
                  <a:extLst>
                    <a:ext uri="{9D8B030D-6E8A-4147-A177-3AD203B41FA5}">
                      <a16:colId xmlns:a16="http://schemas.microsoft.com/office/drawing/2014/main" val="1586486604"/>
                    </a:ext>
                  </a:extLst>
                </a:gridCol>
                <a:gridCol w="1927860">
                  <a:extLst>
                    <a:ext uri="{9D8B030D-6E8A-4147-A177-3AD203B41FA5}">
                      <a16:colId xmlns:a16="http://schemas.microsoft.com/office/drawing/2014/main" val="4265090175"/>
                    </a:ext>
                  </a:extLst>
                </a:gridCol>
                <a:gridCol w="1927860">
                  <a:extLst>
                    <a:ext uri="{9D8B030D-6E8A-4147-A177-3AD203B41FA5}">
                      <a16:colId xmlns:a16="http://schemas.microsoft.com/office/drawing/2014/main" val="355401591"/>
                    </a:ext>
                  </a:extLst>
                </a:gridCol>
              </a:tblGrid>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Name</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Data Type</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Measurement</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4471137"/>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clouds_all</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Percentage of cloud cover</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531698"/>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day</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dayof</a:t>
                      </a:r>
                      <a:r>
                        <a:rPr lang="en-US" sz="1100" b="0" i="0" u="none" strike="noStrike" dirty="0">
                          <a:solidFill>
                            <a:srgbClr val="000000"/>
                          </a:solidFill>
                          <a:effectLst/>
                          <a:latin typeface="Arial" panose="020B0604020202020204" pitchFamily="34" charset="0"/>
                        </a:rPr>
                        <a:t> the data collected</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401525"/>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holiday</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int</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US National holidays plus regional holiday</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1765948"/>
                  </a:ext>
                </a:extLst>
              </a:tr>
              <a:tr h="228600">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hour</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Hour of the data collected in local CST time</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849937"/>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month</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Month of the particular data collected</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2061789"/>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rain_1h</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float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Amount in mm of rain that occurred in the hour</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497397"/>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snow_1h</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float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Amount in mm of snow that occurred in the hour</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3608084"/>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temp</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float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Average temp in kelvin</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708318"/>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traffic_volume</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Hourly I-94 ATR 301 reported westbound traffic volume</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443654"/>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weather_description</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Longer textual description of the current weather</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230996"/>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weather_main</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303030"/>
                          </a:solidFill>
                          <a:effectLst/>
                          <a:latin typeface="Roboto" panose="02000000000000000000" pitchFamily="2" charset="0"/>
                        </a:rPr>
                        <a:t>Short textual description of the current weather</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338890"/>
                  </a:ext>
                </a:extLst>
              </a:tr>
              <a:tr h="22860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year</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int</a:t>
                      </a:r>
                      <a:endParaRPr lang="en-US">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Year of the particular data collected</a:t>
                      </a:r>
                      <a:endParaRPr lang="en-US" dirty="0">
                        <a:effectLst/>
                      </a:endParaRPr>
                    </a:p>
                  </a:txBody>
                  <a:tcPr marL="53340" marR="53340" marT="53340" marB="5334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867330"/>
                  </a:ext>
                </a:extLst>
              </a:tr>
            </a:tbl>
          </a:graphicData>
        </a:graphic>
      </p:graphicFrame>
      <p:sp>
        <p:nvSpPr>
          <p:cNvPr id="4" name="Rectangle 1">
            <a:extLst>
              <a:ext uri="{FF2B5EF4-FFF2-40B4-BE49-F238E27FC236}">
                <a16:creationId xmlns:a16="http://schemas.microsoft.com/office/drawing/2014/main" id="{12AB793F-3FD6-A83B-4D1D-0AED732AFF63}"/>
              </a:ext>
            </a:extLst>
          </p:cNvPr>
          <p:cNvSpPr>
            <a:spLocks noChangeArrowheads="1"/>
          </p:cNvSpPr>
          <p:nvPr/>
        </p:nvSpPr>
        <p:spPr bwMode="auto">
          <a:xfrm>
            <a:off x="-531628" y="-10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2551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444205" y="180945"/>
            <a:ext cx="10909595" cy="5996018"/>
          </a:xfrm>
        </p:spPr>
        <p:txBody>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Architecture </a:t>
            </a: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endParaRPr lang="en-US" b="0" dirty="0">
              <a:effectLst/>
            </a:endParaRPr>
          </a:p>
          <a:p>
            <a:pPr marL="0" indent="0">
              <a:buNone/>
            </a:pPr>
            <a:endParaRPr lang="en-US" dirty="0"/>
          </a:p>
        </p:txBody>
      </p:sp>
      <p:pic>
        <p:nvPicPr>
          <p:cNvPr id="3076" name="Picture 4">
            <a:extLst>
              <a:ext uri="{FF2B5EF4-FFF2-40B4-BE49-F238E27FC236}">
                <a16:creationId xmlns:a16="http://schemas.microsoft.com/office/drawing/2014/main" id="{6312A6D3-E6ED-DFE4-C988-B5F41EA47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252" y="425303"/>
            <a:ext cx="9633173" cy="568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66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noAutofit/>
          </a:bodyPr>
          <a:lstStyle/>
          <a:p>
            <a:pPr marL="0" indent="0" rtl="0">
              <a:spcBef>
                <a:spcPts val="0"/>
              </a:spcBef>
              <a:spcAft>
                <a:spcPts val="1200"/>
              </a:spcAft>
              <a:buNone/>
            </a:pPr>
            <a:r>
              <a:rPr lang="en-US" sz="1400" b="0" i="0" u="none" strike="noStrike" dirty="0">
                <a:solidFill>
                  <a:srgbClr val="595959"/>
                </a:solidFill>
                <a:effectLst/>
                <a:latin typeface="Arial" panose="020B0604020202020204" pitchFamily="34" charset="0"/>
                <a:cs typeface="Arial" panose="020B0604020202020204" pitchFamily="34" charset="0"/>
              </a:rPr>
              <a:t>Architecture Description</a:t>
            </a:r>
            <a:endParaRPr lang="en-US" sz="1400" b="0" dirty="0">
              <a:effectLst/>
              <a:latin typeface="Arial" panose="020B0604020202020204" pitchFamily="34" charset="0"/>
              <a:cs typeface="Arial" panose="020B0604020202020204" pitchFamily="34" charset="0"/>
            </a:endParaRPr>
          </a:p>
          <a:p>
            <a:pPr rtl="0" fontAlgn="base">
              <a:spcBef>
                <a:spcPts val="0"/>
              </a:spcBef>
              <a:spcAft>
                <a:spcPts val="1200"/>
              </a:spcAft>
              <a:buFont typeface="+mj-lt"/>
              <a:buAutoNum type="arabicPeriod"/>
            </a:pPr>
            <a:r>
              <a:rPr lang="en-US" sz="1400" b="0" i="0" u="none" strike="noStrike" dirty="0">
                <a:solidFill>
                  <a:srgbClr val="595959"/>
                </a:solidFill>
                <a:effectLst/>
                <a:latin typeface="Arial" panose="020B0604020202020204" pitchFamily="34" charset="0"/>
                <a:cs typeface="Arial" panose="020B0604020202020204" pitchFamily="34" charset="0"/>
              </a:rPr>
              <a:t>Data gathering</a:t>
            </a:r>
          </a:p>
          <a:p>
            <a:pPr indent="0" rtl="0">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Data Source: </a:t>
            </a:r>
            <a:r>
              <a:rPr lang="en-US" sz="1400" b="0" i="0" u="sng" strike="noStrike" dirty="0">
                <a:solidFill>
                  <a:srgbClr val="1155CC"/>
                </a:solidFill>
                <a:effectLst/>
                <a:latin typeface="Arial" panose="020B0604020202020204" pitchFamily="34" charset="0"/>
                <a:cs typeface="Arial" panose="020B0604020202020204" pitchFamily="34" charset="0"/>
                <a:hlinkClick r:id="rId2"/>
              </a:rPr>
              <a:t>https://archive.ics.uci.edu/dataset/492/metro+interstate+traffic+volume</a:t>
            </a:r>
            <a:endParaRPr lang="en-US" sz="1400" b="0" i="0" u="sng" strike="noStrike" dirty="0">
              <a:solidFill>
                <a:srgbClr val="1155CC"/>
              </a:solidFill>
              <a:effectLst/>
              <a:latin typeface="Arial" panose="020B0604020202020204" pitchFamily="34" charset="0"/>
              <a:cs typeface="Arial" panose="020B0604020202020204" pitchFamily="34" charset="0"/>
            </a:endParaRPr>
          </a:p>
          <a:p>
            <a:pPr indent="0" rtl="0">
              <a:spcBef>
                <a:spcPts val="0"/>
              </a:spcBef>
              <a:spcAft>
                <a:spcPts val="0"/>
              </a:spcAft>
              <a:buNone/>
            </a:pPr>
            <a:endParaRPr lang="en-US" sz="1400" b="0" dirty="0">
              <a:effectLst/>
              <a:latin typeface="Arial" panose="020B0604020202020204" pitchFamily="34" charset="0"/>
              <a:cs typeface="Arial" panose="020B0604020202020204" pitchFamily="34" charset="0"/>
            </a:endParaRPr>
          </a:p>
          <a:p>
            <a:pPr indent="0" rtl="0">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Train and Test data are </a:t>
            </a:r>
            <a:r>
              <a:rPr lang="en-US" sz="1400" b="0" i="0" u="none" strike="noStrike" dirty="0" err="1">
                <a:solidFill>
                  <a:srgbClr val="000000"/>
                </a:solidFill>
                <a:effectLst/>
                <a:latin typeface="Arial" panose="020B0604020202020204" pitchFamily="34" charset="0"/>
                <a:cs typeface="Arial" panose="020B0604020202020204" pitchFamily="34" charset="0"/>
              </a:rPr>
              <a:t>splitted</a:t>
            </a:r>
            <a:r>
              <a:rPr lang="en-US" sz="1400" b="0" i="0" u="none" strike="noStrike" dirty="0">
                <a:solidFill>
                  <a:srgbClr val="000000"/>
                </a:solidFill>
                <a:effectLst/>
                <a:latin typeface="Arial" panose="020B0604020202020204" pitchFamily="34" charset="0"/>
                <a:cs typeface="Arial" panose="020B0604020202020204" pitchFamily="34" charset="0"/>
              </a:rPr>
              <a:t> in ratio of 80:20 using random seed during training and validating.</a:t>
            </a:r>
          </a:p>
          <a:p>
            <a:pPr indent="0" rtl="0">
              <a:spcBef>
                <a:spcPts val="0"/>
              </a:spcBef>
              <a:spcAft>
                <a:spcPts val="0"/>
              </a:spcAft>
              <a:buNone/>
            </a:pPr>
            <a:endParaRPr lang="en-US" sz="1400" b="0" dirty="0">
              <a:effectLst/>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2"/>
            </a:pPr>
            <a:r>
              <a:rPr lang="en-US" sz="1400" b="0" i="0" u="none" strike="noStrike" dirty="0">
                <a:solidFill>
                  <a:srgbClr val="000000"/>
                </a:solidFill>
                <a:effectLst/>
                <a:latin typeface="Arial" panose="020B0604020202020204" pitchFamily="34" charset="0"/>
                <a:cs typeface="Arial" panose="020B0604020202020204" pitchFamily="34" charset="0"/>
              </a:rPr>
              <a:t>Data Transformation</a:t>
            </a:r>
          </a:p>
          <a:p>
            <a:pPr indent="0" rtl="0">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Before sending data into database, data transformation is required so that data are converted into such form which can be easily interpreted by the model. Here, weather description, weather main were in textual form so they are modified into numeric form using one hot encoding and then datetime were in string format so they are </a:t>
            </a:r>
            <a:r>
              <a:rPr lang="en-US" sz="1400" b="0" i="0" u="none" strike="noStrike" dirty="0" err="1">
                <a:solidFill>
                  <a:srgbClr val="000000"/>
                </a:solidFill>
                <a:effectLst/>
                <a:latin typeface="Arial" panose="020B0604020202020204" pitchFamily="34" charset="0"/>
                <a:cs typeface="Arial" panose="020B0604020202020204" pitchFamily="34" charset="0"/>
              </a:rPr>
              <a:t>splitted</a:t>
            </a:r>
            <a:r>
              <a:rPr lang="en-US" sz="1400" b="0" i="0" u="none" strike="noStrike" dirty="0">
                <a:solidFill>
                  <a:srgbClr val="000000"/>
                </a:solidFill>
                <a:effectLst/>
                <a:latin typeface="Arial" panose="020B0604020202020204" pitchFamily="34" charset="0"/>
                <a:cs typeface="Arial" panose="020B0604020202020204" pitchFamily="34" charset="0"/>
              </a:rPr>
              <a:t> into </a:t>
            </a:r>
            <a:r>
              <a:rPr lang="en-US" sz="1400" b="0" i="0" u="none" strike="noStrike" dirty="0" err="1">
                <a:solidFill>
                  <a:srgbClr val="000000"/>
                </a:solidFill>
                <a:effectLst/>
                <a:latin typeface="Arial" panose="020B0604020202020204" pitchFamily="34" charset="0"/>
                <a:cs typeface="Arial" panose="020B0604020202020204" pitchFamily="34" charset="0"/>
              </a:rPr>
              <a:t>year,month,date</a:t>
            </a:r>
            <a:r>
              <a:rPr lang="en-US" sz="1400" b="0" i="0" u="none" strike="noStrike" dirty="0">
                <a:solidFill>
                  <a:srgbClr val="000000"/>
                </a:solidFill>
                <a:effectLst/>
                <a:latin typeface="Arial" panose="020B0604020202020204" pitchFamily="34" charset="0"/>
                <a:cs typeface="Arial" panose="020B0604020202020204" pitchFamily="34" charset="0"/>
              </a:rPr>
              <a:t> and hour so that it can be interpreted easily by the model.</a:t>
            </a:r>
          </a:p>
          <a:p>
            <a:pPr indent="0" rtl="0">
              <a:spcBef>
                <a:spcPts val="0"/>
              </a:spcBef>
              <a:spcAft>
                <a:spcPts val="0"/>
              </a:spcAft>
              <a:buNone/>
            </a:pPr>
            <a:endParaRPr lang="en-US" sz="1400" b="0" dirty="0">
              <a:effectLst/>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3"/>
            </a:pPr>
            <a:r>
              <a:rPr lang="en-US" sz="1400" b="0" i="0" u="none" strike="noStrike" dirty="0">
                <a:solidFill>
                  <a:srgbClr val="000000"/>
                </a:solidFill>
                <a:effectLst/>
                <a:latin typeface="Arial" panose="020B0604020202020204" pitchFamily="34" charset="0"/>
                <a:cs typeface="Arial" panose="020B0604020202020204" pitchFamily="34" charset="0"/>
              </a:rPr>
              <a:t>Database insertion</a:t>
            </a:r>
          </a:p>
          <a:p>
            <a:pPr indent="0" rtl="0">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Dataset is inserted into cloud database and here Cassandra DB is used which was specified as a requirement</a:t>
            </a:r>
          </a:p>
          <a:p>
            <a:pPr indent="0" rtl="0">
              <a:spcBef>
                <a:spcPts val="0"/>
              </a:spcBef>
              <a:spcAft>
                <a:spcPts val="0"/>
              </a:spcAft>
              <a:buNone/>
            </a:pPr>
            <a:endParaRPr lang="en-US" sz="1400" b="0" dirty="0">
              <a:effectLst/>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4"/>
            </a:pPr>
            <a:r>
              <a:rPr lang="en-US" sz="1400" b="0" i="0" u="none" strike="noStrike" dirty="0">
                <a:solidFill>
                  <a:srgbClr val="000000"/>
                </a:solidFill>
                <a:effectLst/>
                <a:latin typeface="Arial" panose="020B0604020202020204" pitchFamily="34" charset="0"/>
                <a:cs typeface="Arial" panose="020B0604020202020204" pitchFamily="34" charset="0"/>
              </a:rPr>
              <a:t>Export as ‘CSV’ from database</a:t>
            </a:r>
          </a:p>
          <a:p>
            <a:pPr rtl="0" fontAlgn="base">
              <a:spcBef>
                <a:spcPts val="0"/>
              </a:spcBef>
              <a:spcAft>
                <a:spcPts val="0"/>
              </a:spcAft>
              <a:buFont typeface="+mj-lt"/>
              <a:buAutoNum type="arabicPeriod" startAt="4"/>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indent="0" rtl="0">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From database we are making a CQL query using necessary drivers and tokens and the data is stored into CSV file. Now this CSV file  is used for further processing.</a:t>
            </a:r>
            <a:endParaRPr lang="en-US" sz="1400" b="0" dirty="0">
              <a:effectLst/>
              <a:latin typeface="Arial" panose="020B0604020202020204" pitchFamily="34" charset="0"/>
              <a:cs typeface="Arial" panose="020B0604020202020204" pitchFamily="34" charset="0"/>
            </a:endParaRPr>
          </a:p>
          <a:p>
            <a:pPr marL="0" indent="0" rtl="0" fontAlgn="base">
              <a:spcBef>
                <a:spcPts val="0"/>
              </a:spcBef>
              <a:spcAft>
                <a:spcPts val="0"/>
              </a:spcAft>
              <a:buNone/>
            </a:pPr>
            <a:br>
              <a:rPr lang="en-US" sz="1400" b="0" dirty="0">
                <a:effectLst/>
                <a:latin typeface="Arial" panose="020B0604020202020204" pitchFamily="34" charset="0"/>
                <a:cs typeface="Arial" panose="020B0604020202020204" pitchFamily="34" charset="0"/>
              </a:rPr>
            </a:br>
            <a:r>
              <a:rPr lang="en-US" sz="1400" b="0" dirty="0">
                <a:effectLst/>
                <a:latin typeface="Arial" panose="020B0604020202020204" pitchFamily="34" charset="0"/>
                <a:cs typeface="Arial" panose="020B0604020202020204" pitchFamily="34" charset="0"/>
              </a:rPr>
              <a:t>5.   </a:t>
            </a:r>
            <a:r>
              <a:rPr lang="en-US" sz="1400" b="0" i="0" u="none" strike="noStrike" dirty="0">
                <a:solidFill>
                  <a:srgbClr val="000000"/>
                </a:solidFill>
                <a:effectLst/>
                <a:latin typeface="Arial" panose="020B0604020202020204" pitchFamily="34" charset="0"/>
                <a:cs typeface="Arial" panose="020B0604020202020204" pitchFamily="34" charset="0"/>
              </a:rPr>
              <a:t>Feature Selection</a:t>
            </a:r>
          </a:p>
          <a:p>
            <a:pPr indent="0">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Necessary features like holiday </a:t>
            </a:r>
            <a:r>
              <a:rPr lang="en-US" sz="1400" b="0" i="0" u="none" strike="noStrike" dirty="0" err="1">
                <a:solidFill>
                  <a:srgbClr val="000000"/>
                </a:solidFill>
                <a:effectLst/>
                <a:latin typeface="Arial" panose="020B0604020202020204" pitchFamily="34" charset="0"/>
                <a:cs typeface="Arial" panose="020B0604020202020204" pitchFamily="34" charset="0"/>
              </a:rPr>
              <a:t>data,time</a:t>
            </a:r>
            <a:r>
              <a:rPr lang="en-US" sz="1400" b="0" i="0" u="none" strike="noStrike" dirty="0">
                <a:solidFill>
                  <a:srgbClr val="000000"/>
                </a:solidFill>
                <a:effectLst/>
                <a:latin typeface="Arial" panose="020B0604020202020204" pitchFamily="34" charset="0"/>
                <a:cs typeface="Arial" panose="020B0604020202020204" pitchFamily="34" charset="0"/>
              </a:rPr>
              <a:t>, rain fall amount, snow fall amount and other weather parameters are selected for processing. Inclusion of these key features aims to improve the accuracy and reliability of our predictive models ensuring a comprehensive consideration of factors influencing traffic volume.</a:t>
            </a:r>
          </a:p>
          <a:p>
            <a:pPr indent="0" rtl="0">
              <a:spcBef>
                <a:spcPts val="0"/>
              </a:spcBef>
              <a:spcAft>
                <a:spcPts val="0"/>
              </a:spcAft>
              <a:buNone/>
            </a:pPr>
            <a:endParaRPr lang="en-US" sz="14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30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noAutofit/>
          </a:bodyPr>
          <a:lstStyle/>
          <a:p>
            <a:pPr rtl="0" fontAlgn="base">
              <a:spcBef>
                <a:spcPts val="0"/>
              </a:spcBef>
              <a:spcAft>
                <a:spcPts val="0"/>
              </a:spcAft>
              <a:buFont typeface="+mj-lt"/>
              <a:buAutoNum type="arabicPeriod" startAt="6"/>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6"/>
            </a:pPr>
            <a:endParaRPr lang="en-US" sz="1400" dirty="0">
              <a:solidFill>
                <a:srgbClr val="000000"/>
              </a:solidFill>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6"/>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6"/>
            </a:pPr>
            <a:endParaRPr lang="en-US" sz="1400" dirty="0">
              <a:solidFill>
                <a:srgbClr val="000000"/>
              </a:solidFill>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6"/>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6"/>
            </a:pPr>
            <a:endParaRPr lang="en-US" sz="1400" dirty="0">
              <a:solidFill>
                <a:srgbClr val="000000"/>
              </a:solidFill>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startAt="6"/>
            </a:pPr>
            <a:r>
              <a:rPr lang="en-US" sz="1400" b="0" i="0" u="none" strike="noStrike" dirty="0">
                <a:solidFill>
                  <a:srgbClr val="000000"/>
                </a:solidFill>
                <a:effectLst/>
                <a:latin typeface="Arial" panose="020B0604020202020204" pitchFamily="34" charset="0"/>
                <a:cs typeface="Arial" panose="020B0604020202020204" pitchFamily="34" charset="0"/>
              </a:rPr>
              <a:t>Model Building</a:t>
            </a:r>
          </a:p>
          <a:p>
            <a:pPr marL="457200" lvl="1"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After doing all kinds of operations mentioned above our focus turns to the pivotal stage of model </a:t>
            </a:r>
            <a:r>
              <a:rPr lang="en-US" sz="1400" b="0" i="0" u="none" strike="noStrike" dirty="0" err="1">
                <a:solidFill>
                  <a:srgbClr val="000000"/>
                </a:solidFill>
                <a:effectLst/>
                <a:latin typeface="Arial" panose="020B0604020202020204" pitchFamily="34" charset="0"/>
                <a:cs typeface="Arial" panose="020B0604020202020204" pitchFamily="34" charset="0"/>
              </a:rPr>
              <a:t>building.Following</a:t>
            </a:r>
            <a:r>
              <a:rPr lang="en-US" sz="1400" b="0" i="0" u="none" strike="noStrike" dirty="0">
                <a:solidFill>
                  <a:srgbClr val="000000"/>
                </a:solidFill>
                <a:effectLst/>
                <a:latin typeface="Arial" panose="020B0604020202020204" pitchFamily="34" charset="0"/>
                <a:cs typeface="Arial" panose="020B0604020202020204" pitchFamily="34" charset="0"/>
              </a:rPr>
              <a:t> a thorough exploration and refinement of feature selection and parameter tuning we have opted for LSTM model. This choice is based on the fact that LSTM is good in time series prediction. The constructed model comprises of two layers of LSTM which can accept a feature of (11,1) and two dense layers enhancing models capacity for capturing relationships within the data.</a:t>
            </a:r>
          </a:p>
          <a:p>
            <a:pPr rtl="0" fontAlgn="base">
              <a:spcBef>
                <a:spcPts val="0"/>
              </a:spcBef>
              <a:spcAft>
                <a:spcPts val="0"/>
              </a:spcAft>
              <a:buFont typeface="+mj-lt"/>
              <a:buAutoNum type="arabicPeriod" startAt="6"/>
            </a:pPr>
            <a:r>
              <a:rPr lang="en-US" sz="1400" b="0" i="0" u="none" strike="noStrike" dirty="0">
                <a:solidFill>
                  <a:srgbClr val="000000"/>
                </a:solidFill>
                <a:effectLst/>
                <a:latin typeface="Arial" panose="020B0604020202020204" pitchFamily="34" charset="0"/>
                <a:cs typeface="Arial" panose="020B0604020202020204" pitchFamily="34" charset="0"/>
              </a:rPr>
              <a:t>Parameter Tuning</a:t>
            </a:r>
          </a:p>
          <a:p>
            <a:pPr marL="457200" lvl="1"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Parameters like learning rate and epoch are chosen so that the loss converges. This ensures that our predictive models achieve optimal performance striking a balance between computational efficiency and the precision required for accurate traffic volume predictions.</a:t>
            </a:r>
            <a:endParaRPr lang="en-US" sz="1400" dirty="0">
              <a:solidFill>
                <a:srgbClr val="000000"/>
              </a:solidFill>
              <a:latin typeface="Arial" panose="020B0604020202020204" pitchFamily="34" charset="0"/>
              <a:cs typeface="Arial" panose="020B0604020202020204" pitchFamily="34" charset="0"/>
            </a:endParaRPr>
          </a:p>
          <a:p>
            <a:pPr fontAlgn="base">
              <a:spcBef>
                <a:spcPts val="0"/>
              </a:spcBef>
              <a:buFont typeface="+mj-lt"/>
              <a:buAutoNum type="arabicPeriod" startAt="6"/>
            </a:pPr>
            <a:r>
              <a:rPr lang="en-US" sz="1400" b="0" i="0" u="none" strike="noStrike" dirty="0">
                <a:solidFill>
                  <a:srgbClr val="000000"/>
                </a:solidFill>
                <a:effectLst/>
                <a:latin typeface="Arial" panose="020B0604020202020204" pitchFamily="34" charset="0"/>
                <a:cs typeface="Arial" panose="020B0604020202020204" pitchFamily="34" charset="0"/>
              </a:rPr>
              <a:t>Model Training</a:t>
            </a:r>
          </a:p>
          <a:p>
            <a:pPr marL="457200" lvl="1"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In the process of training our chosen LSTM model, we discovered that running it for 200 cycles (epochs) with groups of 500 data points (batch size) resulted in the validation loss settling down. This means the model became good at making predictions, providing us with reliable forecasts for traffic volume.</a:t>
            </a:r>
          </a:p>
          <a:p>
            <a:pPr rtl="0" fontAlgn="base">
              <a:spcBef>
                <a:spcPts val="0"/>
              </a:spcBef>
              <a:spcAft>
                <a:spcPts val="0"/>
              </a:spcAft>
              <a:buFont typeface="+mj-lt"/>
              <a:buAutoNum type="arabicPeriod" startAt="6"/>
            </a:pPr>
            <a:r>
              <a:rPr lang="en-US" sz="1400" b="0" i="0" u="none" strike="noStrike" dirty="0">
                <a:solidFill>
                  <a:srgbClr val="000000"/>
                </a:solidFill>
                <a:effectLst/>
                <a:latin typeface="Arial" panose="020B0604020202020204" pitchFamily="34" charset="0"/>
                <a:cs typeface="Arial" panose="020B0604020202020204" pitchFamily="34" charset="0"/>
              </a:rPr>
              <a:t>Model Saving</a:t>
            </a:r>
          </a:p>
          <a:p>
            <a:pPr indent="0" rtl="0">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    Model is saved using .h5 format using </a:t>
            </a:r>
            <a:r>
              <a:rPr lang="en-US" sz="1400" b="0" i="0" u="none" strike="noStrike" dirty="0" err="1">
                <a:solidFill>
                  <a:srgbClr val="000000"/>
                </a:solidFill>
                <a:effectLst/>
                <a:latin typeface="Arial" panose="020B0604020202020204" pitchFamily="34" charset="0"/>
                <a:cs typeface="Arial" panose="020B0604020202020204" pitchFamily="34" charset="0"/>
              </a:rPr>
              <a:t>tf</a:t>
            </a:r>
            <a:r>
              <a:rPr lang="en-US" sz="1400" b="0" i="0" u="none" strike="noStrike" dirty="0">
                <a:solidFill>
                  <a:srgbClr val="000000"/>
                </a:solidFill>
                <a:effectLst/>
                <a:latin typeface="Arial" panose="020B0604020202020204" pitchFamily="34" charset="0"/>
                <a:cs typeface="Arial" panose="020B0604020202020204" pitchFamily="34" charset="0"/>
              </a:rPr>
              <a:t> library</a:t>
            </a:r>
          </a:p>
          <a:p>
            <a:pPr marL="0" indent="0">
              <a:buNone/>
            </a:pPr>
            <a:br>
              <a:rPr lang="en-US" sz="1400" dirty="0">
                <a:latin typeface="Arial" panose="020B0604020202020204" pitchFamily="34" charset="0"/>
                <a:cs typeface="Arial" panose="020B0604020202020204" pitchFamily="34" charset="0"/>
              </a:rPr>
            </a:br>
            <a:endParaRPr lang="en-US" sz="1400" b="0" i="0" u="none" strike="noStrike" dirty="0">
              <a:solidFill>
                <a:srgbClr val="000000"/>
              </a:solidFill>
              <a:effectLst/>
              <a:latin typeface="Arial" panose="020B0604020202020204" pitchFamily="34" charset="0"/>
              <a:cs typeface="Arial" panose="020B0604020202020204" pitchFamily="34" charset="0"/>
            </a:endParaRPr>
          </a:p>
          <a:p>
            <a:pPr indent="0" rtl="0">
              <a:spcBef>
                <a:spcPts val="0"/>
              </a:spcBef>
              <a:spcAft>
                <a:spcPts val="0"/>
              </a:spcAft>
              <a:buNone/>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indent="0" rtl="0">
              <a:spcBef>
                <a:spcPts val="0"/>
              </a:spcBef>
              <a:spcAft>
                <a:spcPts val="0"/>
              </a:spcAft>
              <a:buNone/>
            </a:pPr>
            <a:r>
              <a:rPr lang="en-US" sz="1400" dirty="0">
                <a:solidFill>
                  <a:srgbClr val="000000"/>
                </a:solidFill>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37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250F-96EF-F4AE-CAC5-7D4F40E057F4}"/>
              </a:ext>
            </a:extLst>
          </p:cNvPr>
          <p:cNvSpPr>
            <a:spLocks noGrp="1"/>
          </p:cNvSpPr>
          <p:nvPr>
            <p:ph idx="1"/>
          </p:nvPr>
        </p:nvSpPr>
        <p:spPr>
          <a:xfrm>
            <a:off x="838200" y="520995"/>
            <a:ext cx="10515600" cy="5655968"/>
          </a:xfrm>
        </p:spPr>
        <p:txBody>
          <a:bodyPr/>
          <a:lstStyle/>
          <a:p>
            <a:pPr marL="0" indent="0" fontAlgn="base">
              <a:spcBef>
                <a:spcPts val="0"/>
              </a:spcBef>
              <a:buNone/>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marL="0" indent="0" fontAlgn="base">
              <a:spcBef>
                <a:spcPts val="0"/>
              </a:spcBef>
              <a:buNone/>
            </a:pPr>
            <a:endParaRPr lang="en-US" sz="1400" dirty="0">
              <a:solidFill>
                <a:srgbClr val="000000"/>
              </a:solidFill>
              <a:latin typeface="Arial" panose="020B0604020202020204" pitchFamily="34" charset="0"/>
              <a:cs typeface="Arial" panose="020B0604020202020204" pitchFamily="34" charset="0"/>
            </a:endParaRPr>
          </a:p>
          <a:p>
            <a:pPr marL="0" indent="0" fontAlgn="base">
              <a:spcBef>
                <a:spcPts val="0"/>
              </a:spcBef>
              <a:buNone/>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marL="0" indent="0" fontAlgn="base">
              <a:spcBef>
                <a:spcPts val="0"/>
              </a:spcBef>
              <a:buNone/>
            </a:pPr>
            <a:endParaRPr lang="en-US" sz="1400" dirty="0">
              <a:solidFill>
                <a:srgbClr val="000000"/>
              </a:solidFill>
              <a:latin typeface="Arial" panose="020B0604020202020204" pitchFamily="34" charset="0"/>
              <a:cs typeface="Arial" panose="020B0604020202020204" pitchFamily="34" charset="0"/>
            </a:endParaRPr>
          </a:p>
          <a:p>
            <a:pPr marL="0" indent="0" fontAlgn="base">
              <a:spcBef>
                <a:spcPts val="0"/>
              </a:spcBef>
              <a:buNone/>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marL="0" indent="0" fontAlgn="base">
              <a:spcBef>
                <a:spcPts val="0"/>
              </a:spcBef>
              <a:buNone/>
            </a:pPr>
            <a:endParaRPr lang="en-US" sz="1400" dirty="0">
              <a:solidFill>
                <a:srgbClr val="000000"/>
              </a:solidFill>
              <a:latin typeface="Arial" panose="020B0604020202020204" pitchFamily="34" charset="0"/>
              <a:cs typeface="Arial" panose="020B0604020202020204" pitchFamily="34" charset="0"/>
            </a:endParaRPr>
          </a:p>
          <a:p>
            <a:pPr marL="0"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10. Flask Setup for user interaction</a:t>
            </a:r>
          </a:p>
          <a:p>
            <a:pPr marL="457200" lvl="1"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Setting up Flask for user interaction involves a few steps. First, after saving the model, we initiate the process of building an API using Flask. This creates a web application. Now, whenever a user enters data, it gets checked to make sure it's valid, and then it's sent to the model for predicting traffic volume. This way, users can easily interact with and get predictions from the model through the web application.</a:t>
            </a:r>
          </a:p>
          <a:p>
            <a:pPr marL="0" indent="0" rtl="0" fontAlgn="base">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11. DVC Check</a:t>
            </a:r>
          </a:p>
          <a:p>
            <a:pPr marL="457200" lvl="1"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To make sure we're not doing the same thing over and over, we've included a Data Version Check (DVC check). This helps us avoid unnecessary repetition of a specific stage in our process. If we've already done something once, the check ensures we don't do it again, saving time and resources</a:t>
            </a:r>
            <a:endParaRPr lang="en-US" sz="1400" dirty="0">
              <a:solidFill>
                <a:srgbClr val="000000"/>
              </a:solidFill>
              <a:latin typeface="Arial" panose="020B0604020202020204" pitchFamily="34" charset="0"/>
              <a:cs typeface="Arial" panose="020B0604020202020204" pitchFamily="34" charset="0"/>
            </a:endParaRPr>
          </a:p>
          <a:p>
            <a:pPr marL="0" indent="0" rtl="0" fontAlgn="base">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12. </a:t>
            </a:r>
            <a:r>
              <a:rPr lang="en-US" sz="1400" b="0" i="0" u="none" strike="noStrike" dirty="0" err="1">
                <a:solidFill>
                  <a:srgbClr val="000000"/>
                </a:solidFill>
                <a:effectLst/>
                <a:latin typeface="Arial" panose="020B0604020202020204" pitchFamily="34" charset="0"/>
                <a:cs typeface="Arial" panose="020B0604020202020204" pitchFamily="34" charset="0"/>
              </a:rPr>
              <a:t>Github</a:t>
            </a:r>
            <a:r>
              <a:rPr lang="en-US" sz="1400" b="0" i="0" u="none" strike="noStrike" dirty="0">
                <a:solidFill>
                  <a:srgbClr val="000000"/>
                </a:solidFill>
                <a:effectLst/>
                <a:latin typeface="Arial" panose="020B0604020202020204" pitchFamily="34" charset="0"/>
                <a:cs typeface="Arial" panose="020B0604020202020204" pitchFamily="34" charset="0"/>
              </a:rPr>
              <a:t> CI/CD</a:t>
            </a:r>
          </a:p>
          <a:p>
            <a:pPr marL="457200" lvl="1"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The whole project is pushed into </a:t>
            </a:r>
            <a:r>
              <a:rPr lang="en-US" sz="1400" b="0" i="0" u="none" strike="noStrike" dirty="0" err="1">
                <a:solidFill>
                  <a:srgbClr val="000000"/>
                </a:solidFill>
                <a:effectLst/>
                <a:latin typeface="Arial" panose="020B0604020202020204" pitchFamily="34" charset="0"/>
                <a:cs typeface="Arial" panose="020B0604020202020204" pitchFamily="34" charset="0"/>
              </a:rPr>
              <a:t>github</a:t>
            </a:r>
            <a:r>
              <a:rPr lang="en-US" sz="1400" b="0" i="0" u="none" strike="noStrike" dirty="0">
                <a:solidFill>
                  <a:srgbClr val="000000"/>
                </a:solidFill>
                <a:effectLst/>
                <a:latin typeface="Arial" panose="020B0604020202020204" pitchFamily="34" charset="0"/>
                <a:cs typeface="Arial" panose="020B0604020202020204" pitchFamily="34" charset="0"/>
              </a:rPr>
              <a:t> repository and CI/CD pipeline is being used with AWS as host</a:t>
            </a:r>
          </a:p>
          <a:p>
            <a:pPr marL="0" indent="0" rtl="0" fontAlgn="base">
              <a:spcBef>
                <a:spcPts val="0"/>
              </a:spcBef>
              <a:spcAft>
                <a:spcPts val="0"/>
              </a:spcAft>
              <a:buNone/>
            </a:pPr>
            <a:r>
              <a:rPr lang="en-US" sz="1400" b="0" i="0" u="none" strike="noStrike" dirty="0">
                <a:solidFill>
                  <a:srgbClr val="000000"/>
                </a:solidFill>
                <a:effectLst/>
                <a:latin typeface="Arial" panose="020B0604020202020204" pitchFamily="34" charset="0"/>
                <a:cs typeface="Arial" panose="020B0604020202020204" pitchFamily="34" charset="0"/>
              </a:rPr>
              <a:t>13. Deployment</a:t>
            </a:r>
          </a:p>
          <a:p>
            <a:pPr marL="457200" lvl="1" indent="0" fontAlgn="base">
              <a:spcBef>
                <a:spcPts val="0"/>
              </a:spcBef>
              <a:buNone/>
            </a:pPr>
            <a:r>
              <a:rPr lang="en-US" sz="1400" b="0" i="0" u="none" strike="noStrike" dirty="0">
                <a:solidFill>
                  <a:srgbClr val="000000"/>
                </a:solidFill>
                <a:effectLst/>
                <a:latin typeface="Arial" panose="020B0604020202020204" pitchFamily="34" charset="0"/>
                <a:cs typeface="Arial" panose="020B0604020202020204" pitchFamily="34" charset="0"/>
              </a:rPr>
              <a:t> We arranged things so our project could run on the internet using Amazon Web Services (AWS). Specifically, we used AWS ECR to store our software and AWS EC2 to run it. This setup allows our system to be accessible and functional in the cloud.</a:t>
            </a:r>
            <a:endParaRPr lang="en-US" sz="1400" b="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0979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1562</Words>
  <Application>Microsoft Office PowerPoint</Application>
  <PresentationFormat>Widescreen</PresentationFormat>
  <Paragraphs>150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Office Theme</vt:lpstr>
      <vt:lpstr>Inter-state Traffic Volume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  It is evident that the peak times occur from 6 to 8 am in the morning and from 3 pm to 5 pm in the evening. </vt:lpstr>
      <vt:lpstr>Observation  It is evident that more traffic occurs during non holiday days and during holiday the traffic volume is low therefore this plays a important role in traffic volume estimation</vt:lpstr>
      <vt:lpstr>Observation  It can be observed that during squall and smoke the traffic volume is low. </vt:lpstr>
      <vt:lpstr>Observation  From the heat map it can be seen that hour feature and temp plays a significant role in estimation of traffic volume.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  </dc:title>
  <dc:creator>Rashika Veera</dc:creator>
  <cp:lastModifiedBy>Rashika Veera</cp:lastModifiedBy>
  <cp:revision>1</cp:revision>
  <dcterms:created xsi:type="dcterms:W3CDTF">2024-01-01T14:15:04Z</dcterms:created>
  <dcterms:modified xsi:type="dcterms:W3CDTF">2024-01-05T16:25:11Z</dcterms:modified>
</cp:coreProperties>
</file>