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6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1286" y="53"/>
      </p:cViewPr>
      <p:guideLst>
        <p:guide orient="horz" pos="2160"/>
        <p:guide pos="3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7744FD-F3F3-4103-AC2B-DBF9DC983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5405B-62E3-4D2A-AE33-D2D6D5D697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D5617-4B30-46A1-B700-991EA8CEA24F}" type="datetimeFigureOut">
              <a:rPr lang="en-IN" smtClean="0"/>
              <a:t>2020-07-19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B1FD-01C3-4166-991F-6313E20A5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6994E-C790-4A0E-8484-70EBFFF970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36249-C8DB-4F36-9C43-F5C888A0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9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45AB-5C77-4459-B2C6-DB4DC10EE777}" type="datetimeFigureOut">
              <a:rPr lang="en-IN" smtClean="0"/>
              <a:t>2020-07-19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ED78-CBA1-4D9A-B7F6-1F75BA1A6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9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234C7-AE9B-4635-9ACD-176693B87386}"/>
              </a:ext>
            </a:extLst>
          </p:cNvPr>
          <p:cNvCxnSpPr/>
          <p:nvPr userDrawn="1"/>
        </p:nvCxnSpPr>
        <p:spPr>
          <a:xfrm>
            <a:off x="0" y="6561034"/>
            <a:ext cx="9906000" cy="0"/>
          </a:xfrm>
          <a:prstGeom prst="line">
            <a:avLst/>
          </a:prstGeom>
          <a:ln w="15875">
            <a:solidFill>
              <a:schemeClr val="accent3">
                <a:lumMod val="40000"/>
                <a:lumOff val="60000"/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FDE105-5BE0-477E-8D1E-7D4A647E955C}"/>
              </a:ext>
            </a:extLst>
          </p:cNvPr>
          <p:cNvCxnSpPr/>
          <p:nvPr userDrawn="1"/>
        </p:nvCxnSpPr>
        <p:spPr>
          <a:xfrm>
            <a:off x="0" y="540000"/>
            <a:ext cx="99060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61DD08-3F2E-4460-8AD7-0BB6369EDB42}"/>
              </a:ext>
            </a:extLst>
          </p:cNvPr>
          <p:cNvCxnSpPr/>
          <p:nvPr userDrawn="1"/>
        </p:nvCxnSpPr>
        <p:spPr>
          <a:xfrm>
            <a:off x="0" y="6561034"/>
            <a:ext cx="99060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94A480-9EF4-4EAE-9280-BF93EB59FB66}"/>
              </a:ext>
            </a:extLst>
          </p:cNvPr>
          <p:cNvSpPr txBox="1">
            <a:spLocks/>
          </p:cNvSpPr>
          <p:nvPr userDrawn="1"/>
        </p:nvSpPr>
        <p:spPr>
          <a:xfrm>
            <a:off x="6239435" y="6552068"/>
            <a:ext cx="3666565" cy="305931"/>
          </a:xfrm>
          <a:prstGeom prst="rect">
            <a:avLst/>
          </a:prstGeom>
        </p:spPr>
        <p:txBody>
          <a:bodyPr vert="horz" lIns="91440" tIns="45720" rIns="14400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Analysis of Stock Market – </a:t>
            </a:r>
            <a:r>
              <a:rPr lang="en-IN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Ajit</a:t>
            </a:r>
            <a:r>
              <a:rPr lang="en-IN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Isack</a:t>
            </a:r>
            <a:r>
              <a:rPr lang="en-IN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7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98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008CD-F771-4157-99F3-32F1DA08A64D}"/>
              </a:ext>
            </a:extLst>
          </p:cNvPr>
          <p:cNvSpPr txBox="1"/>
          <p:nvPr/>
        </p:nvSpPr>
        <p:spPr>
          <a:xfrm>
            <a:off x="2507365" y="1802368"/>
            <a:ext cx="4891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/>
              <a:t>Technical Analysis </a:t>
            </a:r>
          </a:p>
          <a:p>
            <a:pPr algn="ctr"/>
            <a:r>
              <a:rPr lang="en-IN" sz="4800" b="1" dirty="0"/>
              <a:t>Of</a:t>
            </a:r>
          </a:p>
          <a:p>
            <a:pPr algn="ctr"/>
            <a:r>
              <a:rPr lang="en-IN" sz="4800" b="1" dirty="0"/>
              <a:t>Stock Market</a:t>
            </a:r>
          </a:p>
        </p:txBody>
      </p:sp>
    </p:spTree>
    <p:extLst>
      <p:ext uri="{BB962C8B-B14F-4D97-AF65-F5344CB8AC3E}">
        <p14:creationId xmlns:p14="http://schemas.microsoft.com/office/powerpoint/2010/main" val="34776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25A5-4541-40F4-A775-4398C0D538A6}"/>
              </a:ext>
            </a:extLst>
          </p:cNvPr>
          <p:cNvSpPr txBox="1"/>
          <p:nvPr/>
        </p:nvSpPr>
        <p:spPr>
          <a:xfrm>
            <a:off x="0" y="0"/>
            <a:ext cx="9906000" cy="540000"/>
          </a:xfrm>
          <a:prstGeom prst="rect">
            <a:avLst/>
          </a:prstGeom>
          <a:noFill/>
        </p:spPr>
        <p:txBody>
          <a:bodyPr wrap="square" lIns="108000" tIns="0" rIns="0" bIns="54000" rtlCol="0" anchor="b">
            <a:no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Table of 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5D9FE-8535-4D4F-9A94-B961DC9C5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10280"/>
              </p:ext>
            </p:extLst>
          </p:nvPr>
        </p:nvGraphicFramePr>
        <p:xfrm>
          <a:off x="2182812" y="645795"/>
          <a:ext cx="5540375" cy="31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6">
                  <a:extLst>
                    <a:ext uri="{9D8B030D-6E8A-4147-A177-3AD203B41FA5}">
                      <a16:colId xmlns:a16="http://schemas.microsoft.com/office/drawing/2014/main" val="4073605303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4124804282"/>
                    </a:ext>
                  </a:extLst>
                </a:gridCol>
              </a:tblGrid>
              <a:tr h="384762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Sl. No.</a:t>
                      </a:r>
                    </a:p>
                  </a:txBody>
                  <a:tcPr marL="14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Topic</a:t>
                      </a:r>
                    </a:p>
                  </a:txBody>
                  <a:tcPr marL="14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05591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Overview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49495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Basics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79036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lvl="0"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2.1</a:t>
                      </a:r>
                    </a:p>
                  </a:txBody>
                  <a:tcPr marL="288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Trend &amp; Trend Analysis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0757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lvl="0"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2.1</a:t>
                      </a:r>
                    </a:p>
                  </a:txBody>
                  <a:tcPr marL="288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Candles &amp; Candlestick Chart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81045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lvl="0"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2.2</a:t>
                      </a:r>
                    </a:p>
                  </a:txBody>
                  <a:tcPr marL="288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Types of Candles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90983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lvl="0"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2.3</a:t>
                      </a:r>
                    </a:p>
                  </a:txBody>
                  <a:tcPr marL="288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Candlestick Pattern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33690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lvl="0"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2.4</a:t>
                      </a:r>
                    </a:p>
                  </a:txBody>
                  <a:tcPr marL="288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Volume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53034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lvl="0" algn="l"/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2.5</a:t>
                      </a:r>
                    </a:p>
                  </a:txBody>
                  <a:tcPr marL="288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Support and Resistance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84718"/>
                  </a:ext>
                </a:extLst>
              </a:tr>
              <a:tr h="269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Technical Indicators</a:t>
                      </a: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23255"/>
                  </a:ext>
                </a:extLst>
              </a:tr>
              <a:tr h="307811">
                <a:tc>
                  <a:txBody>
                    <a:bodyPr/>
                    <a:lstStyle/>
                    <a:p>
                      <a:pPr algn="l"/>
                      <a:endParaRPr lang="en-IN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180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6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28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1AF0C8-5D70-46B1-840E-BB75C830E0F4}"/>
              </a:ext>
            </a:extLst>
          </p:cNvPr>
          <p:cNvSpPr/>
          <p:nvPr/>
        </p:nvSpPr>
        <p:spPr>
          <a:xfrm>
            <a:off x="962025" y="981224"/>
            <a:ext cx="820102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7 Reason why most </a:t>
            </a:r>
            <a:r>
              <a:rPr lang="en-IN" sz="1400" dirty="0" err="1"/>
              <a:t>indian</a:t>
            </a:r>
            <a:r>
              <a:rPr lang="en-IN" sz="1400" dirty="0"/>
              <a:t> trader fail</a:t>
            </a:r>
          </a:p>
          <a:p>
            <a:endParaRPr lang="en-IN" sz="1400" dirty="0"/>
          </a:p>
          <a:p>
            <a:r>
              <a:rPr lang="en-IN" sz="1400" dirty="0"/>
              <a:t>1. No Strategy - no one can make money consistently by alone using the technical indicators</a:t>
            </a:r>
          </a:p>
          <a:p>
            <a:r>
              <a:rPr lang="en-IN" sz="1400" dirty="0"/>
              <a:t>use time tested strategies that are based on behaviour of the market &amp; market participants</a:t>
            </a:r>
          </a:p>
          <a:p>
            <a:endParaRPr lang="en-IN" sz="1400" dirty="0"/>
          </a:p>
          <a:p>
            <a:r>
              <a:rPr lang="en-IN" sz="1400" dirty="0"/>
              <a:t>2. Too big position size - don't be greedy</a:t>
            </a:r>
          </a:p>
          <a:p>
            <a:endParaRPr lang="en-IN" sz="1400" dirty="0"/>
          </a:p>
          <a:p>
            <a:r>
              <a:rPr lang="en-IN" sz="1400" dirty="0"/>
              <a:t>3. No emotional discipline - driven by emotions not by logic; don't act on </a:t>
            </a:r>
            <a:r>
              <a:rPr lang="en-IN" sz="1400" dirty="0" err="1"/>
              <a:t>emtions</a:t>
            </a:r>
            <a:r>
              <a:rPr lang="en-IN" sz="1400" dirty="0"/>
              <a:t>;</a:t>
            </a:r>
          </a:p>
          <a:p>
            <a:r>
              <a:rPr lang="en-IN" sz="1400" dirty="0"/>
              <a:t>acting on </a:t>
            </a:r>
            <a:r>
              <a:rPr lang="en-IN" sz="1400" dirty="0" err="1"/>
              <a:t>emtions</a:t>
            </a:r>
            <a:r>
              <a:rPr lang="en-IN" sz="1400" dirty="0"/>
              <a:t> is a sure shot </a:t>
            </a:r>
            <a:r>
              <a:rPr lang="en-IN" sz="1400" dirty="0" err="1"/>
              <a:t>reciepe</a:t>
            </a:r>
            <a:r>
              <a:rPr lang="en-IN" sz="1400" dirty="0"/>
              <a:t> for failure. trading is a business and it should be treated as business</a:t>
            </a:r>
          </a:p>
          <a:p>
            <a:r>
              <a:rPr lang="en-IN" sz="1400" dirty="0"/>
              <a:t>Trading should be very boring based on strategy -&gt; rules -&gt; execution</a:t>
            </a:r>
          </a:p>
          <a:p>
            <a:endParaRPr lang="en-IN" sz="1400" dirty="0"/>
          </a:p>
          <a:p>
            <a:r>
              <a:rPr lang="en-IN" sz="1400" dirty="0"/>
              <a:t>4. Don't learn from mistakes - do </a:t>
            </a:r>
            <a:r>
              <a:rPr lang="en-IN" sz="1400" dirty="0" err="1"/>
              <a:t>postmortom</a:t>
            </a:r>
            <a:r>
              <a:rPr lang="en-IN" sz="1400" dirty="0"/>
              <a:t> of each and every trade and promise yourself not to make those mistakes again</a:t>
            </a:r>
          </a:p>
          <a:p>
            <a:endParaRPr lang="en-IN" sz="1400" dirty="0"/>
          </a:p>
          <a:p>
            <a:r>
              <a:rPr lang="en-IN" sz="1400" dirty="0"/>
              <a:t>5. Trading overhyped stocks</a:t>
            </a:r>
          </a:p>
          <a:p>
            <a:endParaRPr lang="en-IN" sz="1400" dirty="0"/>
          </a:p>
          <a:p>
            <a:r>
              <a:rPr lang="en-IN" sz="1400" dirty="0"/>
              <a:t>6. Fight market trend - never stand </a:t>
            </a:r>
            <a:r>
              <a:rPr lang="en-IN" sz="1400" dirty="0" err="1"/>
              <a:t>agaisnt</a:t>
            </a:r>
            <a:r>
              <a:rPr lang="en-IN" sz="1400" dirty="0"/>
              <a:t> a strongly trending market </a:t>
            </a:r>
          </a:p>
          <a:p>
            <a:endParaRPr lang="en-IN" sz="1400" dirty="0"/>
          </a:p>
          <a:p>
            <a:r>
              <a:rPr lang="en-IN" sz="1400" dirty="0"/>
              <a:t>7. Give up easily - trading is a skill; it takes time to learn the skill. Skill is not gained in overnight.</a:t>
            </a:r>
          </a:p>
        </p:txBody>
      </p:sp>
    </p:spTree>
    <p:extLst>
      <p:ext uri="{BB962C8B-B14F-4D97-AF65-F5344CB8AC3E}">
        <p14:creationId xmlns:p14="http://schemas.microsoft.com/office/powerpoint/2010/main" val="33477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1AF0C8-5D70-46B1-840E-BB75C830E0F4}"/>
              </a:ext>
            </a:extLst>
          </p:cNvPr>
          <p:cNvSpPr/>
          <p:nvPr/>
        </p:nvSpPr>
        <p:spPr>
          <a:xfrm>
            <a:off x="852487" y="517803"/>
            <a:ext cx="820102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BSE - 1875</a:t>
            </a:r>
          </a:p>
          <a:p>
            <a:r>
              <a:rPr lang="en-US" sz="1400" dirty="0"/>
              <a:t>Asia's oldest</a:t>
            </a:r>
          </a:p>
          <a:p>
            <a:r>
              <a:rPr lang="en-US" sz="1400" dirty="0"/>
              <a:t>5000+ companies</a:t>
            </a:r>
          </a:p>
          <a:p>
            <a:r>
              <a:rPr lang="en-US" sz="1400" dirty="0"/>
              <a:t>publicly listed company</a:t>
            </a:r>
          </a:p>
          <a:p>
            <a:endParaRPr lang="en-US" sz="1400" dirty="0"/>
          </a:p>
          <a:p>
            <a:r>
              <a:rPr lang="en-US" sz="1400" dirty="0"/>
              <a:t>NSE - 1992</a:t>
            </a:r>
          </a:p>
          <a:p>
            <a:r>
              <a:rPr lang="en-US" sz="1400" dirty="0"/>
              <a:t>About 2000 companies</a:t>
            </a:r>
          </a:p>
          <a:p>
            <a:r>
              <a:rPr lang="en-US" sz="1400" dirty="0"/>
              <a:t>private limited company</a:t>
            </a:r>
          </a:p>
          <a:p>
            <a:endParaRPr lang="en-US" sz="1400" dirty="0"/>
          </a:p>
          <a:p>
            <a:r>
              <a:rPr lang="en-US" sz="1400" dirty="0"/>
              <a:t>1. Liquidity in the market (NSE wins)</a:t>
            </a:r>
          </a:p>
          <a:p>
            <a:r>
              <a:rPr lang="en-US" sz="1400" dirty="0"/>
              <a:t>Higher liquidity means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tigher</a:t>
            </a:r>
            <a:r>
              <a:rPr lang="en-US" sz="1400" dirty="0"/>
              <a:t> spreads (very low bid-ask ratio)</a:t>
            </a:r>
          </a:p>
          <a:p>
            <a:r>
              <a:rPr lang="en-US" sz="1400" dirty="0"/>
              <a:t>- lower slippage</a:t>
            </a:r>
          </a:p>
          <a:p>
            <a:r>
              <a:rPr lang="en-US" sz="1400" dirty="0"/>
              <a:t>- ease of entry and </a:t>
            </a:r>
            <a:r>
              <a:rPr lang="en-US" sz="1400" dirty="0" err="1"/>
              <a:t>exis</a:t>
            </a:r>
            <a:r>
              <a:rPr lang="en-US" sz="1400" dirty="0"/>
              <a:t> in the trade</a:t>
            </a:r>
          </a:p>
          <a:p>
            <a:r>
              <a:rPr lang="en-US" sz="1400" dirty="0"/>
              <a:t>turnover - overall value of shares traded during a certain period</a:t>
            </a:r>
          </a:p>
          <a:p>
            <a:r>
              <a:rPr lang="en-US" sz="1400" dirty="0"/>
              <a:t>turnover is a direct reflection of liquidity of the exchange</a:t>
            </a:r>
          </a:p>
          <a:p>
            <a:endParaRPr lang="en-US" sz="1400" dirty="0"/>
          </a:p>
          <a:p>
            <a:r>
              <a:rPr lang="en-US" sz="1400" dirty="0"/>
              <a:t>NSE has higher liquidity than BSE</a:t>
            </a:r>
          </a:p>
          <a:p>
            <a:endParaRPr lang="en-US" sz="1400" dirty="0"/>
          </a:p>
          <a:p>
            <a:r>
              <a:rPr lang="en-US" sz="1400" dirty="0"/>
              <a:t>2. Trading on Derivatives (NSE wins)</a:t>
            </a:r>
          </a:p>
          <a:p>
            <a:r>
              <a:rPr lang="en-US" sz="1400" dirty="0"/>
              <a:t>NSE is the most liquid exchange for derivatives</a:t>
            </a:r>
          </a:p>
          <a:p>
            <a:r>
              <a:rPr lang="en-US" sz="1400" dirty="0"/>
              <a:t>90% of derivatives trades happen in NSE</a:t>
            </a:r>
          </a:p>
          <a:p>
            <a:r>
              <a:rPr lang="en-US" sz="1400" dirty="0"/>
              <a:t>Nifty and Bank Nifty are the most liquid scripts</a:t>
            </a:r>
          </a:p>
          <a:p>
            <a:endParaRPr lang="en-US" sz="1400" dirty="0"/>
          </a:p>
          <a:p>
            <a:r>
              <a:rPr lang="en-US" sz="1400" dirty="0"/>
              <a:t>3. Variety of stocks (BSE wins)</a:t>
            </a:r>
          </a:p>
          <a:p>
            <a:r>
              <a:rPr lang="en-US" sz="1400" dirty="0"/>
              <a:t>BSE - is too eager to get low </a:t>
            </a:r>
            <a:r>
              <a:rPr lang="en-US" sz="1400" dirty="0" err="1"/>
              <a:t>quiality</a:t>
            </a:r>
            <a:r>
              <a:rPr lang="en-US" sz="1400" dirty="0"/>
              <a:t> stocks listed</a:t>
            </a:r>
          </a:p>
          <a:p>
            <a:r>
              <a:rPr lang="en-US" sz="1400" dirty="0"/>
              <a:t>NSE - is little strict in terms of listing norms</a:t>
            </a:r>
          </a:p>
          <a:p>
            <a:r>
              <a:rPr lang="en-US" sz="1400" dirty="0"/>
              <a:t>Investors has more choice in BSE than NSE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378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1AF0C8-5D70-46B1-840E-BB75C830E0F4}"/>
              </a:ext>
            </a:extLst>
          </p:cNvPr>
          <p:cNvSpPr/>
          <p:nvPr/>
        </p:nvSpPr>
        <p:spPr>
          <a:xfrm>
            <a:off x="1185862" y="1828562"/>
            <a:ext cx="8201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Things to note for day trading</a:t>
            </a:r>
            <a:br>
              <a:rPr lang="en-US" sz="1400" dirty="0"/>
            </a:br>
            <a:r>
              <a:rPr lang="en-US" sz="1400" dirty="0"/>
              <a:t>1. There is no secret trading strategy exist</a:t>
            </a:r>
            <a:br>
              <a:rPr lang="en-US" sz="1400" dirty="0"/>
            </a:br>
            <a:r>
              <a:rPr lang="en-US" sz="1400" dirty="0"/>
              <a:t>2. Do not follow others</a:t>
            </a:r>
            <a:br>
              <a:rPr lang="en-US" sz="1400" dirty="0"/>
            </a:br>
            <a:r>
              <a:rPr lang="en-US" sz="1400" dirty="0"/>
              <a:t>3. Learning to day trade takes time and patience</a:t>
            </a:r>
            <a:br>
              <a:rPr lang="en-US" sz="1400" dirty="0"/>
            </a:br>
            <a:r>
              <a:rPr lang="en-US" sz="1400" dirty="0"/>
              <a:t>4. Focus on reading the charts first - both daily and intraday - this is the key factor in intraday trading</a:t>
            </a:r>
            <a:br>
              <a:rPr lang="en-US" sz="1400" dirty="0"/>
            </a:br>
            <a:r>
              <a:rPr lang="en-US" sz="1400" dirty="0"/>
              <a:t> we have to build the skillset to read and </a:t>
            </a:r>
            <a:r>
              <a:rPr lang="en-US" sz="1400" dirty="0" err="1"/>
              <a:t>analyse</a:t>
            </a:r>
            <a:r>
              <a:rPr lang="en-US" sz="1400" dirty="0"/>
              <a:t> charts &amp; chart patterns</a:t>
            </a:r>
            <a:br>
              <a:rPr lang="en-US" sz="1400" dirty="0"/>
            </a:br>
            <a:r>
              <a:rPr lang="en-US" sz="1400" dirty="0"/>
              <a:t> price action is perhaps the most important key factor to understand in day trading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99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1AF0C8-5D70-46B1-840E-BB75C830E0F4}"/>
              </a:ext>
            </a:extLst>
          </p:cNvPr>
          <p:cNvSpPr/>
          <p:nvPr/>
        </p:nvSpPr>
        <p:spPr>
          <a:xfrm>
            <a:off x="1185862" y="1828562"/>
            <a:ext cx="82010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Mistakes</a:t>
            </a:r>
            <a:br>
              <a:rPr lang="en-US" sz="1400" dirty="0"/>
            </a:br>
            <a:r>
              <a:rPr lang="en-US" sz="1400" dirty="0"/>
              <a:t>1. Not having a trading </a:t>
            </a:r>
            <a:r>
              <a:rPr lang="en-US" sz="1400" dirty="0" err="1"/>
              <a:t>plan.Learn</a:t>
            </a:r>
            <a:r>
              <a:rPr lang="en-US" sz="1400" dirty="0"/>
              <a:t> to overcome the fear of missing out. we should plan entry, exit and SL</a:t>
            </a:r>
            <a:br>
              <a:rPr lang="en-US" sz="1400" dirty="0"/>
            </a:br>
            <a:r>
              <a:rPr lang="en-US" sz="1400" dirty="0"/>
              <a:t>2. Overtrading - we should trade our plan. Overtrading leads to emotional trading which then leads to revenge trading</a:t>
            </a:r>
            <a:br>
              <a:rPr lang="en-US" sz="1400" dirty="0"/>
            </a:br>
            <a:r>
              <a:rPr lang="en-US" sz="1400" dirty="0"/>
              <a:t>how to stop trading</a:t>
            </a:r>
            <a:br>
              <a:rPr lang="en-US" sz="1400" dirty="0"/>
            </a:br>
            <a:r>
              <a:rPr lang="en-US" sz="1400" dirty="0"/>
              <a:t>- follow your </a:t>
            </a:r>
            <a:r>
              <a:rPr lang="en-US" sz="1400" dirty="0" err="1"/>
              <a:t>stoploss</a:t>
            </a:r>
            <a:br>
              <a:rPr lang="en-US" sz="1400" dirty="0"/>
            </a:br>
            <a:r>
              <a:rPr lang="en-US" sz="1400" dirty="0"/>
              <a:t>- walk away from your computer; take a break</a:t>
            </a:r>
            <a:br>
              <a:rPr lang="en-US" sz="1400" dirty="0"/>
            </a:br>
            <a:r>
              <a:rPr lang="en-US" sz="1400" dirty="0"/>
              <a:t>- usually 11-2 is where market is consolidating</a:t>
            </a:r>
            <a:br>
              <a:rPr lang="en-US" sz="1400" dirty="0"/>
            </a:br>
            <a:r>
              <a:rPr lang="en-US" sz="1400" dirty="0"/>
              <a:t>- shutdown when feeling emotional stop for the day and walk away; market will be there next day with lots of </a:t>
            </a:r>
            <a:r>
              <a:rPr lang="en-US" sz="1400" dirty="0" err="1"/>
              <a:t>oppurtunites</a:t>
            </a:r>
            <a:br>
              <a:rPr lang="en-US" sz="1400" dirty="0"/>
            </a:br>
            <a:r>
              <a:rPr lang="en-US" sz="1400" dirty="0"/>
              <a:t>3. Not spending enough time on paper trading before going live. Treat your paper account like real money</a:t>
            </a:r>
            <a:br>
              <a:rPr lang="en-US" sz="1400" dirty="0"/>
            </a:br>
            <a:r>
              <a:rPr lang="en-US" sz="1400" dirty="0"/>
              <a:t>4. Scaling up share size too quickly; its not only your new </a:t>
            </a:r>
            <a:r>
              <a:rPr lang="en-US" sz="1400" dirty="0" err="1"/>
              <a:t>stoploss</a:t>
            </a:r>
            <a:r>
              <a:rPr lang="en-US" sz="1400" dirty="0"/>
              <a:t> or the risk profile but also you need to be </a:t>
            </a:r>
            <a:r>
              <a:rPr lang="en-US" sz="1400" dirty="0" err="1"/>
              <a:t>emotionlly</a:t>
            </a:r>
            <a:r>
              <a:rPr lang="en-US" sz="1400" dirty="0"/>
              <a:t> &amp; mentally prepared for it</a:t>
            </a:r>
            <a:br>
              <a:rPr lang="en-US" sz="1400" dirty="0"/>
            </a:br>
            <a:r>
              <a:rPr lang="en-US" sz="1400" dirty="0" err="1"/>
              <a:t>scle</a:t>
            </a:r>
            <a:r>
              <a:rPr lang="en-US" sz="1400" dirty="0"/>
              <a:t> up slowly; don't double in one shot; calculate the risk before you do and prepare mentally</a:t>
            </a:r>
            <a:br>
              <a:rPr lang="en-US" sz="1400" dirty="0"/>
            </a:br>
            <a:r>
              <a:rPr lang="en-US" sz="1400" dirty="0"/>
              <a:t>5. Following alerts to buy and sell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2978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1AF0C8-5D70-46B1-840E-BB75C830E0F4}"/>
              </a:ext>
            </a:extLst>
          </p:cNvPr>
          <p:cNvSpPr/>
          <p:nvPr/>
        </p:nvSpPr>
        <p:spPr>
          <a:xfrm>
            <a:off x="1185862" y="1828562"/>
            <a:ext cx="8201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Trading is easy; traders make it complex</a:t>
            </a:r>
          </a:p>
          <a:p>
            <a:r>
              <a:rPr lang="en-IN" sz="1400" dirty="0"/>
              <a:t>Follow simple trading setup &amp; discipline</a:t>
            </a:r>
          </a:p>
          <a:p>
            <a:endParaRPr lang="en-IN" sz="1400" dirty="0"/>
          </a:p>
          <a:p>
            <a:r>
              <a:rPr lang="en-IN" sz="1400" dirty="0"/>
              <a:t>Trading is a skill when learned properly will make you money for rest of your life</a:t>
            </a:r>
          </a:p>
          <a:p>
            <a:endParaRPr lang="en-IN" sz="1400" dirty="0"/>
          </a:p>
          <a:p>
            <a:r>
              <a:rPr lang="en-IN" sz="1400" dirty="0"/>
              <a:t>Learning trading means living a few years of your life like most people won’t so that you can spend rest of your life like most people can’t</a:t>
            </a:r>
          </a:p>
        </p:txBody>
      </p:sp>
    </p:spTree>
    <p:extLst>
      <p:ext uri="{BB962C8B-B14F-4D97-AF65-F5344CB8AC3E}">
        <p14:creationId xmlns:p14="http://schemas.microsoft.com/office/powerpoint/2010/main" val="367517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695</Words>
  <Application>Microsoft Office PowerPoint</Application>
  <PresentationFormat>A4 Paper (210x297 mm)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Shyma Baby</dc:creator>
  <cp:lastModifiedBy>Shyma Baby</cp:lastModifiedBy>
  <cp:revision>80</cp:revision>
  <dcterms:created xsi:type="dcterms:W3CDTF">2020-06-28T06:29:26Z</dcterms:created>
  <dcterms:modified xsi:type="dcterms:W3CDTF">2020-07-19T13:32:10Z</dcterms:modified>
</cp:coreProperties>
</file>