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884" r:id="rId3"/>
  </p:sldMasterIdLst>
  <p:sldIdLst>
    <p:sldId id="256" r:id="rId4"/>
    <p:sldId id="363" r:id="rId5"/>
    <p:sldId id="341" r:id="rId6"/>
    <p:sldId id="364" r:id="rId7"/>
    <p:sldId id="344" r:id="rId8"/>
    <p:sldId id="355" r:id="rId9"/>
    <p:sldId id="345" r:id="rId10"/>
    <p:sldId id="356" r:id="rId11"/>
    <p:sldId id="346" r:id="rId12"/>
    <p:sldId id="357" r:id="rId13"/>
    <p:sldId id="347" r:id="rId14"/>
    <p:sldId id="358" r:id="rId15"/>
    <p:sldId id="348" r:id="rId16"/>
    <p:sldId id="359" r:id="rId17"/>
    <p:sldId id="349" r:id="rId18"/>
    <p:sldId id="350" r:id="rId19"/>
    <p:sldId id="365" r:id="rId20"/>
    <p:sldId id="351" r:id="rId21"/>
    <p:sldId id="360" r:id="rId22"/>
    <p:sldId id="352" r:id="rId23"/>
    <p:sldId id="361" r:id="rId24"/>
    <p:sldId id="353" r:id="rId25"/>
    <p:sldId id="354" r:id="rId26"/>
    <p:sldId id="362" r:id="rId27"/>
    <p:sldId id="3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8266" autoAdjust="0"/>
  </p:normalViewPr>
  <p:slideViewPr>
    <p:cSldViewPr snapToGrid="0" showGuides="1">
      <p:cViewPr varScale="1">
        <p:scale>
          <a:sx n="112" d="100"/>
          <a:sy n="112" d="100"/>
        </p:scale>
        <p:origin x="636" y="10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4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11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2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06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27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6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8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89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79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8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88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17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18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185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29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80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2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506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2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06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82" r:id="rId2"/>
    <p:sldLayoutId id="21474837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7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3" r:id="rId18"/>
    <p:sldLayoutId id="2147483904" r:id="rId19"/>
    <p:sldLayoutId id="2147483650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33722" y="1304948"/>
            <a:ext cx="848019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</a:t>
            </a:r>
          </a:p>
          <a:p>
            <a:pPr algn="r"/>
            <a:r>
              <a:rPr lang="en-US" altLang="ko-KR" sz="8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- hoc Insights</a:t>
            </a:r>
            <a:endParaRPr lang="ko-KR" altLang="en-US" sz="8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1EC6B-1F6D-7310-6FB4-3DC51438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2" y="5553052"/>
            <a:ext cx="1069703" cy="106970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4D52C-E9AF-CD8E-CE11-E2D07BE0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137" y="315255"/>
            <a:ext cx="1249068" cy="124906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  <a:scene3d>
            <a:camera prst="perspectiveFront"/>
            <a:lightRig rig="threePt" dir="t"/>
          </a:scene3d>
          <a:sp3d prstMaterial="dkEdge"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C31E9-98C8-BF98-3500-D5209DF9594C}"/>
              </a:ext>
            </a:extLst>
          </p:cNvPr>
          <p:cNvSpPr txBox="1"/>
          <p:nvPr/>
        </p:nvSpPr>
        <p:spPr>
          <a:xfrm>
            <a:off x="6096000" y="4466109"/>
            <a:ext cx="48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Presented by Mr. Ajit Jadhav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AA3189A-0640-466B-51FC-EF487D07631E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6B0B4-68C2-F648-F0B8-835D02C524BC}"/>
              </a:ext>
            </a:extLst>
          </p:cNvPr>
          <p:cNvSpPr txBox="1"/>
          <p:nvPr/>
        </p:nvSpPr>
        <p:spPr>
          <a:xfrm>
            <a:off x="2461187" y="2201089"/>
            <a:ext cx="7733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It is a good sign that there is an </a:t>
            </a:r>
            <a:r>
              <a:rPr lang="en-IN" sz="2400" b="1" dirty="0">
                <a:solidFill>
                  <a:schemeClr val="accent4"/>
                </a:solidFill>
              </a:rPr>
              <a:t>increase</a:t>
            </a:r>
            <a:r>
              <a:rPr lang="en-IN" sz="2400" b="1" dirty="0"/>
              <a:t> in product </a:t>
            </a:r>
            <a:r>
              <a:rPr lang="en-IN" sz="2400" b="1" dirty="0">
                <a:solidFill>
                  <a:schemeClr val="accent4"/>
                </a:solidFill>
              </a:rPr>
              <a:t>launches</a:t>
            </a:r>
            <a:r>
              <a:rPr lang="en-IN" sz="2400" b="1" dirty="0"/>
              <a:t> in every segment, as we can clearly see in the </a:t>
            </a:r>
            <a:r>
              <a:rPr lang="en-IN" sz="2400" b="1" dirty="0">
                <a:solidFill>
                  <a:schemeClr val="accent4"/>
                </a:solidFill>
              </a:rPr>
              <a:t>accessories</a:t>
            </a:r>
            <a:r>
              <a:rPr lang="en-IN" sz="2400" b="1" dirty="0"/>
              <a:t> segment, which has </a:t>
            </a:r>
            <a:r>
              <a:rPr lang="en-IN" sz="2400" b="1" dirty="0">
                <a:solidFill>
                  <a:schemeClr val="accent4"/>
                </a:solidFill>
              </a:rPr>
              <a:t>more</a:t>
            </a:r>
            <a:r>
              <a:rPr lang="en-IN" sz="2400" b="1" dirty="0"/>
              <a:t> unique products than the previous year, and the </a:t>
            </a:r>
            <a:r>
              <a:rPr lang="en-IN" sz="2400" b="1" dirty="0">
                <a:solidFill>
                  <a:schemeClr val="accent4"/>
                </a:solidFill>
              </a:rPr>
              <a:t>networking</a:t>
            </a:r>
            <a:r>
              <a:rPr lang="en-IN" sz="2400" b="1" dirty="0"/>
              <a:t> segment, which has </a:t>
            </a:r>
            <a:r>
              <a:rPr lang="en-IN" sz="2400" b="1" dirty="0">
                <a:solidFill>
                  <a:schemeClr val="accent4"/>
                </a:solidFill>
              </a:rPr>
              <a:t>fewer</a:t>
            </a:r>
            <a:r>
              <a:rPr lang="en-I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71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CF71F-0BDF-C0D0-DD48-9FD1A12812FC}"/>
              </a:ext>
            </a:extLst>
          </p:cNvPr>
          <p:cNvSpPr txBox="1"/>
          <p:nvPr/>
        </p:nvSpPr>
        <p:spPr>
          <a:xfrm>
            <a:off x="706073" y="276838"/>
            <a:ext cx="10779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Request 5. Get the products that have the highest and lowest manufacturing costs. The final output should contain these fields, product_code ,product &amp; manufacturing cost 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D613E-36AA-EFBC-EFD3-94FF9BBE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0" y="2947567"/>
            <a:ext cx="4936535" cy="524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9B7B2-E0A0-B3F1-97A1-9090BFC9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0" y="4102218"/>
            <a:ext cx="4987883" cy="679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D58EB30-E123-0811-6E1C-4BD9CA572CD7}"/>
              </a:ext>
            </a:extLst>
          </p:cNvPr>
          <p:cNvSpPr/>
          <p:nvPr/>
        </p:nvSpPr>
        <p:spPr>
          <a:xfrm>
            <a:off x="488740" y="1964591"/>
            <a:ext cx="3184417" cy="6553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5FE58-3883-6AF4-A6F9-9E40E717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87" y="1854533"/>
            <a:ext cx="4936535" cy="48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128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907B29-5746-4D15-4184-BD631330AFBF}"/>
              </a:ext>
            </a:extLst>
          </p:cNvPr>
          <p:cNvSpPr txBox="1"/>
          <p:nvPr/>
        </p:nvSpPr>
        <p:spPr>
          <a:xfrm>
            <a:off x="1803163" y="3244334"/>
            <a:ext cx="255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7B57C04-C3EA-D4A5-A69D-5CDC08FBE6F9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F896-5587-DF50-975D-84961D0A4AD2}"/>
              </a:ext>
            </a:extLst>
          </p:cNvPr>
          <p:cNvSpPr txBox="1"/>
          <p:nvPr/>
        </p:nvSpPr>
        <p:spPr>
          <a:xfrm>
            <a:off x="1931350" y="2170631"/>
            <a:ext cx="7648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We can conclude from the results that the </a:t>
            </a:r>
            <a:r>
              <a:rPr lang="en-IN" sz="2400" b="1" dirty="0">
                <a:solidFill>
                  <a:srgbClr val="FF0000"/>
                </a:solidFill>
              </a:rPr>
              <a:t>desktop</a:t>
            </a:r>
            <a:r>
              <a:rPr lang="en-IN" sz="2400" b="1" dirty="0"/>
              <a:t> is the most expensive product, while accessories such as </a:t>
            </a:r>
            <a:r>
              <a:rPr lang="en-IN" sz="2400" b="1" dirty="0">
                <a:solidFill>
                  <a:srgbClr val="92D050"/>
                </a:solidFill>
              </a:rPr>
              <a:t>mice</a:t>
            </a:r>
            <a:r>
              <a:rPr lang="en-IN" sz="2400" b="1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pen drives </a:t>
            </a:r>
            <a:r>
              <a:rPr lang="en-IN" sz="2400" b="1" dirty="0"/>
              <a:t>are inexpensive.</a:t>
            </a:r>
          </a:p>
        </p:txBody>
      </p:sp>
    </p:spTree>
    <p:extLst>
      <p:ext uri="{BB962C8B-B14F-4D97-AF65-F5344CB8AC3E}">
        <p14:creationId xmlns:p14="http://schemas.microsoft.com/office/powerpoint/2010/main" val="102593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6540D-FE3A-E9BD-C3E9-8DDB8B62E57E}"/>
              </a:ext>
            </a:extLst>
          </p:cNvPr>
          <p:cNvSpPr txBox="1"/>
          <p:nvPr/>
        </p:nvSpPr>
        <p:spPr>
          <a:xfrm>
            <a:off x="796954" y="360727"/>
            <a:ext cx="10805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Request 6. Generate a report which contains the top 5 customers who received an average high pre_invoice_discount_pct for the fiscal year 2021 and in the Indian market. The final output contains these fields, customer_code, customer average_discount_percentage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A1CC5DC-9B9B-C05A-440F-7D2CABE55E17}"/>
              </a:ext>
            </a:extLst>
          </p:cNvPr>
          <p:cNvSpPr/>
          <p:nvPr/>
        </p:nvSpPr>
        <p:spPr>
          <a:xfrm>
            <a:off x="376982" y="2242455"/>
            <a:ext cx="3184417" cy="6553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69AAC-4AFA-06C6-E6EB-D77DCE57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6" y="2242455"/>
            <a:ext cx="6180473" cy="4327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74F1C-6B35-A63C-94F8-D9B84FFD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2" y="3742538"/>
            <a:ext cx="4502667" cy="1465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743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9E7FEF9-CE1B-B00C-4176-486D5159C2F9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Insights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2C576-5ACA-7975-8370-2E67F91C26F2}"/>
              </a:ext>
            </a:extLst>
          </p:cNvPr>
          <p:cNvSpPr txBox="1"/>
          <p:nvPr/>
        </p:nvSpPr>
        <p:spPr>
          <a:xfrm>
            <a:off x="2717564" y="2505670"/>
            <a:ext cx="6118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We can conclude from the graph that </a:t>
            </a:r>
            <a:r>
              <a:rPr lang="en-IN" sz="2400" b="1" dirty="0">
                <a:solidFill>
                  <a:srgbClr val="FF0000"/>
                </a:solidFill>
              </a:rPr>
              <a:t>Flipkart</a:t>
            </a:r>
            <a:r>
              <a:rPr lang="en-IN" sz="2400" b="1" dirty="0"/>
              <a:t>, Vivek's, Ezone, Croma, and Amazon have the highest average discount received having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30.83% </a:t>
            </a:r>
            <a:r>
              <a:rPr lang="en-IN" sz="2400" b="1" dirty="0"/>
              <a:t>,30.38%,30.28%,30.25% &amp; 29.33% resp.</a:t>
            </a:r>
          </a:p>
        </p:txBody>
      </p:sp>
    </p:spTree>
    <p:extLst>
      <p:ext uri="{BB962C8B-B14F-4D97-AF65-F5344CB8AC3E}">
        <p14:creationId xmlns:p14="http://schemas.microsoft.com/office/powerpoint/2010/main" val="18625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DD8213-228F-E93C-AF3D-FE6F1D95A593}"/>
              </a:ext>
            </a:extLst>
          </p:cNvPr>
          <p:cNvSpPr txBox="1"/>
          <p:nvPr/>
        </p:nvSpPr>
        <p:spPr>
          <a:xfrm>
            <a:off x="343949" y="234892"/>
            <a:ext cx="11367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Request 7. Get the complete report of the Gross sales amount for the customer “Atliq Exclusive” for each month. This analysis helps to get an idea of low and high-performing months and take strategic decisions. The final report contains these columns: Month, Year and  Gross sales Amount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58F5E-FCA9-3DCE-0097-E7D33262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83" y="2998276"/>
            <a:ext cx="2986217" cy="3142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927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E9D4E-FA58-6E9D-1C4D-6ADEEDF6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0" y="1247686"/>
            <a:ext cx="11335980" cy="5056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F086EC5-A7BA-9985-CDD9-6B3432F29A0C}"/>
              </a:ext>
            </a:extLst>
          </p:cNvPr>
          <p:cNvSpPr/>
          <p:nvPr/>
        </p:nvSpPr>
        <p:spPr>
          <a:xfrm>
            <a:off x="1278923" y="344814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6176E04-9BA4-45E0-BA13-DBF596733FE1}"/>
              </a:ext>
            </a:extLst>
          </p:cNvPr>
          <p:cNvSpPr/>
          <p:nvPr/>
        </p:nvSpPr>
        <p:spPr>
          <a:xfrm>
            <a:off x="1441293" y="624121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1ED7-19F2-E9E0-9BD4-72CE4CC5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929" y="2309345"/>
            <a:ext cx="4452359" cy="255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3713C-FD38-223D-8799-52A3FB6B4D4F}"/>
              </a:ext>
            </a:extLst>
          </p:cNvPr>
          <p:cNvSpPr txBox="1"/>
          <p:nvPr/>
        </p:nvSpPr>
        <p:spPr>
          <a:xfrm>
            <a:off x="615297" y="1764563"/>
            <a:ext cx="60931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The highest sales of 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Atliq Exclusive </a:t>
            </a:r>
            <a:r>
              <a:rPr lang="en-IN" sz="2400" b="1" dirty="0"/>
              <a:t>are 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97.7 M </a:t>
            </a:r>
            <a:r>
              <a:rPr lang="en-IN" sz="2400" b="1" dirty="0"/>
              <a:t>in 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NOV 2021 </a:t>
            </a:r>
            <a:r>
              <a:rPr lang="en-IN" sz="2400" b="1" dirty="0"/>
              <a:t>and the 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lowest sales </a:t>
            </a:r>
            <a:r>
              <a:rPr lang="en-IN" sz="2400" b="1" dirty="0"/>
              <a:t>are in 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APRIL 2018</a:t>
            </a:r>
            <a:r>
              <a:rPr lang="en-IN" sz="2400" b="1" dirty="0"/>
              <a:t>. </a:t>
            </a:r>
          </a:p>
          <a:p>
            <a:r>
              <a:rPr lang="en-IN" sz="2400" b="1" dirty="0"/>
              <a:t>The good news is that total gross sales of Atliq Exclusive are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increasing </a:t>
            </a:r>
            <a:r>
              <a:rPr lang="en-IN" sz="2400" b="1" dirty="0"/>
              <a:t>year by year due to innovating and launching new products, and sales are slightly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declining</a:t>
            </a:r>
            <a:r>
              <a:rPr lang="en-IN" sz="2400" b="1" dirty="0"/>
              <a:t> in the 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beginning of 2019 </a:t>
            </a:r>
            <a:r>
              <a:rPr lang="en-IN" sz="2400" b="1" dirty="0"/>
              <a:t>and then increasing due to hype of 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earning</a:t>
            </a:r>
            <a:r>
              <a:rPr lang="en-I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14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42EE8-1E17-EDED-AB62-43062B0A9739}"/>
              </a:ext>
            </a:extLst>
          </p:cNvPr>
          <p:cNvSpPr txBox="1"/>
          <p:nvPr/>
        </p:nvSpPr>
        <p:spPr>
          <a:xfrm>
            <a:off x="690113" y="483079"/>
            <a:ext cx="10990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Request 8. In which quarter of 2020, got the maximum total_sold_quantity? The final output contains these fields sorted by the total_sold_quantity, Quarter &amp; total_sold_quantity 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549C2-CC52-4AE0-2198-87D801A2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8" y="3733101"/>
            <a:ext cx="3898581" cy="1781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B920DD1-16A3-0716-F684-48DE74DE91DC}"/>
              </a:ext>
            </a:extLst>
          </p:cNvPr>
          <p:cNvSpPr/>
          <p:nvPr/>
        </p:nvSpPr>
        <p:spPr>
          <a:xfrm>
            <a:off x="397978" y="2382445"/>
            <a:ext cx="3184417" cy="6553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8D55B-0935-BA27-BEA8-3B6B81CA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10" y="2365354"/>
            <a:ext cx="6746031" cy="4137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816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151C916-A691-0912-C505-37F35B8CB598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Insights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6AC4E-6D4F-C67F-9192-CC12F72E7954}"/>
              </a:ext>
            </a:extLst>
          </p:cNvPr>
          <p:cNvSpPr txBox="1"/>
          <p:nvPr/>
        </p:nvSpPr>
        <p:spPr>
          <a:xfrm>
            <a:off x="3033757" y="2549700"/>
            <a:ext cx="6118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As </a:t>
            </a:r>
            <a:r>
              <a:rPr lang="en-IN" sz="2400" b="1" dirty="0">
                <a:solidFill>
                  <a:srgbClr val="00B050"/>
                </a:solidFill>
              </a:rPr>
              <a:t>quarter - 1 </a:t>
            </a:r>
            <a:r>
              <a:rPr lang="en-IN" sz="2400" b="1" dirty="0"/>
              <a:t>has the </a:t>
            </a:r>
            <a:r>
              <a:rPr lang="en-IN" sz="2400" b="1" dirty="0">
                <a:solidFill>
                  <a:srgbClr val="92D050"/>
                </a:solidFill>
              </a:rPr>
              <a:t>highest</a:t>
            </a:r>
            <a:r>
              <a:rPr lang="en-IN" sz="2400" b="1" dirty="0"/>
              <a:t> sold quantity because there is no fear of covid - 19 lockdown and </a:t>
            </a:r>
            <a:r>
              <a:rPr lang="en-IN" sz="2400" b="1" dirty="0">
                <a:solidFill>
                  <a:srgbClr val="FF0000"/>
                </a:solidFill>
              </a:rPr>
              <a:t>quarter - 3 </a:t>
            </a:r>
            <a:r>
              <a:rPr lang="en-IN" sz="2400" b="1" dirty="0"/>
              <a:t>has the</a:t>
            </a:r>
            <a:r>
              <a:rPr lang="en-IN" sz="2400" b="1" dirty="0">
                <a:solidFill>
                  <a:schemeClr val="accent5"/>
                </a:solidFill>
              </a:rPr>
              <a:t> lowest </a:t>
            </a:r>
            <a:r>
              <a:rPr lang="en-IN" sz="2400" b="1" dirty="0"/>
              <a:t>sold quantity because of </a:t>
            </a:r>
            <a:r>
              <a:rPr lang="en-IN" sz="2400" b="1" dirty="0">
                <a:solidFill>
                  <a:srgbClr val="FF0000"/>
                </a:solidFill>
              </a:rPr>
              <a:t>lockdown</a:t>
            </a:r>
            <a:r>
              <a:rPr lang="en-IN" sz="2400" b="1" dirty="0"/>
              <a:t> and after that peoples were sitting idle and thinking of working from home and after that started increasing quantities in quarter - 4 because of same</a:t>
            </a:r>
          </a:p>
        </p:txBody>
      </p:sp>
    </p:spTree>
    <p:extLst>
      <p:ext uri="{BB962C8B-B14F-4D97-AF65-F5344CB8AC3E}">
        <p14:creationId xmlns:p14="http://schemas.microsoft.com/office/powerpoint/2010/main" val="18496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B2841-BEEC-0C1F-58C9-A8929BCAEA2F}"/>
              </a:ext>
            </a:extLst>
          </p:cNvPr>
          <p:cNvSpPr txBox="1"/>
          <p:nvPr/>
        </p:nvSpPr>
        <p:spPr>
          <a:xfrm>
            <a:off x="435836" y="881793"/>
            <a:ext cx="9528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Provide Consumer Goods Ad Hoc Insights of “Atliq Technologies” via 10 requests.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9A04C-E8A4-0C60-098B-09535FF6FE50}"/>
              </a:ext>
            </a:extLst>
          </p:cNvPr>
          <p:cNvSpPr txBox="1"/>
          <p:nvPr/>
        </p:nvSpPr>
        <p:spPr>
          <a:xfrm>
            <a:off x="435836" y="213472"/>
            <a:ext cx="598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Problem Statement 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C9DE-ABEB-F8F4-5CA8-12446A20AA05}"/>
              </a:ext>
            </a:extLst>
          </p:cNvPr>
          <p:cNvSpPr txBox="1"/>
          <p:nvPr/>
        </p:nvSpPr>
        <p:spPr>
          <a:xfrm>
            <a:off x="435836" y="1796336"/>
            <a:ext cx="9673839" cy="204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Understanding The Data And Relationships</a:t>
            </a:r>
            <a:endParaRPr lang="en-IN" dirty="0">
              <a:solidFill>
                <a:srgbClr val="FFC000"/>
              </a:solidFill>
            </a:endParaRPr>
          </a:p>
          <a:p>
            <a:endParaRPr lang="en-IN" sz="2400" b="1" dirty="0"/>
          </a:p>
          <a:p>
            <a:r>
              <a:rPr lang="en-IN" sz="2400" b="1" dirty="0"/>
              <a:t>This file contains a detailed overview of the tables in the 'gdb041’ ( Atliq hardware database) database. It contains information for six major tables with around 1.5 M records.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A15E6-2A2B-85F7-BF9B-2EFF756791C8}"/>
              </a:ext>
            </a:extLst>
          </p:cNvPr>
          <p:cNvSpPr txBox="1"/>
          <p:nvPr/>
        </p:nvSpPr>
        <p:spPr>
          <a:xfrm>
            <a:off x="435836" y="3920606"/>
            <a:ext cx="934055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Steps</a:t>
            </a:r>
          </a:p>
          <a:p>
            <a:endParaRPr lang="en-IN" sz="2800" dirty="0"/>
          </a:p>
          <a:p>
            <a:pPr marL="342900" indent="-342900">
              <a:buAutoNum type="arabicParenR"/>
            </a:pPr>
            <a:r>
              <a:rPr lang="en-IN" sz="2400" b="1" dirty="0"/>
              <a:t>Importing database and completing all requests</a:t>
            </a:r>
          </a:p>
          <a:p>
            <a:pPr marL="342900" indent="-342900">
              <a:buAutoNum type="arabicParenR"/>
            </a:pPr>
            <a:r>
              <a:rPr lang="en-IN" sz="2400" b="1" dirty="0"/>
              <a:t>Connecting MYSQL and Power BI for visualisations</a:t>
            </a:r>
          </a:p>
          <a:p>
            <a:pPr marL="342900" indent="-342900">
              <a:buAutoNum type="arabicParenR"/>
            </a:pPr>
            <a:r>
              <a:rPr lang="en-IN" sz="2400" b="1" dirty="0"/>
              <a:t>Created presentations using the above requests and visuals.</a:t>
            </a:r>
          </a:p>
          <a:p>
            <a:pPr marL="342900" indent="-342900">
              <a:buAutoNum type="arabicParenR"/>
            </a:pPr>
            <a:r>
              <a:rPr lang="en-IN" sz="2400" b="1" dirty="0"/>
              <a:t>Gaining insights from each request.</a:t>
            </a:r>
          </a:p>
        </p:txBody>
      </p:sp>
    </p:spTree>
    <p:extLst>
      <p:ext uri="{BB962C8B-B14F-4D97-AF65-F5344CB8AC3E}">
        <p14:creationId xmlns:p14="http://schemas.microsoft.com/office/powerpoint/2010/main" val="8546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D2FAE-AC7C-B9CC-35BE-151D5922572F}"/>
              </a:ext>
            </a:extLst>
          </p:cNvPr>
          <p:cNvSpPr txBox="1"/>
          <p:nvPr/>
        </p:nvSpPr>
        <p:spPr>
          <a:xfrm>
            <a:off x="880844" y="360727"/>
            <a:ext cx="10989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Request 9. Which channel helped to bring more gross sales in the fiscal year 2021 and the percentage of contribution? The final output contains these fields, channel, </a:t>
            </a:r>
            <a:r>
              <a:rPr lang="en-US" sz="2800" b="1" dirty="0" err="1">
                <a:solidFill>
                  <a:srgbClr val="FFC000"/>
                </a:solidFill>
              </a:rPr>
              <a:t>gross_sales_mln</a:t>
            </a:r>
            <a:r>
              <a:rPr lang="en-US" sz="2800" b="1" dirty="0">
                <a:solidFill>
                  <a:srgbClr val="FFC000"/>
                </a:solidFill>
              </a:rPr>
              <a:t> &amp;  percentage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03037CB-BDD1-219D-FC1A-A832096D512F}"/>
              </a:ext>
            </a:extLst>
          </p:cNvPr>
          <p:cNvSpPr/>
          <p:nvPr/>
        </p:nvSpPr>
        <p:spPr>
          <a:xfrm>
            <a:off x="540276" y="2733430"/>
            <a:ext cx="3184417" cy="6553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F41E-26B4-2A5C-EE25-CFF28CE5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3945569"/>
            <a:ext cx="5568440" cy="1553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89798-67C5-2191-FFCC-B86C0955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64" y="2862840"/>
            <a:ext cx="5451428" cy="3378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943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74017D2-E697-A471-8BCA-EB1EFD50F277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2C91C-5B89-5368-2A74-C82763A00C6C}"/>
              </a:ext>
            </a:extLst>
          </p:cNvPr>
          <p:cNvSpPr txBox="1"/>
          <p:nvPr/>
        </p:nvSpPr>
        <p:spPr>
          <a:xfrm>
            <a:off x="2315911" y="2230260"/>
            <a:ext cx="61187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Retailers</a:t>
            </a:r>
            <a:r>
              <a:rPr lang="en-IN" sz="2400" b="1" dirty="0"/>
              <a:t> have the highest percentage of sales (73.23%), but there is room for </a:t>
            </a:r>
            <a:r>
              <a:rPr lang="en-IN" sz="2400" b="1" dirty="0">
                <a:solidFill>
                  <a:schemeClr val="accent5"/>
                </a:solidFill>
              </a:rPr>
              <a:t>improvement</a:t>
            </a:r>
            <a:r>
              <a:rPr lang="en-IN" sz="2400" b="1" dirty="0"/>
              <a:t> in the Direct and Distributor channels.</a:t>
            </a:r>
          </a:p>
        </p:txBody>
      </p:sp>
    </p:spTree>
    <p:extLst>
      <p:ext uri="{BB962C8B-B14F-4D97-AF65-F5344CB8AC3E}">
        <p14:creationId xmlns:p14="http://schemas.microsoft.com/office/powerpoint/2010/main" val="201976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3AD85-EF52-0EAA-0B58-D0ACFA21DA3C}"/>
              </a:ext>
            </a:extLst>
          </p:cNvPr>
          <p:cNvSpPr txBox="1"/>
          <p:nvPr/>
        </p:nvSpPr>
        <p:spPr>
          <a:xfrm>
            <a:off x="722851" y="251670"/>
            <a:ext cx="10746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Request 10. Get the Top 3 products in each division that have a high total_sold_quantity in the </a:t>
            </a:r>
            <a:r>
              <a:rPr lang="en-US" sz="2800" b="1" dirty="0" err="1">
                <a:solidFill>
                  <a:srgbClr val="FFC000"/>
                </a:solidFill>
              </a:rPr>
              <a:t>fiscal_year</a:t>
            </a:r>
            <a:r>
              <a:rPr lang="en-US" sz="2800" b="1" dirty="0">
                <a:solidFill>
                  <a:srgbClr val="FFC000"/>
                </a:solidFill>
              </a:rPr>
              <a:t> 2021? The final output contains these fields, division ,product_code , product, total_sold_quantity &amp; </a:t>
            </a:r>
            <a:r>
              <a:rPr lang="en-US" sz="2800" b="1" dirty="0" err="1">
                <a:solidFill>
                  <a:srgbClr val="FFC000"/>
                </a:solidFill>
              </a:rPr>
              <a:t>rank_order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3C2E5-9528-4443-31D5-F688D4AE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84" y="3429000"/>
            <a:ext cx="7229892" cy="2818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9CF17C7-7308-3490-F7FE-21C87A10F480}"/>
              </a:ext>
            </a:extLst>
          </p:cNvPr>
          <p:cNvSpPr/>
          <p:nvPr/>
        </p:nvSpPr>
        <p:spPr>
          <a:xfrm>
            <a:off x="1263472" y="2494637"/>
            <a:ext cx="2203024" cy="50727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0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62026C8-2FE7-FCCA-5D5F-5FB145AD3EE3}"/>
              </a:ext>
            </a:extLst>
          </p:cNvPr>
          <p:cNvSpPr/>
          <p:nvPr/>
        </p:nvSpPr>
        <p:spPr>
          <a:xfrm>
            <a:off x="4546362" y="807577"/>
            <a:ext cx="1956988" cy="6085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visual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29DE5-87C5-2D1D-299D-6155FF2E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7" y="2075116"/>
            <a:ext cx="10826368" cy="3975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143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5E90905-1C98-D3D6-4EF4-D5A6B8403AD9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6E0B-95C1-F441-4445-E1E111CD712E}"/>
              </a:ext>
            </a:extLst>
          </p:cNvPr>
          <p:cNvSpPr txBox="1"/>
          <p:nvPr/>
        </p:nvSpPr>
        <p:spPr>
          <a:xfrm>
            <a:off x="2683379" y="2632105"/>
            <a:ext cx="64691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As we can see, pen drives sold in greater quantities than mice and PCs, and the AQ pen drive 2 in 1 premium was the most popular product in N &amp; S.</a:t>
            </a:r>
          </a:p>
        </p:txBody>
      </p:sp>
    </p:spTree>
    <p:extLst>
      <p:ext uri="{BB962C8B-B14F-4D97-AF65-F5344CB8AC3E}">
        <p14:creationId xmlns:p14="http://schemas.microsoft.com/office/powerpoint/2010/main" val="284292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28150-B762-8CD9-94C8-D816C4565579}"/>
              </a:ext>
            </a:extLst>
          </p:cNvPr>
          <p:cNvSpPr txBox="1"/>
          <p:nvPr/>
        </p:nvSpPr>
        <p:spPr>
          <a:xfrm>
            <a:off x="1734797" y="1606609"/>
            <a:ext cx="762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Thanks for watching…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4571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1008016"/>
            <a:ext cx="5621925" cy="523220"/>
            <a:chOff x="4753009" y="1008016"/>
            <a:chExt cx="5621925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C279EB-25F2-4AAC-812A-C5EF117055F7}"/>
                </a:ext>
              </a:extLst>
            </p:cNvPr>
            <p:cNvSpPr txBox="1"/>
            <p:nvPr/>
          </p:nvSpPr>
          <p:spPr>
            <a:xfrm>
              <a:off x="5946146" y="1208071"/>
              <a:ext cx="4428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39D320-44C3-45A3-BB6D-400026F3020C}"/>
              </a:ext>
            </a:extLst>
          </p:cNvPr>
          <p:cNvGrpSpPr/>
          <p:nvPr/>
        </p:nvGrpSpPr>
        <p:grpSpPr>
          <a:xfrm>
            <a:off x="7311304" y="2337739"/>
            <a:ext cx="4428788" cy="615553"/>
            <a:chOff x="6557475" y="1411926"/>
            <a:chExt cx="4507692" cy="6155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2B1483-4729-4FCB-8A42-9C3435FD0447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748683"/>
            <a:ext cx="5595548" cy="661719"/>
            <a:chOff x="5800477" y="3748683"/>
            <a:chExt cx="5595548" cy="6617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615553"/>
              <a:chOff x="6557475" y="1411926"/>
              <a:chExt cx="4507692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88266"/>
            <a:ext cx="5595548" cy="661719"/>
            <a:chOff x="6324210" y="5188266"/>
            <a:chExt cx="5595548" cy="661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615553"/>
              <a:chOff x="6557475" y="1411926"/>
              <a:chExt cx="4507692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192947" y="742923"/>
            <a:ext cx="118097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First request : </a:t>
            </a:r>
            <a:r>
              <a:rPr lang="en-US" sz="2800" b="1" dirty="0">
                <a:solidFill>
                  <a:srgbClr val="FFC000"/>
                </a:solidFill>
              </a:rPr>
              <a:t>Provide the list of markets in which customer </a:t>
            </a:r>
          </a:p>
          <a:p>
            <a:pPr algn="ctr"/>
            <a:r>
              <a:rPr lang="en-US" sz="2800" b="1" dirty="0">
                <a:solidFill>
                  <a:srgbClr val="FFC000"/>
                </a:solidFill>
              </a:rPr>
              <a:t>"Atliq Exclusive" operates its business in the APAC region</a:t>
            </a:r>
            <a:r>
              <a:rPr lang="en-US" sz="2800" b="1" dirty="0"/>
              <a:t>. </a:t>
            </a:r>
            <a:endParaRPr lang="en-US" altLang="ko-KR" sz="2800" b="1" dirty="0"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2B6E5-30F8-FCB9-383A-B962F7B7F051}"/>
              </a:ext>
            </a:extLst>
          </p:cNvPr>
          <p:cNvSpPr txBox="1"/>
          <p:nvPr/>
        </p:nvSpPr>
        <p:spPr>
          <a:xfrm>
            <a:off x="3033757" y="3242197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757A2-0503-5F6B-6CA9-DBF3FAC5574C}"/>
              </a:ext>
            </a:extLst>
          </p:cNvPr>
          <p:cNvSpPr txBox="1"/>
          <p:nvPr/>
        </p:nvSpPr>
        <p:spPr>
          <a:xfrm>
            <a:off x="3033757" y="3242197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B6BD2-E4A7-F55C-FD17-FA402183894A}"/>
              </a:ext>
            </a:extLst>
          </p:cNvPr>
          <p:cNvSpPr txBox="1"/>
          <p:nvPr/>
        </p:nvSpPr>
        <p:spPr>
          <a:xfrm>
            <a:off x="3033757" y="3242197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CF9B2-3DE9-8556-D501-952919AF5AA5}"/>
              </a:ext>
            </a:extLst>
          </p:cNvPr>
          <p:cNvSpPr txBox="1"/>
          <p:nvPr/>
        </p:nvSpPr>
        <p:spPr>
          <a:xfrm>
            <a:off x="2932942" y="3469546"/>
            <a:ext cx="6118788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>
                <a:alpha val="0"/>
              </a:schemeClr>
            </a:outerShdw>
          </a:effectLst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5DFE7-0B90-B74A-4E42-998D1E67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11" y="3242197"/>
            <a:ext cx="2139144" cy="2743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B651F80-8AE2-E320-32CB-E09637229078}"/>
              </a:ext>
            </a:extLst>
          </p:cNvPr>
          <p:cNvSpPr/>
          <p:nvPr/>
        </p:nvSpPr>
        <p:spPr>
          <a:xfrm>
            <a:off x="984416" y="2258495"/>
            <a:ext cx="2139144" cy="55201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 &amp; visual</a:t>
            </a:r>
            <a:endParaRPr lang="en-IN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56AFD-F29A-43C2-BCCB-7F8730F1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55" y="2217277"/>
            <a:ext cx="7119756" cy="4016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CDA2777-4EE2-7489-D816-6CF789CAEAED}"/>
              </a:ext>
            </a:extLst>
          </p:cNvPr>
          <p:cNvSpPr/>
          <p:nvPr/>
        </p:nvSpPr>
        <p:spPr>
          <a:xfrm>
            <a:off x="3025368" y="819286"/>
            <a:ext cx="1592209" cy="6591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6146D-CF54-6000-C494-91D2100F5243}"/>
              </a:ext>
            </a:extLst>
          </p:cNvPr>
          <p:cNvSpPr txBox="1"/>
          <p:nvPr/>
        </p:nvSpPr>
        <p:spPr>
          <a:xfrm>
            <a:off x="401651" y="2100305"/>
            <a:ext cx="94687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There are a number of markets in the APAC region where customer "Atliq Exclusive" conducts business, including Bangladesh, India, Indonesia, Japan, the Philippines, South Korea, Australia, and New Zealand.</a:t>
            </a:r>
          </a:p>
        </p:txBody>
      </p:sp>
    </p:spTree>
    <p:extLst>
      <p:ext uri="{BB962C8B-B14F-4D97-AF65-F5344CB8AC3E}">
        <p14:creationId xmlns:p14="http://schemas.microsoft.com/office/powerpoint/2010/main" val="27694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CF3DB-FCE6-0713-B5E0-F30428F1C59D}"/>
              </a:ext>
            </a:extLst>
          </p:cNvPr>
          <p:cNvSpPr txBox="1"/>
          <p:nvPr/>
        </p:nvSpPr>
        <p:spPr>
          <a:xfrm>
            <a:off x="813732" y="394283"/>
            <a:ext cx="1082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Request 2. What is the percentage of unique product increase in 2021 vs. 2020? The final output contains these fields,unique_products_2020 unique_products_2021 &amp; percentage_chg 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3067-7AD3-2C2F-4018-06B6EFC7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95" y="1872242"/>
            <a:ext cx="6548436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C007D-D7BB-B325-0731-F169C0AA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000572"/>
            <a:ext cx="7829550" cy="3609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118CBB4-10B6-E23E-E094-14437421E609}"/>
              </a:ext>
            </a:extLst>
          </p:cNvPr>
          <p:cNvSpPr/>
          <p:nvPr/>
        </p:nvSpPr>
        <p:spPr>
          <a:xfrm rot="19396661">
            <a:off x="195485" y="2411732"/>
            <a:ext cx="2049081" cy="7369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0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990498E-ECCC-E0F1-9AAB-B6689CDA33F9}"/>
              </a:ext>
            </a:extLst>
          </p:cNvPr>
          <p:cNvSpPr/>
          <p:nvPr/>
        </p:nvSpPr>
        <p:spPr>
          <a:xfrm>
            <a:off x="1731851" y="488224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8A7B3-F10C-9FEF-4CEE-318F5F56E0FC}"/>
              </a:ext>
            </a:extLst>
          </p:cNvPr>
          <p:cNvSpPr txBox="1"/>
          <p:nvPr/>
        </p:nvSpPr>
        <p:spPr>
          <a:xfrm>
            <a:off x="2105025" y="1847850"/>
            <a:ext cx="82105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In 2020, there will be a total of 245 unique products.</a:t>
            </a:r>
          </a:p>
          <a:p>
            <a:pPr marL="342900" indent="-342900">
              <a:buAutoNum type="arabicPeriod"/>
            </a:pPr>
            <a:r>
              <a:rPr lang="en-IN" sz="2800" b="1" dirty="0"/>
              <a:t>In 2021, the total number of unique products was 344.</a:t>
            </a:r>
          </a:p>
          <a:p>
            <a:pPr marL="342900" indent="-342900">
              <a:buAutoNum type="arabicPeriod"/>
            </a:pPr>
            <a:r>
              <a:rPr lang="en-IN" sz="2800" b="1" dirty="0"/>
              <a:t>This demonstrates that 99 new products were added to the inventory in 2021, with a 36.33% increase in unique products.</a:t>
            </a:r>
          </a:p>
        </p:txBody>
      </p:sp>
    </p:spTree>
    <p:extLst>
      <p:ext uri="{BB962C8B-B14F-4D97-AF65-F5344CB8AC3E}">
        <p14:creationId xmlns:p14="http://schemas.microsoft.com/office/powerpoint/2010/main" val="31230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90174-5F5B-DA07-8C05-73F8FFDF122A}"/>
              </a:ext>
            </a:extLst>
          </p:cNvPr>
          <p:cNvSpPr txBox="1"/>
          <p:nvPr/>
        </p:nvSpPr>
        <p:spPr>
          <a:xfrm>
            <a:off x="947956" y="453006"/>
            <a:ext cx="105952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Request 3. Provide a report with all the unique product counts for each segment and sort them in descending order of product counts. The final output contains 2 fields, segment &amp; product_count</a:t>
            </a:r>
            <a:endParaRPr lang="en-IN" sz="2800" dirty="0">
              <a:solidFill>
                <a:srgbClr val="FFC000"/>
              </a:solidFill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EDB9-5ACB-6CAB-D35A-CEDCAC1E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3" y="3415608"/>
            <a:ext cx="3035197" cy="294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980201B-3153-7E07-A591-268F56BDE924}"/>
              </a:ext>
            </a:extLst>
          </p:cNvPr>
          <p:cNvSpPr/>
          <p:nvPr/>
        </p:nvSpPr>
        <p:spPr>
          <a:xfrm>
            <a:off x="305562" y="2760291"/>
            <a:ext cx="2642738" cy="4409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E364B-A969-B067-FF81-A70809FE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86" y="2760292"/>
            <a:ext cx="7887801" cy="3644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62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51DF1-CC16-E6C3-EE99-0BD270ADE623}"/>
              </a:ext>
            </a:extLst>
          </p:cNvPr>
          <p:cNvSpPr txBox="1"/>
          <p:nvPr/>
        </p:nvSpPr>
        <p:spPr>
          <a:xfrm>
            <a:off x="1462087" y="2238375"/>
            <a:ext cx="9267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/>
              <a:t>The Notebook segment has the most unique products, with 129.</a:t>
            </a:r>
          </a:p>
          <a:p>
            <a:pPr marL="514350" indent="-514350">
              <a:buAutoNum type="arabicPeriod"/>
            </a:pPr>
            <a:r>
              <a:rPr lang="en-IN" sz="2800" b="1" dirty="0"/>
              <a:t>The Networking segment has the fewest unique products (9 products).</a:t>
            </a:r>
          </a:p>
          <a:p>
            <a:pPr marL="514350" indent="-514350">
              <a:buAutoNum type="arabicPeriod"/>
            </a:pPr>
            <a:r>
              <a:rPr lang="en-IN" sz="2800" b="1" dirty="0"/>
              <a:t>Both the Notebook and Accessories segments have over 100 unique products.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4EB7429-270F-4392-E9F2-BFB7C5D1DFA3}"/>
              </a:ext>
            </a:extLst>
          </p:cNvPr>
          <p:cNvSpPr/>
          <p:nvPr/>
        </p:nvSpPr>
        <p:spPr>
          <a:xfrm>
            <a:off x="1543843" y="1190848"/>
            <a:ext cx="2629774" cy="59875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0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A0AC6-639A-F14E-36E2-A6B91B85C3D9}"/>
              </a:ext>
            </a:extLst>
          </p:cNvPr>
          <p:cNvSpPr txBox="1"/>
          <p:nvPr/>
        </p:nvSpPr>
        <p:spPr>
          <a:xfrm>
            <a:off x="671119" y="201336"/>
            <a:ext cx="10679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Request 4. Follow-up: Which segment had the most increase in unique products in 2021 vs 2020? The final output contains these fields segment,product_count_2020,product_count_2021 &amp; difference 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7FA37-F9C1-767B-5FDD-0FD451BF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1" y="3665691"/>
            <a:ext cx="4752496" cy="1393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6DDE9EA-CFA7-431A-EEA7-1508BF05F820}"/>
              </a:ext>
            </a:extLst>
          </p:cNvPr>
          <p:cNvSpPr/>
          <p:nvPr/>
        </p:nvSpPr>
        <p:spPr>
          <a:xfrm>
            <a:off x="379103" y="2536991"/>
            <a:ext cx="3184417" cy="6553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 &amp; visual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A53AD-93BD-212A-8A3B-98179A55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05" y="2536991"/>
            <a:ext cx="6438984" cy="3947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719509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957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Contents Slide Master</vt:lpstr>
      <vt:lpstr>Section Break Slide Master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Ajit Jadhav</cp:lastModifiedBy>
  <cp:revision>80</cp:revision>
  <dcterms:created xsi:type="dcterms:W3CDTF">2020-01-20T05:08:25Z</dcterms:created>
  <dcterms:modified xsi:type="dcterms:W3CDTF">2023-01-22T17:16:13Z</dcterms:modified>
</cp:coreProperties>
</file>