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Locate the code that represents the functionality that will be refactored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Identify a service interface that will be the “go-to” for the rest of the monolith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proxy pattern and modify existing code so that it exclusively funnels through this service interface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 an implementation for the monolith to talk to our new microservice, and provide code to bridge any “impedance mismatch”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Point the monolith to the new service via the new implementation</a:t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well, in a time when SOA was all the rage...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295171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of developers working on a project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 team members must be productive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Application must be easy to understand and modify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up - scalability, availability and resiliency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Multi-module packaged in single WAR or even EAR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Single directory hierarchy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N-Tier Architecture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Layered Architecture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context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Complexity becomes the enemy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Overloaded web container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Continuous delivery becomes burdensome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out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Technical debt</a:t>
            </a:r>
            <a:endParaRPr/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Domain specificity</a:t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606550" y="685800"/>
            <a:ext cx="3702000" cy="2082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object here is if you fail then fail fast</a:t>
            </a:r>
            <a:endParaRPr b="0" i="0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the methodology for designing a microservice?</a:t>
            </a:r>
            <a:endParaRPr b="0" i="0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break up a monolith?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the design patterns? </a:t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the Jedi is the focus here, design patterns and architecture to move us away from the dark side</a:t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90550" lIns="90550" spcFirstLastPara="1" rIns="90550" wrap="square" tIns="90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606550" y="685800"/>
            <a:ext cx="3702050" cy="2082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2" type="sldNum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Main Page">
  <p:cSld name="1_Main P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1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92604" y="1214375"/>
            <a:ext cx="8726741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Blank logo">
  <p:cSld name=" Blank log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ck background">
  <p:cSld name="black backgroun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b="0" i="0" sz="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1">
  <p:cSld name="Divider 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—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»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Clr>
                <a:srgbClr val="4D4D4D"/>
              </a:buClr>
              <a:buFont typeface="Arial"/>
              <a:buNone/>
              <a:defRPr b="0" i="0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SzPts val="1400"/>
              <a:buFont typeface="Calibri"/>
              <a:buNone/>
              <a:defRPr b="0" i="0" sz="3200" u="none" cap="none" strike="noStrik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age">
  <p:cSld name="Main P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14300" y="624363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">
  <p:cSld name="Spli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415" y="4854091"/>
            <a:ext cx="712061" cy="1737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12" type="sldNum"/>
          </p:nvPr>
        </p:nvSpPr>
        <p:spPr>
          <a:xfrm>
            <a:off x="48247" y="48614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66725" y="240820"/>
            <a:ext cx="8410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2" type="sldNum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ustom Layout">
  <p:cSld name="12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votal_green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8438" y="4656658"/>
            <a:ext cx="831214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4300" y="624363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212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votal_teal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2780" y="4855076"/>
            <a:ext cx="731520" cy="1712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2128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2" type="sldNum"/>
          </p:nvPr>
        </p:nvSpPr>
        <p:spPr>
          <a:xfrm>
            <a:off x="3797" y="4823363"/>
            <a:ext cx="37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votal_teal.png" id="33" name="Shape 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2780" y="4855076"/>
            <a:ext cx="731520" cy="1712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62128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8" lvl="1" marL="4571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3" lvl="2" marL="91435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31" lvl="3" marL="1371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7" lvl="4" marL="182870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86" lvl="5" marL="22858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62" lvl="6" marL="27430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39" lvl="7" marL="32002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17" lvl="8" marL="36574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78" lvl="1" marL="45717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53" lvl="2" marL="91435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31" lvl="3" marL="137153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07" lvl="4" marL="182870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86" lvl="5" marL="22858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62" lvl="6" marL="274306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39" lvl="7" marL="320024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17" lvl="8" marL="365741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F_Bridge-01.jpeg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votal_white.png"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110" y="978442"/>
            <a:ext cx="1368554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00AE9E"/>
                </a:solidFill>
              </a:rPr>
              <a:t>Getting started with Microservices</a:t>
            </a:r>
            <a:endParaRPr b="1" i="0" sz="3700" u="none" cap="none" strike="noStrike">
              <a:solidFill>
                <a:srgbClr val="00A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26110" y="2755268"/>
            <a:ext cx="6871970" cy="875111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Safely delivering to production with speed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12-Factor Compliance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13722" y="847882"/>
            <a:ext cx="4343400" cy="3734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file based access to resources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code on demand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coordinate cross service configurations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 public requests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and write persistent data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and remove resources</a:t>
            </a:r>
            <a:endParaRPr b="0" i="0" sz="2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4714240" y="852484"/>
            <a:ext cx="4343400" cy="3729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 internal and external events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isolate resources and failures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 performance and health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 and determine failure (plan &amp; provoke failure)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recover failures</a:t>
            </a:r>
            <a:endParaRPr/>
          </a:p>
          <a:p>
            <a:pPr indent="-457200" lvl="0" marL="457200" marR="0" rtl="0" algn="l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tomorrow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the Cloud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Shape 153"/>
          <p:cNvGrpSpPr/>
          <p:nvPr/>
        </p:nvGrpSpPr>
        <p:grpSpPr>
          <a:xfrm>
            <a:off x="500075" y="1106088"/>
            <a:ext cx="8410574" cy="3381221"/>
            <a:chOff x="0" y="870"/>
            <a:chExt cx="8410574" cy="3381221"/>
          </a:xfrm>
        </p:grpSpPr>
        <p:sp>
          <p:nvSpPr>
            <p:cNvPr id="154" name="Shape 154"/>
            <p:cNvSpPr/>
            <p:nvPr/>
          </p:nvSpPr>
          <p:spPr>
            <a:xfrm rot="5400000">
              <a:off x="5435405" y="-2335781"/>
              <a:ext cx="567571" cy="538276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027807" y="99524"/>
              <a:ext cx="5355061" cy="51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Micro-service architecture and principles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first design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870"/>
              <a:ext cx="3027807" cy="70946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4633" y="35503"/>
              <a:ext cx="2958541" cy="640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Native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5194672" y="-1424014"/>
              <a:ext cx="1037866" cy="53775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024850" y="796472"/>
              <a:ext cx="5326847" cy="936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for failure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Apps are unaffected by dependent service failure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testing for failure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Metrics and monitoring baked in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agnostic runtime implementation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910009"/>
              <a:ext cx="3024850" cy="70946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4633" y="944642"/>
              <a:ext cx="2955584" cy="640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Resilient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5435405" y="-517504"/>
              <a:ext cx="567571" cy="538276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3027807" y="1917801"/>
              <a:ext cx="5355061" cy="51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Twelve factor applications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Horizontally scalable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platform for HA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819147"/>
              <a:ext cx="3027807" cy="70946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34633" y="1853780"/>
              <a:ext cx="2958541" cy="640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Friendly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5400000">
              <a:off x="5304602" y="284332"/>
              <a:ext cx="818006" cy="537751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24850" y="2604016"/>
              <a:ext cx="5337579" cy="738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file-system requirements or uses S3 API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Self-contained application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managed ports and addressing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 off platform services using platform semantics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618355"/>
              <a:ext cx="3024850" cy="70946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34633" y="2652988"/>
              <a:ext cx="2955584" cy="640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Ready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86280" y="1940560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Let’s talk about SpringTrader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31800" y="639126"/>
            <a:ext cx="8551408" cy="130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904" y="325120"/>
            <a:ext cx="6446159" cy="47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7700"/>
            <a:ext cx="9144000" cy="384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securities are subjected to randomized changes, as if by market forces – wouldn’t it be better to make use of real-time data?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Replace the existing simulated Quote data with real-time data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Minimize changes to existing code base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we have a working system when refactoring occurs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 Microservice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31800" y="758655"/>
            <a:ext cx="8551408" cy="3230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Locate the code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Identify a service interface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proxy pattern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Create an implementation of the interface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Point the monolith to the new service</a:t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841" y="463177"/>
            <a:ext cx="5401982" cy="450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Availability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handle failures in remote services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locate and manage loosely coupled services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changes while minimizing changes to existing codebase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there is a working system, are there test to validate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31800" y="834956"/>
            <a:ext cx="8551408" cy="36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Native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Config Server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Circuit Breaker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Decompose Further (remember domains)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same technique used on QuoteService to “evaporate” the data modules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 have interwoven domain models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8774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Domains can be difficult to untangle, but bounded context techniques can help</a:t>
            </a:r>
            <a:endParaRPr/>
          </a:p>
          <a:p>
            <a:pPr indent="-463550" lvl="1" marL="12001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Quotes: external market events that happened outside the system</a:t>
            </a:r>
            <a:endParaRPr/>
          </a:p>
          <a:p>
            <a:pPr indent="-463550" lvl="1" marL="12001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Accounts: users of the system, and their profiles</a:t>
            </a:r>
            <a:endParaRPr/>
          </a:p>
          <a:p>
            <a:pPr indent="-463550" lvl="1" marL="12001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Orders: transactional events acted on by users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9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start?</a:t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88043" y="711650"/>
            <a:ext cx="7854933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Defining your domain, entities that comprise the domain and the necessary domain logic.</a:t>
            </a:r>
            <a:endParaRPr/>
          </a:p>
          <a:p>
            <a:pPr indent="-285750" lvl="0" marL="285750" marR="0" rtl="0" algn="l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layer and only add services where the logic doesn't belong in any domain entity or value object.</a:t>
            </a:r>
            <a:endParaRPr/>
          </a:p>
          <a:p>
            <a:pPr indent="-285750" lvl="0" marL="285750" marR="0" rtl="0" algn="l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Continuous Integration / Continuous Delivery and Refactoring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Recommended Reading</a:t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6251" y="1022961"/>
            <a:ext cx="2760285" cy="3657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8" y="1022962"/>
            <a:ext cx="2638748" cy="365759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3339" y="1022961"/>
            <a:ext cx="2763357" cy="3657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108371" y="16955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1"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b="1"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88043" y="711650"/>
            <a:ext cx="78549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are you defining your Dev team boundaries?</a:t>
            </a:r>
            <a:endParaRPr/>
          </a:p>
          <a:p>
            <a:pPr indent="-285750" lvl="0" marL="285750" marR="0" rtl="0" algn="l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developers per team?</a:t>
            </a:r>
            <a:endParaRPr/>
          </a:p>
          <a:p>
            <a:pPr indent="-285750" lvl="0" marL="285750" marR="0" rtl="0" algn="l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the team structure define app architecture or the other way around?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31800" y="847882"/>
            <a:ext cx="5593080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approach for designing software systems that model the complexity of the real world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Kicked off in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Eric Evans</a:t>
            </a:r>
            <a:endParaRPr/>
          </a:p>
          <a:p>
            <a:pPr indent="-4572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practical microservice design methodology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2045" y="1107440"/>
            <a:ext cx="2528605" cy="334688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13722" y="149918"/>
            <a:ext cx="87969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Spring &amp; DD API’s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797" y="4823363"/>
            <a:ext cx="3732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14025" y="953763"/>
            <a:ext cx="87963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https://spring.io/blog/2016/11/15/springone-platform-2016-replay-ddd-rest-domain-driven-apis-for-the-web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22" y="1420113"/>
            <a:ext cx="3537054" cy="359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3722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31800" y="624362"/>
            <a:ext cx="38013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Resulting Context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750" y="149918"/>
            <a:ext cx="3013200" cy="4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“Anyone who has never made a mistake has never tried anything new.”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Albert Einstein</a:t>
            </a:r>
            <a:endParaRPr b="0" i="0" sz="32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431800" y="84788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Cloud Native Design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975" y="787400"/>
            <a:ext cx="2286000" cy="3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31800" y="639126"/>
            <a:ext cx="8551408" cy="4237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Standalone services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services</a:t>
            </a:r>
            <a:endParaRPr/>
          </a:p>
          <a:p>
            <a:pPr indent="-279400" lvl="0" marL="4572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