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  <p:sldMasterId id="2147483668" r:id="rId3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104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98278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Resting slide on screen before you begin presenting.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Locate the code that represents the functionality that will be refactored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Identify a service interface that will be the “go-to” for the rest of the monolith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Use the proxy pattern and modify existing code so that it exclusively funnels through this service interface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Create an implementation for the monolith to talk to our new microservice, and provide code to bridge any “impedance mismatch”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Point the monolith to the new service via the new implementation</a:t>
            </a: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- we need a simple approach to enable locating microservices by name and at a known catalog endpoint. And use this dynamically at runtime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Breaker - if a service becomes unavailable, a “fallback method (to an alternative service with similar functionality) can be invoked instead. Normal operations is automatically restored once the failing service is available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- we need a simple approach to enable locating microservices by name and at a known catalog endpoint. And use this dynamically at runtime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Breaker - if a service becomes unavailable, a “fallback method (to an alternative service with similar functionality) can be invoked instead. Normal operations is automatically restored once the failing service is available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- we need a simple approach to enable locating microservices by name and at a known catalog endpoint. And use this dynamically at runtime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Breaker - if a service becomes unavailable, a “fallback method (to an alternative service with similar functionality) can be invoked instead. Normal operations is automatically restored once the failing service is available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driven design effort begins where domain modeling ends. Ramnivas Laddad recommends the following steps on how to go about implementing a domain object model. He emphasizes on putting more focus on domain objects than services in the domain model.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domain entities and domain logic.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without a service layer initially and only add services where the logic doesn't belong in any domain entity or value object.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Ubiquitous Language, Design by Contract (DbC), Automated Tests, CI and Refactoring to make the implementation as closely aligned as possible with the domain model.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driven design effort begins where domain modeling ends. Ramnivas Laddad recommends the following steps on how to go about implementing a domain object model. He emphasizes on putting more focus on domain objects than services in the domain model.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domain entities and domain logic.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without a service layer initially and only add services where the logic doesn't belong in any domain entity or value object.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Ubiquitous Language, Design by Contract (DbC), Automated Tests, CI and Refactoring to make the implementation as closely aligned as possible with the domain model.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well, in a time when SOA was all the rage...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00" cy="5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Forces</a:t>
            </a:r>
            <a:endParaRPr/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Team of developers working on a project</a:t>
            </a:r>
            <a:endParaRPr/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New team members must be productive</a:t>
            </a:r>
            <a:endParaRPr/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Application must be easy to understand and modify</a:t>
            </a:r>
            <a:endParaRPr/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Scale up - scalability, availability and resiliency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Multi-module packaged in single WAR or even EAR</a:t>
            </a:r>
            <a:endParaRPr/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Single directory hierarchy</a:t>
            </a:r>
            <a:endParaRPr/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N-Tier Architecture</a:t>
            </a:r>
            <a:endParaRPr/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Layered Architecture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Resulting context</a:t>
            </a:r>
            <a:endParaRPr/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Complexity becomes the enemy</a:t>
            </a:r>
            <a:endParaRPr/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Overloaded web container</a:t>
            </a:r>
            <a:endParaRPr/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Continuous delivery becomes burdensome</a:t>
            </a:r>
            <a:endParaRPr/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Scale out</a:t>
            </a:r>
            <a:endParaRPr/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Technical debt</a:t>
            </a:r>
            <a:endParaRPr/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Domain specificity</a:t>
            </a: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00" cy="208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object here is if you fail then fail fast</a:t>
            </a:r>
            <a:endParaRPr sz="12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is the methodology for designing a microservice?</a:t>
            </a:r>
            <a:endParaRPr sz="12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break up a monolith?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are the design patterns? </a:t>
            </a: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Rise of the Jedi is the focus here, design patterns and architecture to move us away from the dark side</a:t>
            </a: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Blank logo">
  <p:cSld name=" Blank log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3797" y="4823363"/>
            <a:ext cx="37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Page">
  <p:cSld name="1_Main Pag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Shape 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08371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2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92604" y="1214375"/>
            <a:ext cx="8726741" cy="3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■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■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Blank logo">
  <p:cSld name=" Blank log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background">
  <p:cSld name="black backgroun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2013 Pivotal. All rights reserved.</a:t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762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651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302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4191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5080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5969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6731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1">
  <p:cSld name="Divider 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392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Clr>
                <a:srgbClr val="4D4D4D"/>
              </a:buClr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4D4D4D"/>
              </a:buClr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4D4D4D"/>
              </a:buClr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4D4D4D"/>
              </a:buClr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4D4D4D"/>
              </a:buClr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4D4D4D"/>
              </a:buClr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4D4D4D"/>
              </a:buClr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4D4D4D"/>
              </a:buClr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4D4D4D"/>
              </a:buClr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2C95D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age">
  <p:cSld name="Main Pag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114300" y="624363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">
  <p:cSld name="Spli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Shape 19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5" y="4854091"/>
            <a:ext cx="712061" cy="17373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66725" y="240820"/>
            <a:ext cx="841057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Shape 30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56658"/>
            <a:ext cx="831214" cy="20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3797" y="4823363"/>
            <a:ext cx="37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4300" y="624363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3797" y="4823363"/>
            <a:ext cx="37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ivotal_te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72780" y="4855076"/>
            <a:ext cx="731520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3797" y="4823363"/>
            <a:ext cx="3733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Shape 33" descr="pivotal_te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72780" y="4855076"/>
            <a:ext cx="731520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lvl="1" indent="-1267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lvl="2" indent="-126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lvl="3" indent="-1263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lvl="4" indent="-1260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lvl="5" indent="-125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lvl="6" indent="-1256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lvl="7" indent="-1253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lvl="8" indent="-1251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lvl="1" indent="-1267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lvl="2" indent="-1265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lvl="3" indent="-1263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lvl="4" indent="-1260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lvl="5" indent="-125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lvl="6" indent="-1256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lvl="7" indent="-1253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lvl="8" indent="-1251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SF_Bridge-01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Shape 86" descr="pivotal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110" y="978442"/>
            <a:ext cx="1368554" cy="33627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623454" y="1898424"/>
            <a:ext cx="8233663" cy="73866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 dirty="0">
                <a:solidFill>
                  <a:srgbClr val="00AE9E"/>
                </a:solidFill>
              </a:rPr>
              <a:t>Getting </a:t>
            </a:r>
            <a:r>
              <a:rPr lang="en-US" sz="3700" b="1" dirty="0" smtClean="0">
                <a:solidFill>
                  <a:srgbClr val="00AE9E"/>
                </a:solidFill>
              </a:rPr>
              <a:t>Started </a:t>
            </a:r>
            <a:r>
              <a:rPr lang="en-US" sz="3700" b="1" dirty="0">
                <a:solidFill>
                  <a:srgbClr val="00AE9E"/>
                </a:solidFill>
              </a:rPr>
              <a:t>with Microservices</a:t>
            </a:r>
            <a:endParaRPr sz="3700" b="1" i="0" u="none" strike="noStrike" cap="none" dirty="0">
              <a:solidFill>
                <a:srgbClr val="00A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626110" y="2755268"/>
            <a:ext cx="6871970" cy="87511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Safely delivering to production with speed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Evaluate for 12-Factor Compliance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13722" y="847882"/>
            <a:ext cx="4343400" cy="373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file based access to resources</a:t>
            </a:r>
            <a:endParaRPr/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run code on demand</a:t>
            </a:r>
            <a:endParaRPr/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coordinate cross service configurations</a:t>
            </a:r>
            <a:endParaRPr/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route public requests</a:t>
            </a:r>
            <a:endParaRPr/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and write persistent data</a:t>
            </a:r>
            <a:endParaRPr/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and remove resources</a:t>
            </a:r>
            <a:endParaRPr sz="2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4714240" y="852484"/>
            <a:ext cx="4343400" cy="3729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record internal and external events</a:t>
            </a:r>
            <a:endParaRPr/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isolate resources and failures</a:t>
            </a:r>
            <a:endParaRPr/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measure performance and health</a:t>
            </a:r>
            <a:endParaRPr/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detect and determine failure (plan &amp; provoke failure)</a:t>
            </a:r>
            <a:endParaRPr/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recover failures</a:t>
            </a:r>
            <a:endParaRPr/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work tomorrow</a:t>
            </a:r>
            <a:endParaRPr/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Evaluate for the Cloud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Shape 153"/>
          <p:cNvGrpSpPr/>
          <p:nvPr/>
        </p:nvGrpSpPr>
        <p:grpSpPr>
          <a:xfrm>
            <a:off x="500075" y="1106088"/>
            <a:ext cx="8410574" cy="3381221"/>
            <a:chOff x="0" y="870"/>
            <a:chExt cx="8410574" cy="3381221"/>
          </a:xfrm>
        </p:grpSpPr>
        <p:sp>
          <p:nvSpPr>
            <p:cNvPr id="154" name="Shape 154"/>
            <p:cNvSpPr/>
            <p:nvPr/>
          </p:nvSpPr>
          <p:spPr>
            <a:xfrm rot="5400000">
              <a:off x="5435405" y="-2335781"/>
              <a:ext cx="567571" cy="5382768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9803"/>
              </a:srgbClr>
            </a:solidFill>
            <a:ln w="9525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3027807" y="99524"/>
              <a:ext cx="5355061" cy="512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Micro-service architecture and principles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API first design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0" y="870"/>
              <a:ext cx="3027807" cy="70946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34633" y="35503"/>
              <a:ext cx="2958541" cy="6401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Native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5194672" y="-1424014"/>
              <a:ext cx="1037866" cy="537751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9803"/>
              </a:srgbClr>
            </a:solidFill>
            <a:ln w="9525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3024850" y="796472"/>
              <a:ext cx="5326847" cy="936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Design for failure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Apps are unaffected by dependent service failure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Proactive testing for failure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Metrics and monitoring baked in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Cloud agnostic runtime implementation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910009"/>
              <a:ext cx="3024850" cy="70946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34633" y="944642"/>
              <a:ext cx="2955584" cy="6401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Resilient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 rot="5400000">
              <a:off x="5435405" y="-517504"/>
              <a:ext cx="567571" cy="5382768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9803"/>
              </a:srgbClr>
            </a:solidFill>
            <a:ln w="9525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3027807" y="1917801"/>
              <a:ext cx="5355061" cy="512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Twelve factor applications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Horizontally scalable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Leverage platform for HA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0" y="1819147"/>
              <a:ext cx="3027807" cy="70946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34633" y="1853780"/>
              <a:ext cx="2958541" cy="6401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Friendly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 rot="5400000">
              <a:off x="5304602" y="284332"/>
              <a:ext cx="818006" cy="537751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9803"/>
              </a:srgbClr>
            </a:solidFill>
            <a:ln w="9525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3024850" y="2604016"/>
              <a:ext cx="5337579" cy="738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file-system requirements or uses S3 API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Self-contained application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Platform managed ports and addressing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Consume off platform services using platform semantics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0" y="2618355"/>
              <a:ext cx="3024850" cy="70946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34633" y="2652988"/>
              <a:ext cx="2955584" cy="6401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Ready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86280" y="1940560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Let’s talk about SpringTrader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31800" y="639126"/>
            <a:ext cx="8551408" cy="130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4904" y="325120"/>
            <a:ext cx="6446159" cy="473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47700"/>
            <a:ext cx="9144000" cy="384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 Case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31800" y="639126"/>
            <a:ext cx="8551408" cy="423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if securities are subjected to randomized changes, as if by market forces – wouldn’t it be better to make use of real-time data?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31800" y="639126"/>
            <a:ext cx="8551408" cy="423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Replace the existing simulated Quote data with real-time data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Minimize changes to existing code base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Make sure we have a working system when refactoring occurs</a:t>
            </a:r>
            <a:endParaRPr/>
          </a:p>
          <a:p>
            <a:pPr marL="457200" marR="0" lvl="0" indent="-2794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Introduce Microservice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31800" y="758655"/>
            <a:ext cx="8551408" cy="3230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Locate the code</a:t>
            </a:r>
            <a:endParaRPr/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Identify a service interface</a:t>
            </a:r>
            <a:endParaRPr/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Use the proxy pattern</a:t>
            </a:r>
            <a:endParaRPr/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Create an implementation of the interface</a:t>
            </a:r>
            <a:endParaRPr/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Point the monolith to the new service</a:t>
            </a: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4841" y="463177"/>
            <a:ext cx="5401982" cy="4501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Service Availability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31800" y="639126"/>
            <a:ext cx="8551408" cy="423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Provide a way to handle failures in remote services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Provide a way to locate and manage loosely coupled services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Make changes while minimizing changes to existing codebase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Make sure there is a working system, are there test to validate</a:t>
            </a:r>
            <a:endParaRPr/>
          </a:p>
          <a:p>
            <a:pPr marL="457200" marR="0" lvl="0" indent="-2794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59242" y="1213686"/>
            <a:ext cx="8551408" cy="266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Monolith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Domain Driven Design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Cloud Native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Introduce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31800" y="639126"/>
            <a:ext cx="8551408" cy="423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Config Server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Service Discovery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Circuit Breaker</a:t>
            </a:r>
            <a:endParaRPr/>
          </a:p>
          <a:p>
            <a:pPr marL="457200" marR="0" lvl="0" indent="-2794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39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Decompose Further (remember domains)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31800" y="639126"/>
            <a:ext cx="8551408" cy="423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Use the same technique used on QuoteService to “evaporate” the data modules</a:t>
            </a:r>
            <a:endParaRPr/>
          </a:p>
          <a:p>
            <a:pPr marL="457200" marR="0" lvl="0" indent="-2794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31800" y="639126"/>
            <a:ext cx="8551408" cy="423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We have interwoven domain models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Clr>
                <a:srgbClr val="008774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Domains can be difficult to untangle, but bounded context techniques can help</a:t>
            </a:r>
            <a:endParaRPr/>
          </a:p>
          <a:p>
            <a:pPr marL="1200150" marR="0" lvl="1" indent="-4635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Quotes: external market events that happened outside the system</a:t>
            </a:r>
            <a:endParaRPr/>
          </a:p>
          <a:p>
            <a:pPr marL="1200150" marR="0" lvl="1" indent="-4635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Accounts: users of the system, and their profiles</a:t>
            </a:r>
            <a:endParaRPr/>
          </a:p>
          <a:p>
            <a:pPr marL="1200150" marR="0" lvl="1" indent="-4635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Orders: transactional events acted on by users</a:t>
            </a:r>
            <a:endParaRPr/>
          </a:p>
          <a:p>
            <a:pPr marL="457200" marR="0" lvl="0" indent="-2794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39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108371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start?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388043" y="711650"/>
            <a:ext cx="7854933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Defining your domain, entities that comprise the domain and the necessary domain logic.</a:t>
            </a:r>
            <a:endParaRPr/>
          </a:p>
          <a:p>
            <a:pPr marL="285750" marR="0" lvl="0" indent="-285750" algn="l" rtl="0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Service layer and only add services where the logic doesn't belong in any domain entity or value object.</a:t>
            </a:r>
            <a:endParaRPr/>
          </a:p>
          <a:p>
            <a:pPr marL="285750" marR="0" lvl="0" indent="-285750" algn="l" rtl="0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Ubiquitous Language, Design by Contract (DbC), Automated Tests, Continuous Integration / Continuous Delivery and Refactoring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108371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Recommended Reading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6251" y="1022961"/>
            <a:ext cx="2760285" cy="36576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78" y="1022962"/>
            <a:ext cx="2638748" cy="365759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257" name="Shape 2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53339" y="1022961"/>
            <a:ext cx="2763357" cy="3657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108371" y="169550"/>
            <a:ext cx="90357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88043" y="711650"/>
            <a:ext cx="7854900" cy="3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are you defining your Dev team boundaries?</a:t>
            </a:r>
            <a:endParaRPr/>
          </a:p>
          <a:p>
            <a:pPr marL="285750" marR="0" lvl="0" indent="-285750" algn="l" rtl="0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many developers per team?</a:t>
            </a:r>
            <a:endParaRPr/>
          </a:p>
          <a:p>
            <a:pPr marL="285750" marR="0" lvl="0" indent="-285750" algn="l" rtl="0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Does the team structure define app architecture or the other way around?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Domain Driven Design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31800" y="847882"/>
            <a:ext cx="5593080" cy="384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 approach for designing software systems that model the complexity of the real world</a:t>
            </a:r>
            <a:endParaRPr/>
          </a:p>
          <a:p>
            <a:pPr marL="457200" marR="0" lvl="0" indent="-457200" algn="l" rtl="0"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Kicked off in </a:t>
            </a:r>
            <a:r>
              <a:rPr lang="en-US" sz="28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2004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by Eric Evans</a:t>
            </a:r>
            <a:endParaRPr/>
          </a:p>
          <a:p>
            <a:pPr marL="457200" marR="0" lvl="0" indent="-457200" algn="l" rtl="0"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practical microservice design methodology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2045" y="1107440"/>
            <a:ext cx="2528605" cy="33468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00" cy="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Spring &amp; DD API’s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797" y="4823363"/>
            <a:ext cx="3732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14025" y="953762"/>
            <a:ext cx="8796300" cy="951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spring.io</a:t>
            </a:r>
            <a:r>
              <a:rPr lang="en-US" dirty="0"/>
              <a:t>/blog/2016/11/15/springone-platform-2016-replay-ddd-rest-domain-driven-apis-for-the-web</a:t>
            </a:r>
            <a:endParaRPr dirty="0"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522" y="1420113"/>
            <a:ext cx="3537054" cy="359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Monolith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31800" y="624362"/>
            <a:ext cx="3801300" cy="3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Forces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Resulting Context</a:t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3750" y="149918"/>
            <a:ext cx="3013200" cy="47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633416" y="1279644"/>
            <a:ext cx="7877175" cy="2577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“Anyone who has never made a mistake has never tried anything new.”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320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Albert Einstein</a:t>
            </a:r>
            <a:endParaRPr sz="320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31800" y="847882"/>
            <a:ext cx="8551408" cy="384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Domain Driven Design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Cloud Native Design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0975" y="787400"/>
            <a:ext cx="2286000" cy="35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Cloud Native Design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31800" y="639126"/>
            <a:ext cx="8551408" cy="423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Evaluate components for 12-factor compliance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Evaluate components and architecture for Cloud Native Design</a:t>
            </a: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Cloud Native Design</a:t>
            </a: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31800" y="639126"/>
            <a:ext cx="8551408" cy="423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Evaluate components for 12-factor compliance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Evaluate components and architecture for Cloud Native Design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Standalone services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services</a:t>
            </a:r>
            <a:endParaRPr/>
          </a:p>
          <a:p>
            <a:pPr marL="457200" marR="0" lvl="0" indent="-2794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1221</Words>
  <Application>Microsoft Macintosh PowerPoint</Application>
  <PresentationFormat>On-screen Show (16:9)</PresentationFormat>
  <Paragraphs>157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Helvetica Neue</vt:lpstr>
      <vt:lpstr>Pivotal Main</vt:lpstr>
      <vt:lpstr>Office Theme</vt:lpstr>
      <vt:lpstr>3_Office Theme</vt:lpstr>
      <vt:lpstr>PowerPoint Presentation</vt:lpstr>
      <vt:lpstr>Agenda</vt:lpstr>
      <vt:lpstr>Domain Driven Design</vt:lpstr>
      <vt:lpstr>Spring &amp; DD API’s</vt:lpstr>
      <vt:lpstr>The Monolith</vt:lpstr>
      <vt:lpstr>PowerPoint Presentation</vt:lpstr>
      <vt:lpstr>PowerPoint Presentation</vt:lpstr>
      <vt:lpstr>Cloud Native Design</vt:lpstr>
      <vt:lpstr>Cloud Native Design</vt:lpstr>
      <vt:lpstr>Evaluate for 12-Factor Compliance</vt:lpstr>
      <vt:lpstr>Evaluate for the Cloud</vt:lpstr>
      <vt:lpstr>Let’s talk about SpringTrader</vt:lpstr>
      <vt:lpstr>PowerPoint Presentation</vt:lpstr>
      <vt:lpstr>PowerPoint Presentation</vt:lpstr>
      <vt:lpstr>Use Case</vt:lpstr>
      <vt:lpstr>Goals</vt:lpstr>
      <vt:lpstr>Introduce Microservice</vt:lpstr>
      <vt:lpstr>PowerPoint Presentation</vt:lpstr>
      <vt:lpstr>Service Availability</vt:lpstr>
      <vt:lpstr>Introduce</vt:lpstr>
      <vt:lpstr>PowerPoint Presentation</vt:lpstr>
      <vt:lpstr>Decompose Further (remember domains)</vt:lpstr>
      <vt:lpstr>Approach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Jim Basler</cp:lastModifiedBy>
  <cp:revision>2</cp:revision>
  <dcterms:modified xsi:type="dcterms:W3CDTF">2018-04-24T09:15:06Z</dcterms:modified>
</cp:coreProperties>
</file>