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716" r:id="rId2"/>
    <p:sldMasterId id="2147483724" r:id="rId3"/>
  </p:sldMasterIdLst>
  <p:notesMasterIdLst>
    <p:notesMasterId r:id="rId18"/>
  </p:notesMasterIdLst>
  <p:handoutMasterIdLst>
    <p:handoutMasterId r:id="rId19"/>
  </p:handoutMasterIdLst>
  <p:sldIdLst>
    <p:sldId id="353" r:id="rId4"/>
    <p:sldId id="355" r:id="rId5"/>
    <p:sldId id="357" r:id="rId6"/>
    <p:sldId id="358" r:id="rId7"/>
    <p:sldId id="356" r:id="rId8"/>
    <p:sldId id="359" r:id="rId9"/>
    <p:sldId id="360" r:id="rId10"/>
    <p:sldId id="361" r:id="rId11"/>
    <p:sldId id="362" r:id="rId12"/>
    <p:sldId id="363" r:id="rId13"/>
    <p:sldId id="364" r:id="rId14"/>
    <p:sldId id="365" r:id="rId15"/>
    <p:sldId id="366" r:id="rId16"/>
    <p:sldId id="354" r:id="rId1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3BEC9F5-E74A-0C43-AF9D-619E2F4BC018}">
          <p14:sldIdLst>
            <p14:sldId id="353"/>
            <p14:sldId id="355"/>
            <p14:sldId id="357"/>
            <p14:sldId id="358"/>
            <p14:sldId id="356"/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  <p14:sldId id="354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2128"/>
    <a:srgbClr val="016B54"/>
    <a:srgbClr val="F8F8F8"/>
    <a:srgbClr val="E5E5E5"/>
    <a:srgbClr val="008774"/>
    <a:srgbClr val="0F7661"/>
    <a:srgbClr val="C0504D"/>
    <a:srgbClr val="77933C"/>
    <a:srgbClr val="5978A0"/>
    <a:srgbClr val="4425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93" autoAdjust="0"/>
    <p:restoredTop sz="87435" autoAdjust="0"/>
  </p:normalViewPr>
  <p:slideViewPr>
    <p:cSldViewPr snapToGrid="0" snapToObjects="1">
      <p:cViewPr>
        <p:scale>
          <a:sx n="125" d="100"/>
          <a:sy n="125" d="100"/>
        </p:scale>
        <p:origin x="-688" y="-8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9" d="100"/>
        <a:sy n="8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E5B6B-8713-8747-AE5B-F1241B2BF5F0}" type="datetimeFigureOut">
              <a:rPr lang="en-US" smtClean="0"/>
              <a:t>4/24/18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2CCB75-1A26-DA44-8D3D-5B435BA855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93552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7B7340-DDD5-1B49-81AA-25BC4050C073}" type="datetimeFigureOut">
              <a:rPr lang="en-US" smtClean="0"/>
              <a:t>4/24/18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5E0D42-653B-D743-8A40-7FC34906D6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1386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Resting slide</a:t>
            </a:r>
            <a:r>
              <a:rPr lang="en-US" baseline="0" dirty="0" smtClean="0"/>
              <a:t> on screen before you begin presenting.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EDBE90-FDBE-A44D-9062-5A5D1585D5B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1818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6096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6096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6096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6096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lIns="90571" tIns="45286" rIns="90571" bIns="45286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069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6096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6096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6096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sz="1200" dirty="0" smtClean="0"/>
              <a:t>Provide radically faster and widely accessible “getting started” experience for all Spring development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>
                <a:solidFill>
                  <a:srgbClr val="FFFFFF"/>
                </a:solidFill>
              </a:rPr>
              <a:t>Opinionated out of the box, but get out of the way as quickly as possible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>
                <a:solidFill>
                  <a:srgbClr val="FFFFFF"/>
                </a:solidFill>
              </a:rPr>
              <a:t>Provide a range of non-functional</a:t>
            </a:r>
            <a:r>
              <a:rPr lang="en-US" sz="1200" baseline="0" dirty="0" smtClean="0">
                <a:solidFill>
                  <a:srgbClr val="FFFFFF"/>
                </a:solidFill>
              </a:rPr>
              <a:t> features (embedded servers, metrics, health checks, externalized config)</a:t>
            </a:r>
            <a:endParaRPr lang="en-US" sz="1200" dirty="0" smtClean="0">
              <a:solidFill>
                <a:srgbClr val="FFFFFF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6096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6096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6096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6096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609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7C09-8A41-3B46-A636-3955072BBB4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252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633425" y="357188"/>
            <a:ext cx="7877175" cy="8572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3643120172"/>
      </p:ext>
    </p:extLst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E6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prstClr val="white"/>
                </a:solidFill>
                <a:latin typeface="Arial"/>
              </a:rPr>
              <a:pPr/>
              <a:t>‹#›</a:t>
            </a:fld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pic>
        <p:nvPicPr>
          <p:cNvPr id="7" name="Picture 6" descr="pivotal_gre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438" y="4656658"/>
            <a:ext cx="831214" cy="20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5886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mp Basic with Rule">
    <p:bg>
      <p:bgPr>
        <a:solidFill>
          <a:srgbClr val="17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199" y="320040"/>
            <a:ext cx="8229601" cy="363558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57200" y="1108074"/>
            <a:ext cx="8229600" cy="30829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+mn-lt"/>
            </a:endParaRPr>
          </a:p>
        </p:txBody>
      </p:sp>
      <p:sp>
        <p:nvSpPr>
          <p:cNvPr id="7" name="TextBox 6"/>
          <p:cNvSpPr txBox="1"/>
          <p:nvPr userDrawn="1"/>
        </p:nvSpPr>
        <p:spPr bwMode="gray">
          <a:xfrm>
            <a:off x="366713" y="5018449"/>
            <a:ext cx="2274887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© Copyright 2015 Pivotal.</a:t>
            </a:r>
            <a:r>
              <a:rPr lang="en-US" sz="600" baseline="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All rights reserved.</a:t>
            </a:r>
            <a:endParaRPr lang="en-US" sz="6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8" name="Picture 7" descr="Pivotal_Logo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41733" y="4713966"/>
            <a:ext cx="957262" cy="219455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0" y="885931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2774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 dirty="0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53993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3658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7" name="Picture 6" descr="Pivota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415" y="4854091"/>
            <a:ext cx="712061" cy="173736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 dirty="0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45965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 dirty="0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93922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25" y="240820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53224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Arial"/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52244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633425" y="357188"/>
            <a:ext cx="7877175" cy="8572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1999414805"/>
      </p:ext>
    </p:extLst>
  </p:cSld>
  <p:clrMapOvr>
    <a:masterClrMapping/>
  </p:clrMapOvr>
  <p:transition xmlns:p14="http://schemas.microsoft.com/office/powerpoint/2010/main"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E6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prstClr val="white"/>
                </a:solidFill>
                <a:latin typeface="Arial"/>
              </a:rPr>
              <a:pPr/>
              <a:t>‹#›</a:t>
            </a:fld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pic>
        <p:nvPicPr>
          <p:cNvPr id="7" name="Picture 6" descr="pivotal_gre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438" y="4656658"/>
            <a:ext cx="831214" cy="20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811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7C09-8A41-3B46-A636-3955072BBB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756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r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7C09-8A41-3B46-A636-3955072BBB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756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ck background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0000"/>
          </a:solidFill>
          <a:ln w="127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3" name="Shape 63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4" name="Shape 64"/>
          <p:cNvSpPr txBox="1"/>
          <p:nvPr/>
        </p:nvSpPr>
        <p:spPr>
          <a:xfrm flipH="1">
            <a:off x="8553450" y="5021262"/>
            <a:ext cx="533399" cy="123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fld id="{00000000-1234-1234-1234-123412341234}" type="slidenum">
              <a:rPr lang="en" sz="800" b="0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  <a:endParaRPr lang="en" sz="800" b="0" i="0" u="none" strike="noStrike" cap="none" baseline="0">
              <a:solidFill>
                <a:srgbClr val="7F7F7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5" name="Shape 65"/>
          <p:cNvSpPr txBox="1"/>
          <p:nvPr/>
        </p:nvSpPr>
        <p:spPr>
          <a:xfrm>
            <a:off x="366712" y="5018087"/>
            <a:ext cx="2274900" cy="99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lang="en" sz="600" b="0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t>© Copyright 2013 Pivotal. All rights reserved.</a:t>
            </a:r>
          </a:p>
        </p:txBody>
      </p:sp>
      <p:pic>
        <p:nvPicPr>
          <p:cNvPr id="66" name="Shape 6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42263" y="4713287"/>
            <a:ext cx="957299" cy="220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18886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 dirty="0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951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7" name="Picture 6" descr="Pivota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415" y="4854091"/>
            <a:ext cx="712061" cy="173736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 dirty="0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3224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 dirty="0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0276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25" y="240820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10440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Arial"/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9833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<Relationship Id="rId5" Type="http://schemas.openxmlformats.org/officeDocument/2006/relationships/slideLayout" Target="../slideLayouts/slideLayout9.xml"/><Relationship Id="rId6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1.xml"/><Relationship Id="rId8" Type="http://schemas.openxmlformats.org/officeDocument/2006/relationships/slideLayout" Target="../slideLayouts/slideLayout12.xml"/><Relationship Id="rId9" Type="http://schemas.openxmlformats.org/officeDocument/2006/relationships/theme" Target="../theme/theme2.xml"/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theme" Target="../theme/theme3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2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97" y="4823363"/>
            <a:ext cx="37333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fld id="{ADA07C09-8A41-3B46-A636-3955072BBB4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152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732" r:id="rId2"/>
    <p:sldLayoutId id="2147483733" r:id="rId3"/>
    <p:sldLayoutId id="2147483734" r:id="rId4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62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864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35" r:id="rId8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62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583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F_Bridge-01.jpeg"/>
          <p:cNvPicPr>
            <a:picLocks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4" name="Shape 25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82730">
              <a:alpha val="77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Picture 7" descr="pivotal_white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3110" y="978442"/>
            <a:ext cx="1368554" cy="33627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23455" y="1898424"/>
            <a:ext cx="7897090" cy="73866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4200" b="1" spc="-100" dirty="0" smtClean="0">
                <a:solidFill>
                  <a:srgbClr val="00AE9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/>
                <a:cs typeface="Arial"/>
              </a:rPr>
              <a:t>Cloud Native Applications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6110" y="2511428"/>
            <a:ext cx="6871970" cy="487313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sz="2800" spc="-1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/>
              </a:rPr>
              <a:t>Polyglot Persistence with Spring Data REST</a:t>
            </a:r>
            <a:endParaRPr lang="en-US" sz="2800" spc="-1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04749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Data REST, what happens?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49040" y="2212656"/>
            <a:ext cx="5080000" cy="229838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1261" y="957918"/>
            <a:ext cx="4197233" cy="3441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137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MongoRepository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49040" y="2212656"/>
            <a:ext cx="5080000" cy="229838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100" y="1907540"/>
            <a:ext cx="85598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873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RedisRepository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49040" y="2212656"/>
            <a:ext cx="5080000" cy="229838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4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981200"/>
            <a:ext cx="6540500" cy="11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710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Supported Repositories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1158240" y="1108074"/>
            <a:ext cx="3291840" cy="340296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Spring</a:t>
            </a:r>
          </a:p>
          <a:p>
            <a:r>
              <a:rPr lang="en-US" sz="2400" dirty="0" smtClean="0"/>
              <a:t>JPA</a:t>
            </a:r>
          </a:p>
          <a:p>
            <a:r>
              <a:rPr lang="en-US" sz="2400" dirty="0" smtClean="0"/>
              <a:t>MongoDB</a:t>
            </a:r>
          </a:p>
          <a:p>
            <a:r>
              <a:rPr lang="en-US" sz="2400" dirty="0" smtClean="0"/>
              <a:t>Redis</a:t>
            </a:r>
          </a:p>
          <a:p>
            <a:r>
              <a:rPr lang="en-US" sz="2400" dirty="0" smtClean="0"/>
              <a:t>Solr</a:t>
            </a:r>
          </a:p>
          <a:p>
            <a:r>
              <a:rPr lang="en-US" sz="2400" dirty="0" smtClean="0"/>
              <a:t>GemFire</a:t>
            </a:r>
          </a:p>
          <a:p>
            <a:r>
              <a:rPr lang="en-US" sz="2400" dirty="0" smtClean="0"/>
              <a:t>KeyValue</a:t>
            </a:r>
          </a:p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49040" y="2212656"/>
            <a:ext cx="5080000" cy="229838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400" dirty="0" smtClean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4978400" y="1128394"/>
            <a:ext cx="3291840" cy="340296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/>
              <a:t>Community</a:t>
            </a:r>
          </a:p>
          <a:p>
            <a:r>
              <a:rPr lang="en-US" sz="2400" dirty="0" smtClean="0"/>
              <a:t>Aerospike</a:t>
            </a:r>
          </a:p>
          <a:p>
            <a:r>
              <a:rPr lang="en-US" sz="2400" dirty="0" smtClean="0"/>
              <a:t>Cassandra</a:t>
            </a:r>
          </a:p>
          <a:p>
            <a:r>
              <a:rPr lang="en-US" sz="2400" dirty="0" smtClean="0"/>
              <a:t>Couchbase</a:t>
            </a:r>
          </a:p>
          <a:p>
            <a:r>
              <a:rPr lang="en-US" sz="2400" dirty="0" smtClean="0"/>
              <a:t>DynamoDB</a:t>
            </a:r>
          </a:p>
          <a:p>
            <a:r>
              <a:rPr lang="en-US" sz="2400" dirty="0" smtClean="0"/>
              <a:t>ElasticSearch</a:t>
            </a:r>
          </a:p>
          <a:p>
            <a:r>
              <a:rPr lang="en-US" sz="2400" dirty="0" smtClean="0"/>
              <a:t>Neo4J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727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Stocksy_txp157cab05rEJ000_Medium_423382.jpg"/>
          <p:cNvPicPr>
            <a:picLocks noChangeAspect="1"/>
          </p:cNvPicPr>
          <p:nvPr/>
        </p:nvPicPr>
        <p:blipFill>
          <a:blip r:embed="rId3"/>
          <a:srcRect t="15584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8000">
                <a:srgbClr val="000000">
                  <a:alpha val="0"/>
                </a:srgbClr>
              </a:gs>
              <a:gs pos="54000">
                <a:srgbClr val="000000">
                  <a:alpha val="86000"/>
                </a:srgbClr>
              </a:gs>
              <a:gs pos="83000">
                <a:srgbClr val="000000">
                  <a:alpha val="89000"/>
                </a:srgbClr>
              </a:gs>
            </a:gsLst>
            <a:lin ang="16500000" scaled="0"/>
            <a:tileRect/>
          </a:gradFill>
          <a:ln w="444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68579" tIns="34289" rIns="68579" bIns="34289" rtlCol="0" anchor="ctr"/>
          <a:lstStyle/>
          <a:p>
            <a:pPr algn="ctr">
              <a:defRPr/>
            </a:pPr>
            <a:endParaRPr lang="en-US" kern="0" dirty="0">
              <a:solidFill>
                <a:srgbClr val="FFFFFF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596900" y="2111130"/>
            <a:ext cx="7848600" cy="1588"/>
          </a:xfrm>
          <a:prstGeom prst="line">
            <a:avLst/>
          </a:prstGeom>
          <a:ln w="222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bg2">
                    <a:alpha val="0"/>
                  </a:schemeClr>
                </a:gs>
                <a:gs pos="49000">
                  <a:schemeClr val="accent1"/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96900" y="3428754"/>
            <a:ext cx="7848600" cy="1588"/>
          </a:xfrm>
          <a:prstGeom prst="line">
            <a:avLst/>
          </a:prstGeom>
          <a:ln w="222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bg2">
                    <a:alpha val="0"/>
                  </a:schemeClr>
                </a:gs>
                <a:gs pos="49000">
                  <a:schemeClr val="accent1"/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Shape 1014"/>
          <p:cNvSpPr txBox="1">
            <a:spLocks/>
          </p:cNvSpPr>
          <p:nvPr/>
        </p:nvSpPr>
        <p:spPr>
          <a:xfrm>
            <a:off x="1820794" y="1336859"/>
            <a:ext cx="5209487" cy="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dist">
              <a:lnSpc>
                <a:spcPct val="90000"/>
              </a:lnSpc>
              <a:buSzPct val="25000"/>
              <a:defRPr/>
            </a:pPr>
            <a:endParaRPr lang="en" sz="4500" b="1" kern="0" cap="all" dirty="0">
              <a:solidFill>
                <a:srgbClr val="008881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0" name="Shape 1163"/>
          <p:cNvSpPr txBox="1">
            <a:spLocks/>
          </p:cNvSpPr>
          <p:nvPr/>
        </p:nvSpPr>
        <p:spPr bwMode="gray">
          <a:xfrm>
            <a:off x="205956" y="2564470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 baseline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</a:lstStyle>
          <a:p>
            <a:pPr algn="ctr">
              <a:buSzPct val="25000"/>
            </a:pPr>
            <a:r>
              <a:rPr lang="en-US" cap="all" dirty="0" smtClean="0">
                <a:solidFill>
                  <a:srgbClr val="74CEC7"/>
                </a:solidFill>
              </a:rPr>
              <a:t>Lab</a:t>
            </a:r>
            <a:endParaRPr lang="en" sz="2100" cap="all" dirty="0">
              <a:solidFill>
                <a:srgbClr val="74CEC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4573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Data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57199" y="1108075"/>
            <a:ext cx="8453121" cy="13811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Provides a </a:t>
            </a:r>
            <a:r>
              <a:rPr lang="en-US" sz="1400" i="1" u="sng" dirty="0"/>
              <a:t>familiar</a:t>
            </a:r>
            <a:r>
              <a:rPr lang="en-US" sz="1400" dirty="0"/>
              <a:t> and </a:t>
            </a:r>
            <a:r>
              <a:rPr lang="en-US" sz="1400" i="1" u="sng" dirty="0"/>
              <a:t>consistent</a:t>
            </a:r>
            <a:r>
              <a:rPr lang="en-US" sz="1400" dirty="0"/>
              <a:t>, Spring-based programming model for data access while still retaining the special traits of </a:t>
            </a:r>
            <a:r>
              <a:rPr lang="en-US" sz="1400" dirty="0" smtClean="0"/>
              <a:t>the </a:t>
            </a:r>
            <a:r>
              <a:rPr lang="en-US" sz="1400" dirty="0"/>
              <a:t>underlying data store. </a:t>
            </a: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It makes it </a:t>
            </a:r>
            <a:r>
              <a:rPr lang="en-US" sz="1400" i="1" u="sng" dirty="0"/>
              <a:t>easy to use </a:t>
            </a:r>
            <a:r>
              <a:rPr lang="en-US" sz="1400" dirty="0"/>
              <a:t>data access technologies, relational and non-relational databases, map-reduce frameworks, and cloud-based data services.</a:t>
            </a:r>
            <a:endParaRPr lang="en-US" sz="1400" dirty="0" smtClean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49040" y="2212656"/>
            <a:ext cx="5080000" cy="229838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" y="2754923"/>
            <a:ext cx="7579360" cy="767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497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Data JPA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57199" y="1108075"/>
            <a:ext cx="2672081" cy="6292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smtClean="0"/>
              <a:t>Add the Spring Data JPA starter to our pom.xml file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49040" y="2212656"/>
            <a:ext cx="5080000" cy="229838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400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199" y="2256155"/>
            <a:ext cx="2672081" cy="62928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400" dirty="0" smtClean="0"/>
              <a:t>Sprinkle a database connector into our pom.xml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0100" y="2256155"/>
            <a:ext cx="3886200" cy="1117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0100" y="1018540"/>
            <a:ext cx="5626100" cy="8509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0100" y="3677920"/>
            <a:ext cx="4051300" cy="660400"/>
          </a:xfrm>
          <a:prstGeom prst="rect">
            <a:avLst/>
          </a:prstGeom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457199" y="3576955"/>
            <a:ext cx="2672081" cy="93408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400" dirty="0" smtClean="0"/>
              <a:t>Sprinkle a little @EnableJpaRepositories annotation into our Spring Boot application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2920" y="3677920"/>
            <a:ext cx="2625753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325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Data JPA, @Entity &amp; Repository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57199" y="1108075"/>
            <a:ext cx="2976881" cy="6292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smtClean="0"/>
              <a:t>Let’s create an @Entity to manage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49040" y="2212656"/>
            <a:ext cx="5080000" cy="229838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400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199" y="2256155"/>
            <a:ext cx="2672081" cy="62928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400" dirty="0" smtClean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39419" y="3140075"/>
            <a:ext cx="2001521" cy="147256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400" dirty="0" smtClean="0"/>
              <a:t>Let’s create a JPA Repository to manage our @Entity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3140" y="960120"/>
            <a:ext cx="4991100" cy="23741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9580" y="3751580"/>
            <a:ext cx="72898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572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Data REST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49040" y="2212656"/>
            <a:ext cx="5080000" cy="229838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4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457198" y="1012327"/>
            <a:ext cx="82296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03200" lvl="0" indent="0">
              <a:buNone/>
            </a:pPr>
            <a:r>
              <a:rPr lang="en-US" dirty="0">
                <a:solidFill>
                  <a:srgbClr val="FFFFFF"/>
                </a:solidFill>
              </a:rPr>
              <a:t>Goal is to provide a solid foundation on which to expose </a:t>
            </a:r>
            <a:r>
              <a:rPr lang="en-US" b="1" i="1" u="sng" dirty="0">
                <a:solidFill>
                  <a:srgbClr val="FFFFFF"/>
                </a:solidFill>
              </a:rPr>
              <a:t>CRUD</a:t>
            </a:r>
            <a:r>
              <a:rPr lang="en-US" dirty="0">
                <a:solidFill>
                  <a:srgbClr val="FFFFFF"/>
                </a:solidFill>
              </a:rPr>
              <a:t> repositories to </a:t>
            </a:r>
            <a:r>
              <a:rPr lang="en-US" dirty="0" smtClean="0">
                <a:solidFill>
                  <a:srgbClr val="FFFFFF"/>
                </a:solidFill>
              </a:rPr>
              <a:t>our </a:t>
            </a:r>
            <a:r>
              <a:rPr lang="en-US" i="1" u="sng" dirty="0" smtClean="0">
                <a:solidFill>
                  <a:srgbClr val="FFFFFF"/>
                </a:solidFill>
              </a:rPr>
              <a:t>repository managing entities</a:t>
            </a:r>
            <a:r>
              <a:rPr lang="en-US" dirty="0" smtClean="0">
                <a:solidFill>
                  <a:srgbClr val="FFFFFF"/>
                </a:solidFill>
              </a:rPr>
              <a:t> using </a:t>
            </a:r>
            <a:r>
              <a:rPr lang="en-US" dirty="0">
                <a:solidFill>
                  <a:srgbClr val="FFFFFF"/>
                </a:solidFill>
              </a:rPr>
              <a:t>plain </a:t>
            </a:r>
            <a:r>
              <a:rPr lang="en-US" b="1" i="1" u="sng" dirty="0">
                <a:solidFill>
                  <a:srgbClr val="FFFFFF"/>
                </a:solidFill>
              </a:rPr>
              <a:t>HTTP REST</a:t>
            </a:r>
            <a:r>
              <a:rPr lang="en-US" b="1" dirty="0">
                <a:solidFill>
                  <a:srgbClr val="FFFFFF"/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</a:rPr>
              <a:t>semantics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6440" y="2890520"/>
            <a:ext cx="5562600" cy="914400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457199" y="2997835"/>
            <a:ext cx="2672081" cy="62928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400" dirty="0" smtClean="0"/>
              <a:t>Add a dash of Spring Data REST starter into our pom.xml</a:t>
            </a:r>
          </a:p>
        </p:txBody>
      </p:sp>
    </p:spTree>
    <p:extLst>
      <p:ext uri="{BB962C8B-B14F-4D97-AF65-F5344CB8AC3E}">
        <p14:creationId xmlns:p14="http://schemas.microsoft.com/office/powerpoint/2010/main" val="2204368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Data REST, what happens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49040" y="2212656"/>
            <a:ext cx="5080000" cy="229838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4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3357" y="995679"/>
            <a:ext cx="4536803" cy="3515360"/>
          </a:xfrm>
          <a:prstGeom prst="rect">
            <a:avLst/>
          </a:prstGeom>
        </p:spPr>
      </p:pic>
      <p:sp>
        <p:nvSpPr>
          <p:cNvPr id="10" name="Content Placeholder 2"/>
          <p:cNvSpPr>
            <a:spLocks noGrp="1"/>
          </p:cNvSpPr>
          <p:nvPr>
            <p:ph sz="quarter" idx="10"/>
          </p:nvPr>
        </p:nvSpPr>
        <p:spPr>
          <a:xfrm>
            <a:off x="152400" y="996313"/>
            <a:ext cx="4003039" cy="3667125"/>
          </a:xfrm>
        </p:spPr>
        <p:txBody>
          <a:bodyPr>
            <a:normAutofit/>
          </a:bodyPr>
          <a:lstStyle/>
          <a:p>
            <a:pPr marL="488950" indent="-285750">
              <a:lnSpc>
                <a:spcPct val="150000"/>
              </a:lnSpc>
            </a:pPr>
            <a:r>
              <a:rPr lang="en-US" sz="1400" dirty="0">
                <a:solidFill>
                  <a:srgbClr val="FFFFFF"/>
                </a:solidFill>
              </a:rPr>
              <a:t>For this repository, Spring Data </a:t>
            </a:r>
            <a:r>
              <a:rPr lang="en-US" sz="1400" dirty="0" smtClean="0">
                <a:solidFill>
                  <a:srgbClr val="FFFFFF"/>
                </a:solidFill>
              </a:rPr>
              <a:t>REST exposes </a:t>
            </a:r>
            <a:r>
              <a:rPr lang="en-US" sz="1400" dirty="0">
                <a:solidFill>
                  <a:srgbClr val="FFFFFF"/>
                </a:solidFill>
              </a:rPr>
              <a:t>a resource collection at “</a:t>
            </a:r>
            <a:r>
              <a:rPr lang="en-US" sz="1400" dirty="0" smtClean="0">
                <a:solidFill>
                  <a:srgbClr val="FFFFFF"/>
                </a:solidFill>
              </a:rPr>
              <a:t>/cities”</a:t>
            </a:r>
          </a:p>
          <a:p>
            <a:pPr marL="488950" indent="-285750">
              <a:lnSpc>
                <a:spcPct val="150000"/>
              </a:lnSpc>
            </a:pPr>
            <a:r>
              <a:rPr lang="en-US" sz="1400" dirty="0" smtClean="0">
                <a:solidFill>
                  <a:srgbClr val="FFFFFF"/>
                </a:solidFill>
              </a:rPr>
              <a:t>Context path </a:t>
            </a:r>
            <a:r>
              <a:rPr lang="en-US" sz="1400" dirty="0">
                <a:solidFill>
                  <a:srgbClr val="FFFFFF"/>
                </a:solidFill>
              </a:rPr>
              <a:t>is </a:t>
            </a:r>
            <a:r>
              <a:rPr lang="en-US" sz="1400" u="sng" dirty="0">
                <a:solidFill>
                  <a:srgbClr val="FFFFFF"/>
                </a:solidFill>
              </a:rPr>
              <a:t>derived</a:t>
            </a:r>
            <a:r>
              <a:rPr lang="en-US" sz="1400" dirty="0">
                <a:solidFill>
                  <a:srgbClr val="FFFFFF"/>
                </a:solidFill>
              </a:rPr>
              <a:t> from the </a:t>
            </a:r>
            <a:r>
              <a:rPr lang="en-US" sz="1400" i="1" dirty="0" smtClean="0">
                <a:solidFill>
                  <a:srgbClr val="FFFFFF"/>
                </a:solidFill>
              </a:rPr>
              <a:t>un-capitalized</a:t>
            </a:r>
            <a:r>
              <a:rPr lang="en-US" sz="1400" dirty="0">
                <a:solidFill>
                  <a:srgbClr val="FFFFFF"/>
                </a:solidFill>
              </a:rPr>
              <a:t>, </a:t>
            </a:r>
            <a:r>
              <a:rPr lang="en-US" sz="1400" i="1" dirty="0">
                <a:solidFill>
                  <a:srgbClr val="FFFFFF"/>
                </a:solidFill>
              </a:rPr>
              <a:t>pluralized</a:t>
            </a:r>
            <a:r>
              <a:rPr lang="en-US" sz="1400" dirty="0">
                <a:solidFill>
                  <a:srgbClr val="FFFFFF"/>
                </a:solidFill>
              </a:rPr>
              <a:t>, </a:t>
            </a:r>
            <a:r>
              <a:rPr lang="en-US" sz="1400" i="1" dirty="0">
                <a:solidFill>
                  <a:srgbClr val="FFFFFF"/>
                </a:solidFill>
              </a:rPr>
              <a:t>simple class name</a:t>
            </a:r>
            <a:r>
              <a:rPr lang="en-US" sz="1400" dirty="0">
                <a:solidFill>
                  <a:srgbClr val="FFFFFF"/>
                </a:solidFill>
              </a:rPr>
              <a:t> of the domain class being </a:t>
            </a:r>
            <a:r>
              <a:rPr lang="en-US" sz="1400" dirty="0" smtClean="0">
                <a:solidFill>
                  <a:srgbClr val="FFFFFF"/>
                </a:solidFill>
              </a:rPr>
              <a:t>managed</a:t>
            </a:r>
          </a:p>
          <a:p>
            <a:pPr marL="488950" indent="-285750">
              <a:lnSpc>
                <a:spcPct val="150000"/>
              </a:lnSpc>
            </a:pPr>
            <a:r>
              <a:rPr lang="en-US" sz="1400" dirty="0" smtClean="0">
                <a:solidFill>
                  <a:srgbClr val="FFFFFF"/>
                </a:solidFill>
              </a:rPr>
              <a:t>Exposes </a:t>
            </a:r>
            <a:r>
              <a:rPr lang="en-US" sz="1400" dirty="0">
                <a:solidFill>
                  <a:srgbClr val="FFFFFF"/>
                </a:solidFill>
              </a:rPr>
              <a:t>an item resource for each of these items managed by the repository under the URI template </a:t>
            </a:r>
            <a:r>
              <a:rPr lang="en-US" sz="1400" dirty="0" smtClean="0">
                <a:solidFill>
                  <a:srgbClr val="FFFFFF"/>
                </a:solidFill>
              </a:rPr>
              <a:t>/cities/</a:t>
            </a:r>
            <a:r>
              <a:rPr lang="en-US" sz="1400" dirty="0">
                <a:solidFill>
                  <a:srgbClr val="FFFFFF"/>
                </a:solidFill>
              </a:rPr>
              <a:t>{id</a:t>
            </a:r>
            <a:r>
              <a:rPr lang="en-US" sz="1400" dirty="0" smtClean="0">
                <a:solidFill>
                  <a:srgbClr val="FFFFFF"/>
                </a:solidFill>
              </a:rPr>
              <a:t>}</a:t>
            </a:r>
            <a:endParaRPr lang="en-US" sz="14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2123814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Search, or findBy*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49040" y="2212656"/>
            <a:ext cx="5080000" cy="229838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400" dirty="0" smtClean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93039" y="1036321"/>
            <a:ext cx="8036561" cy="91439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400" dirty="0" smtClean="0"/>
              <a:t>Add some search methods using @RestResource to our CityRepository class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360" y="1625599"/>
            <a:ext cx="7508240" cy="2545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83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Data REST, what happens?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49040" y="2212656"/>
            <a:ext cx="5080000" cy="229838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400" dirty="0" smtClean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0"/>
          </p:nvPr>
        </p:nvSpPr>
        <p:spPr>
          <a:xfrm>
            <a:off x="152401" y="996313"/>
            <a:ext cx="2631440" cy="2153287"/>
          </a:xfrm>
        </p:spPr>
        <p:txBody>
          <a:bodyPr>
            <a:normAutofit/>
          </a:bodyPr>
          <a:lstStyle/>
          <a:p>
            <a:pPr marL="203200" indent="0">
              <a:lnSpc>
                <a:spcPct val="200000"/>
              </a:lnSpc>
              <a:buNone/>
            </a:pPr>
            <a:r>
              <a:rPr lang="en-US" sz="1400" dirty="0">
                <a:solidFill>
                  <a:srgbClr val="FFFFFF"/>
                </a:solidFill>
              </a:rPr>
              <a:t>For this repository, </a:t>
            </a:r>
            <a:r>
              <a:rPr lang="en-US" sz="1400" dirty="0" smtClean="0">
                <a:solidFill>
                  <a:srgbClr val="FFFFFF"/>
                </a:solidFill>
              </a:rPr>
              <a:t>we now see search methods when we hit the /{repository}/search endpoint</a:t>
            </a:r>
            <a:endParaRPr lang="en-US" sz="14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sz="1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2760" y="1013518"/>
            <a:ext cx="5676280" cy="3091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395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Data REST, Custom Queries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49040" y="2212656"/>
            <a:ext cx="5080000" cy="229838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400" dirty="0" smtClean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0"/>
          </p:nvPr>
        </p:nvSpPr>
        <p:spPr>
          <a:xfrm>
            <a:off x="152400" y="1270633"/>
            <a:ext cx="8371840" cy="10356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smtClean="0"/>
              <a:t>Add a method “findByStateCode” to our CityRepository that defines </a:t>
            </a:r>
            <a:r>
              <a:rPr lang="en-US" sz="1400" dirty="0" smtClean="0"/>
              <a:t>a </a:t>
            </a:r>
            <a:r>
              <a:rPr lang="en-US" sz="1400" dirty="0" smtClean="0"/>
              <a:t>custom query using @Query notation and takes an @Param argument for the stateCode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340" y="2631440"/>
            <a:ext cx="73406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491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Pivotal Main">
  <a:themeElements>
    <a:clrScheme name="Pivotal R2">
      <a:dk1>
        <a:srgbClr val="000000"/>
      </a:dk1>
      <a:lt1>
        <a:srgbClr val="FFFFFF"/>
      </a:lt1>
      <a:dk2>
        <a:srgbClr val="4C4C4C"/>
      </a:dk2>
      <a:lt2>
        <a:srgbClr val="B3B3B3"/>
      </a:lt2>
      <a:accent1>
        <a:srgbClr val="008774"/>
      </a:accent1>
      <a:accent2>
        <a:srgbClr val="00AE9E"/>
      </a:accent2>
      <a:accent3>
        <a:srgbClr val="1F6FB8"/>
      </a:accent3>
      <a:accent4>
        <a:srgbClr val="19B4C1"/>
      </a:accent4>
      <a:accent5>
        <a:srgbClr val="6D4076"/>
      </a:accent5>
      <a:accent6>
        <a:srgbClr val="FFC85F"/>
      </a:accent6>
      <a:hlink>
        <a:srgbClr val="18B3C0"/>
      </a:hlink>
      <a:folHlink>
        <a:srgbClr val="6C3F7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Pivotal Main">
  <a:themeElements>
    <a:clrScheme name="Pivotal R2">
      <a:dk1>
        <a:srgbClr val="000000"/>
      </a:dk1>
      <a:lt1>
        <a:srgbClr val="FFFFFF"/>
      </a:lt1>
      <a:dk2>
        <a:srgbClr val="4C4C4C"/>
      </a:dk2>
      <a:lt2>
        <a:srgbClr val="B3B3B3"/>
      </a:lt2>
      <a:accent1>
        <a:srgbClr val="008774"/>
      </a:accent1>
      <a:accent2>
        <a:srgbClr val="00AE9E"/>
      </a:accent2>
      <a:accent3>
        <a:srgbClr val="1F6FB8"/>
      </a:accent3>
      <a:accent4>
        <a:srgbClr val="19B4C1"/>
      </a:accent4>
      <a:accent5>
        <a:srgbClr val="6D4076"/>
      </a:accent5>
      <a:accent6>
        <a:srgbClr val="FFC85F"/>
      </a:accent6>
      <a:hlink>
        <a:srgbClr val="18B3C0"/>
      </a:hlink>
      <a:folHlink>
        <a:srgbClr val="6C3F7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27361</TotalTime>
  <Words>401</Words>
  <Application>Microsoft Macintosh PowerPoint</Application>
  <PresentationFormat>On-screen Show (16:9)</PresentationFormat>
  <Paragraphs>62</Paragraphs>
  <Slides>14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Office Theme</vt:lpstr>
      <vt:lpstr>Pivotal Main</vt:lpstr>
      <vt:lpstr>1_Pivotal Main</vt:lpstr>
      <vt:lpstr>PowerPoint Presentation</vt:lpstr>
      <vt:lpstr>Spring Data</vt:lpstr>
      <vt:lpstr>Spring Data JPA</vt:lpstr>
      <vt:lpstr>Spring Data JPA, @Entity &amp; Repository</vt:lpstr>
      <vt:lpstr>Spring Data REST</vt:lpstr>
      <vt:lpstr>Spring Data REST, what happens</vt:lpstr>
      <vt:lpstr>Support Search, or findBy*</vt:lpstr>
      <vt:lpstr>Spring Data REST, what happens?</vt:lpstr>
      <vt:lpstr>Spring Data REST, Custom Queries</vt:lpstr>
      <vt:lpstr>Spring Data REST, what happens?</vt:lpstr>
      <vt:lpstr>MongoRepository</vt:lpstr>
      <vt:lpstr>RedisRepository</vt:lpstr>
      <vt:lpstr>Supported Repositories</vt:lpstr>
      <vt:lpstr>PowerPoint Presentation</vt:lpstr>
    </vt:vector>
  </TitlesOfParts>
  <Manager/>
  <Company>BCom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Robert Brough</dc:creator>
  <cp:keywords/>
  <dc:description/>
  <cp:lastModifiedBy>Jim Basler</cp:lastModifiedBy>
  <cp:revision>280</cp:revision>
  <dcterms:created xsi:type="dcterms:W3CDTF">2015-10-05T21:15:00Z</dcterms:created>
  <dcterms:modified xsi:type="dcterms:W3CDTF">2018-04-24T09:40:15Z</dcterms:modified>
  <cp:category/>
</cp:coreProperties>
</file>