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3" r:id="rId6"/>
    <p:sldId id="261" r:id="rId7"/>
    <p:sldId id="264" r:id="rId8"/>
    <p:sldId id="262" r:id="rId9"/>
    <p:sldId id="265" r:id="rId10"/>
    <p:sldId id="266" r:id="rId11"/>
    <p:sldId id="267" r:id="rId12"/>
    <p:sldId id="268" r:id="rId13"/>
    <p:sldId id="269" r:id="rId14"/>
    <p:sldId id="270" r:id="rId15"/>
    <p:sldId id="273"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E4FA-1669-4C95-870F-980174F3F9B6}"/>
              </a:ext>
            </a:extLst>
          </p:cNvPr>
          <p:cNvSpPr>
            <a:spLocks noGrp="1"/>
          </p:cNvSpPr>
          <p:nvPr>
            <p:ph type="ctrTitle"/>
          </p:nvPr>
        </p:nvSpPr>
        <p:spPr/>
        <p:txBody>
          <a:bodyPr/>
          <a:lstStyle/>
          <a:p>
            <a:r>
              <a:rPr lang="en-US" dirty="0"/>
              <a:t>Heart Failure Prediction</a:t>
            </a:r>
          </a:p>
        </p:txBody>
      </p:sp>
      <p:sp>
        <p:nvSpPr>
          <p:cNvPr id="3" name="Subtitle 2">
            <a:extLst>
              <a:ext uri="{FF2B5EF4-FFF2-40B4-BE49-F238E27FC236}">
                <a16:creationId xmlns:a16="http://schemas.microsoft.com/office/drawing/2014/main" id="{47149302-8E2D-4DAF-B2AA-1235575B78A9}"/>
              </a:ext>
            </a:extLst>
          </p:cNvPr>
          <p:cNvSpPr>
            <a:spLocks noGrp="1"/>
          </p:cNvSpPr>
          <p:nvPr>
            <p:ph type="subTitle" idx="1"/>
          </p:nvPr>
        </p:nvSpPr>
        <p:spPr/>
        <p:txBody>
          <a:bodyPr>
            <a:normAutofit lnSpcReduction="10000"/>
          </a:bodyPr>
          <a:lstStyle/>
          <a:p>
            <a:r>
              <a:rPr lang="en-US" dirty="0"/>
              <a:t>Ajit Kolekar</a:t>
            </a:r>
          </a:p>
          <a:p>
            <a:r>
              <a:rPr lang="en-US" dirty="0"/>
              <a:t>DSC 520 - Final Project</a:t>
            </a:r>
          </a:p>
          <a:p>
            <a:r>
              <a:rPr lang="en-US" dirty="0"/>
              <a:t>Bellevue University</a:t>
            </a:r>
          </a:p>
        </p:txBody>
      </p:sp>
    </p:spTree>
    <p:extLst>
      <p:ext uri="{BB962C8B-B14F-4D97-AF65-F5344CB8AC3E}">
        <p14:creationId xmlns:p14="http://schemas.microsoft.com/office/powerpoint/2010/main" val="248237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A09F-DD4D-4F41-9C44-D2360E985ABC}"/>
              </a:ext>
            </a:extLst>
          </p:cNvPr>
          <p:cNvSpPr>
            <a:spLocks noGrp="1"/>
          </p:cNvSpPr>
          <p:nvPr>
            <p:ph type="title"/>
          </p:nvPr>
        </p:nvSpPr>
        <p:spPr/>
        <p:txBody>
          <a:bodyPr/>
          <a:lstStyle/>
          <a:p>
            <a:pPr algn="ctr"/>
            <a:r>
              <a:rPr lang="en-US" dirty="0"/>
              <a:t>PMF – High Blood Pressure compared to Ejection Fraction</a:t>
            </a:r>
          </a:p>
        </p:txBody>
      </p:sp>
      <p:sp>
        <p:nvSpPr>
          <p:cNvPr id="4" name="Content Placeholder 3">
            <a:extLst>
              <a:ext uri="{FF2B5EF4-FFF2-40B4-BE49-F238E27FC236}">
                <a16:creationId xmlns:a16="http://schemas.microsoft.com/office/drawing/2014/main" id="{86EC62C4-D068-4991-B9AD-F0F9F1F2E016}"/>
              </a:ext>
            </a:extLst>
          </p:cNvPr>
          <p:cNvSpPr>
            <a:spLocks noGrp="1"/>
          </p:cNvSpPr>
          <p:nvPr>
            <p:ph sz="half" idx="2"/>
          </p:nvPr>
        </p:nvSpPr>
        <p:spPr>
          <a:xfrm>
            <a:off x="7190747" y="2712150"/>
            <a:ext cx="4313864" cy="3012763"/>
          </a:xfrm>
        </p:spPr>
        <p:txBody>
          <a:bodyPr/>
          <a:lstStyle/>
          <a:p>
            <a:r>
              <a:rPr lang="en-US" dirty="0"/>
              <a:t>There is no consistent pattern of whether ejection fraction increases or decreases based on whether the patient had high blood pressure or not</a:t>
            </a:r>
          </a:p>
          <a:p>
            <a:r>
              <a:rPr lang="en-US" dirty="0"/>
              <a:t>It appears in general that the patients with high blood pressure had higher ejection fraction than patients with normal blood pressure</a:t>
            </a:r>
          </a:p>
        </p:txBody>
      </p:sp>
      <p:pic>
        <p:nvPicPr>
          <p:cNvPr id="8194" name="Picture 2">
            <a:extLst>
              <a:ext uri="{FF2B5EF4-FFF2-40B4-BE49-F238E27FC236}">
                <a16:creationId xmlns:a16="http://schemas.microsoft.com/office/drawing/2014/main" id="{B5383E4B-74C2-4047-8C75-799A0FD21CF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603042"/>
            <a:ext cx="4313237" cy="2839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356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A09F-DD4D-4F41-9C44-D2360E985ABC}"/>
              </a:ext>
            </a:extLst>
          </p:cNvPr>
          <p:cNvSpPr>
            <a:spLocks noGrp="1"/>
          </p:cNvSpPr>
          <p:nvPr>
            <p:ph type="title"/>
          </p:nvPr>
        </p:nvSpPr>
        <p:spPr/>
        <p:txBody>
          <a:bodyPr/>
          <a:lstStyle/>
          <a:p>
            <a:pPr algn="ctr"/>
            <a:r>
              <a:rPr lang="en-US" dirty="0"/>
              <a:t>CDF – Serum Creatinine</a:t>
            </a:r>
          </a:p>
        </p:txBody>
      </p:sp>
      <p:sp>
        <p:nvSpPr>
          <p:cNvPr id="4" name="Content Placeholder 3">
            <a:extLst>
              <a:ext uri="{FF2B5EF4-FFF2-40B4-BE49-F238E27FC236}">
                <a16:creationId xmlns:a16="http://schemas.microsoft.com/office/drawing/2014/main" id="{86EC62C4-D068-4991-B9AD-F0F9F1F2E016}"/>
              </a:ext>
            </a:extLst>
          </p:cNvPr>
          <p:cNvSpPr>
            <a:spLocks noGrp="1"/>
          </p:cNvSpPr>
          <p:nvPr>
            <p:ph sz="half" idx="2"/>
          </p:nvPr>
        </p:nvSpPr>
        <p:spPr>
          <a:xfrm>
            <a:off x="7190747" y="2712150"/>
            <a:ext cx="4313864" cy="3012763"/>
          </a:xfrm>
        </p:spPr>
        <p:txBody>
          <a:bodyPr/>
          <a:lstStyle/>
          <a:p>
            <a:r>
              <a:rPr lang="en-US" dirty="0"/>
              <a:t>There is a sudden increase in the Serum Creatinine from 0.8 to 2.0.</a:t>
            </a:r>
          </a:p>
          <a:p>
            <a:r>
              <a:rPr lang="en-US" dirty="0"/>
              <a:t>Approximately 90% patients fall within that range. </a:t>
            </a:r>
          </a:p>
          <a:p>
            <a:r>
              <a:rPr lang="en-US" dirty="0"/>
              <a:t>The patients with Serum Creatinine of greater than 2.0 are a small of patients and most of the values are identified as outliers. </a:t>
            </a:r>
          </a:p>
        </p:txBody>
      </p:sp>
      <p:pic>
        <p:nvPicPr>
          <p:cNvPr id="9218" name="Picture 2">
            <a:extLst>
              <a:ext uri="{FF2B5EF4-FFF2-40B4-BE49-F238E27FC236}">
                <a16:creationId xmlns:a16="http://schemas.microsoft.com/office/drawing/2014/main" id="{8AB4FCC3-D9C4-4413-8D21-6241423E1E2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558906"/>
            <a:ext cx="4313237" cy="292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073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A09F-DD4D-4F41-9C44-D2360E985ABC}"/>
              </a:ext>
            </a:extLst>
          </p:cNvPr>
          <p:cNvSpPr>
            <a:spLocks noGrp="1"/>
          </p:cNvSpPr>
          <p:nvPr>
            <p:ph type="title"/>
          </p:nvPr>
        </p:nvSpPr>
        <p:spPr/>
        <p:txBody>
          <a:bodyPr/>
          <a:lstStyle/>
          <a:p>
            <a:pPr algn="ctr"/>
            <a:r>
              <a:rPr lang="en-US" dirty="0"/>
              <a:t>Normal Probability Plot – Ejection Fraction</a:t>
            </a:r>
          </a:p>
        </p:txBody>
      </p:sp>
      <p:sp>
        <p:nvSpPr>
          <p:cNvPr id="4" name="Content Placeholder 3">
            <a:extLst>
              <a:ext uri="{FF2B5EF4-FFF2-40B4-BE49-F238E27FC236}">
                <a16:creationId xmlns:a16="http://schemas.microsoft.com/office/drawing/2014/main" id="{86EC62C4-D068-4991-B9AD-F0F9F1F2E016}"/>
              </a:ext>
            </a:extLst>
          </p:cNvPr>
          <p:cNvSpPr>
            <a:spLocks noGrp="1"/>
          </p:cNvSpPr>
          <p:nvPr>
            <p:ph sz="half" idx="2"/>
          </p:nvPr>
        </p:nvSpPr>
        <p:spPr>
          <a:xfrm>
            <a:off x="7190747" y="2712150"/>
            <a:ext cx="4313864" cy="3012763"/>
          </a:xfrm>
        </p:spPr>
        <p:txBody>
          <a:bodyPr/>
          <a:lstStyle/>
          <a:p>
            <a:r>
              <a:rPr lang="en-US" dirty="0"/>
              <a:t>The plot matches the model near the mean and is consistent through one standard deviation.</a:t>
            </a:r>
          </a:p>
          <a:p>
            <a:r>
              <a:rPr lang="en-US" dirty="0"/>
              <a:t>The values deviate in the tails.</a:t>
            </a:r>
          </a:p>
          <a:p>
            <a:r>
              <a:rPr lang="en-US" dirty="0"/>
              <a:t>The distribution is well within a standard deviation from the mean, and not in the tails.</a:t>
            </a:r>
          </a:p>
        </p:txBody>
      </p:sp>
      <p:pic>
        <p:nvPicPr>
          <p:cNvPr id="10242" name="Picture 2">
            <a:extLst>
              <a:ext uri="{FF2B5EF4-FFF2-40B4-BE49-F238E27FC236}">
                <a16:creationId xmlns:a16="http://schemas.microsoft.com/office/drawing/2014/main" id="{B48BF162-07AA-4E37-AFFF-F1E70F80D7E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694491" y="2535229"/>
            <a:ext cx="4132437" cy="3305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196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A09F-DD4D-4F41-9C44-D2360E985ABC}"/>
              </a:ext>
            </a:extLst>
          </p:cNvPr>
          <p:cNvSpPr>
            <a:spLocks noGrp="1"/>
          </p:cNvSpPr>
          <p:nvPr>
            <p:ph type="title"/>
          </p:nvPr>
        </p:nvSpPr>
        <p:spPr/>
        <p:txBody>
          <a:bodyPr/>
          <a:lstStyle/>
          <a:p>
            <a:pPr algn="ctr"/>
            <a:r>
              <a:rPr lang="en-US" dirty="0"/>
              <a:t>Scatterplot – Age vs Ejection Fraction</a:t>
            </a:r>
          </a:p>
        </p:txBody>
      </p:sp>
      <p:sp>
        <p:nvSpPr>
          <p:cNvPr id="4" name="Content Placeholder 3">
            <a:extLst>
              <a:ext uri="{FF2B5EF4-FFF2-40B4-BE49-F238E27FC236}">
                <a16:creationId xmlns:a16="http://schemas.microsoft.com/office/drawing/2014/main" id="{86EC62C4-D068-4991-B9AD-F0F9F1F2E016}"/>
              </a:ext>
            </a:extLst>
          </p:cNvPr>
          <p:cNvSpPr>
            <a:spLocks noGrp="1"/>
          </p:cNvSpPr>
          <p:nvPr>
            <p:ph sz="half" idx="2"/>
          </p:nvPr>
        </p:nvSpPr>
        <p:spPr>
          <a:xfrm>
            <a:off x="7190747" y="2712150"/>
            <a:ext cx="4313864" cy="3012763"/>
          </a:xfrm>
        </p:spPr>
        <p:txBody>
          <a:bodyPr/>
          <a:lstStyle/>
          <a:p>
            <a:r>
              <a:rPr lang="en-US" dirty="0"/>
              <a:t>By looking at the scatterplot, it indicates that there is no relationship between Age and Ejection Fraction, since the data points are spread all over the plot.</a:t>
            </a:r>
          </a:p>
          <a:p>
            <a:r>
              <a:rPr lang="en-US" dirty="0"/>
              <a:t>The Correlation Coefficient is 0.06 which indicates that the relationship is not significant.  </a:t>
            </a:r>
          </a:p>
        </p:txBody>
      </p:sp>
      <p:pic>
        <p:nvPicPr>
          <p:cNvPr id="11266" name="Picture 2">
            <a:extLst>
              <a:ext uri="{FF2B5EF4-FFF2-40B4-BE49-F238E27FC236}">
                <a16:creationId xmlns:a16="http://schemas.microsoft.com/office/drawing/2014/main" id="{41579C7A-6482-4368-9A38-E00429509AF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543579"/>
            <a:ext cx="4313237" cy="2958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283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A09F-DD4D-4F41-9C44-D2360E985ABC}"/>
              </a:ext>
            </a:extLst>
          </p:cNvPr>
          <p:cNvSpPr>
            <a:spLocks noGrp="1"/>
          </p:cNvSpPr>
          <p:nvPr>
            <p:ph type="title"/>
          </p:nvPr>
        </p:nvSpPr>
        <p:spPr/>
        <p:txBody>
          <a:bodyPr/>
          <a:lstStyle/>
          <a:p>
            <a:pPr algn="ctr"/>
            <a:r>
              <a:rPr lang="en-US" dirty="0"/>
              <a:t>Scatterplot – Age vs Serum Creatinine</a:t>
            </a:r>
          </a:p>
        </p:txBody>
      </p:sp>
      <p:sp>
        <p:nvSpPr>
          <p:cNvPr id="4" name="Content Placeholder 3">
            <a:extLst>
              <a:ext uri="{FF2B5EF4-FFF2-40B4-BE49-F238E27FC236}">
                <a16:creationId xmlns:a16="http://schemas.microsoft.com/office/drawing/2014/main" id="{86EC62C4-D068-4991-B9AD-F0F9F1F2E016}"/>
              </a:ext>
            </a:extLst>
          </p:cNvPr>
          <p:cNvSpPr>
            <a:spLocks noGrp="1"/>
          </p:cNvSpPr>
          <p:nvPr>
            <p:ph sz="half" idx="2"/>
          </p:nvPr>
        </p:nvSpPr>
        <p:spPr>
          <a:xfrm>
            <a:off x="7190747" y="2712150"/>
            <a:ext cx="4313864" cy="3012763"/>
          </a:xfrm>
        </p:spPr>
        <p:txBody>
          <a:bodyPr/>
          <a:lstStyle/>
          <a:p>
            <a:r>
              <a:rPr lang="en-US" dirty="0"/>
              <a:t>By looking at the scatterplot, it indicates that most of the data points are condensed at the bottom left due the number of outliers in Serum Creatinine and due to may patients being young.</a:t>
            </a:r>
          </a:p>
          <a:p>
            <a:r>
              <a:rPr lang="en-US" dirty="0"/>
              <a:t>The Correlation Coefficient is 0.16 which indicates that the relationship is low positive. </a:t>
            </a:r>
          </a:p>
        </p:txBody>
      </p:sp>
      <p:pic>
        <p:nvPicPr>
          <p:cNvPr id="12290" name="Picture 2">
            <a:extLst>
              <a:ext uri="{FF2B5EF4-FFF2-40B4-BE49-F238E27FC236}">
                <a16:creationId xmlns:a16="http://schemas.microsoft.com/office/drawing/2014/main" id="{5B92EF75-4B26-4701-90CD-321BE10A28F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519975"/>
            <a:ext cx="4313237" cy="300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709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D3560-1655-4A93-8450-37B3E4D4A9C1}"/>
              </a:ext>
            </a:extLst>
          </p:cNvPr>
          <p:cNvSpPr>
            <a:spLocks noGrp="1"/>
          </p:cNvSpPr>
          <p:nvPr>
            <p:ph type="title"/>
          </p:nvPr>
        </p:nvSpPr>
        <p:spPr/>
        <p:txBody>
          <a:bodyPr/>
          <a:lstStyle/>
          <a:p>
            <a:pPr algn="ctr"/>
            <a:r>
              <a:rPr lang="en-US" dirty="0"/>
              <a:t>Hypothesis Testing</a:t>
            </a:r>
          </a:p>
        </p:txBody>
      </p:sp>
      <p:sp>
        <p:nvSpPr>
          <p:cNvPr id="3" name="Content Placeholder 2">
            <a:extLst>
              <a:ext uri="{FF2B5EF4-FFF2-40B4-BE49-F238E27FC236}">
                <a16:creationId xmlns:a16="http://schemas.microsoft.com/office/drawing/2014/main" id="{709273C0-B0D2-42BB-B417-FFAFA03417BE}"/>
              </a:ext>
            </a:extLst>
          </p:cNvPr>
          <p:cNvSpPr>
            <a:spLocks noGrp="1"/>
          </p:cNvSpPr>
          <p:nvPr>
            <p:ph idx="1"/>
          </p:nvPr>
        </p:nvSpPr>
        <p:spPr/>
        <p:txBody>
          <a:bodyPr>
            <a:normAutofit/>
          </a:bodyPr>
          <a:lstStyle/>
          <a:p>
            <a:r>
              <a:rPr lang="en-US" dirty="0"/>
              <a:t>Conducted hypothesis testing to determine if diabetes contributes to death by heart failure</a:t>
            </a:r>
          </a:p>
          <a:p>
            <a:r>
              <a:rPr lang="en-US" dirty="0"/>
              <a:t>Null Hypothesis: Diabetes does not contribute to death by heart failure </a:t>
            </a:r>
          </a:p>
          <a:p>
            <a:r>
              <a:rPr lang="en-US" dirty="0"/>
              <a:t>P Value is 0.926 which indicates that the diabetes variable is not statistically significant, since P value is not less then 0.05</a:t>
            </a:r>
          </a:p>
          <a:p>
            <a:r>
              <a:rPr lang="en-US" dirty="0"/>
              <a:t>This validates the Null Hypothesis that diabetes does not contribute to death by heart failure </a:t>
            </a:r>
          </a:p>
        </p:txBody>
      </p:sp>
    </p:spTree>
    <p:extLst>
      <p:ext uri="{BB962C8B-B14F-4D97-AF65-F5344CB8AC3E}">
        <p14:creationId xmlns:p14="http://schemas.microsoft.com/office/powerpoint/2010/main" val="1314742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D3560-1655-4A93-8450-37B3E4D4A9C1}"/>
              </a:ext>
            </a:extLst>
          </p:cNvPr>
          <p:cNvSpPr>
            <a:spLocks noGrp="1"/>
          </p:cNvSpPr>
          <p:nvPr>
            <p:ph type="title"/>
          </p:nvPr>
        </p:nvSpPr>
        <p:spPr/>
        <p:txBody>
          <a:bodyPr/>
          <a:lstStyle/>
          <a:p>
            <a:pPr algn="ctr"/>
            <a:r>
              <a:rPr lang="en-US" dirty="0"/>
              <a:t>Regression Analysis</a:t>
            </a:r>
          </a:p>
        </p:txBody>
      </p:sp>
      <p:sp>
        <p:nvSpPr>
          <p:cNvPr id="3" name="Content Placeholder 2">
            <a:extLst>
              <a:ext uri="{FF2B5EF4-FFF2-40B4-BE49-F238E27FC236}">
                <a16:creationId xmlns:a16="http://schemas.microsoft.com/office/drawing/2014/main" id="{709273C0-B0D2-42BB-B417-FFAFA03417BE}"/>
              </a:ext>
            </a:extLst>
          </p:cNvPr>
          <p:cNvSpPr>
            <a:spLocks noGrp="1"/>
          </p:cNvSpPr>
          <p:nvPr>
            <p:ph idx="1"/>
          </p:nvPr>
        </p:nvSpPr>
        <p:spPr/>
        <p:txBody>
          <a:bodyPr/>
          <a:lstStyle/>
          <a:p>
            <a:r>
              <a:rPr lang="en-US" dirty="0"/>
              <a:t>Logistic Regression Model</a:t>
            </a:r>
          </a:p>
          <a:p>
            <a:pPr lvl="1"/>
            <a:r>
              <a:rPr lang="en-US" dirty="0"/>
              <a:t>Dependent variable - DEATH_EVENT</a:t>
            </a:r>
          </a:p>
          <a:p>
            <a:pPr lvl="1"/>
            <a:r>
              <a:rPr lang="en-US" dirty="0"/>
              <a:t>Independent variables – age, diabetes, </a:t>
            </a:r>
            <a:r>
              <a:rPr lang="en-US" dirty="0" err="1"/>
              <a:t>ejection_fraction</a:t>
            </a:r>
            <a:r>
              <a:rPr lang="en-US" dirty="0"/>
              <a:t>, </a:t>
            </a:r>
            <a:r>
              <a:rPr lang="en-US" dirty="0" err="1"/>
              <a:t>high_blood_pressure</a:t>
            </a:r>
            <a:r>
              <a:rPr lang="en-US" dirty="0"/>
              <a:t>, </a:t>
            </a:r>
            <a:r>
              <a:rPr lang="en-US" dirty="0" err="1"/>
              <a:t>serum_creatinine</a:t>
            </a:r>
            <a:endParaRPr lang="en-US" dirty="0"/>
          </a:p>
          <a:p>
            <a:r>
              <a:rPr lang="en-US" dirty="0"/>
              <a:t> </a:t>
            </a:r>
          </a:p>
        </p:txBody>
      </p:sp>
      <p:graphicFrame>
        <p:nvGraphicFramePr>
          <p:cNvPr id="6" name="Table 6">
            <a:extLst>
              <a:ext uri="{FF2B5EF4-FFF2-40B4-BE49-F238E27FC236}">
                <a16:creationId xmlns:a16="http://schemas.microsoft.com/office/drawing/2014/main" id="{10FF800D-7945-4F6B-9B5A-F02007971EC1}"/>
              </a:ext>
            </a:extLst>
          </p:cNvPr>
          <p:cNvGraphicFramePr>
            <a:graphicFrameLocks noGrp="1"/>
          </p:cNvGraphicFramePr>
          <p:nvPr>
            <p:extLst>
              <p:ext uri="{D42A27DB-BD31-4B8C-83A1-F6EECF244321}">
                <p14:modId xmlns:p14="http://schemas.microsoft.com/office/powerpoint/2010/main" val="352924987"/>
              </p:ext>
            </p:extLst>
          </p:nvPr>
        </p:nvGraphicFramePr>
        <p:xfrm>
          <a:off x="2589212" y="3604909"/>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382081288"/>
                    </a:ext>
                  </a:extLst>
                </a:gridCol>
                <a:gridCol w="2709333">
                  <a:extLst>
                    <a:ext uri="{9D8B030D-6E8A-4147-A177-3AD203B41FA5}">
                      <a16:colId xmlns:a16="http://schemas.microsoft.com/office/drawing/2014/main" val="2242404901"/>
                    </a:ext>
                  </a:extLst>
                </a:gridCol>
                <a:gridCol w="2709333">
                  <a:extLst>
                    <a:ext uri="{9D8B030D-6E8A-4147-A177-3AD203B41FA5}">
                      <a16:colId xmlns:a16="http://schemas.microsoft.com/office/drawing/2014/main" val="2182165785"/>
                    </a:ext>
                  </a:extLst>
                </a:gridCol>
              </a:tblGrid>
              <a:tr h="370840">
                <a:tc>
                  <a:txBody>
                    <a:bodyPr/>
                    <a:lstStyle/>
                    <a:p>
                      <a:pPr algn="ctr"/>
                      <a:r>
                        <a:rPr lang="en-US" dirty="0"/>
                        <a:t>Variable</a:t>
                      </a:r>
                    </a:p>
                  </a:txBody>
                  <a:tcPr/>
                </a:tc>
                <a:tc>
                  <a:txBody>
                    <a:bodyPr/>
                    <a:lstStyle/>
                    <a:p>
                      <a:pPr algn="ctr"/>
                      <a:r>
                        <a:rPr lang="en-US" dirty="0" err="1"/>
                        <a:t>Coef</a:t>
                      </a:r>
                      <a:endParaRPr lang="en-US" dirty="0"/>
                    </a:p>
                  </a:txBody>
                  <a:tcPr/>
                </a:tc>
                <a:tc>
                  <a:txBody>
                    <a:bodyPr/>
                    <a:lstStyle/>
                    <a:p>
                      <a:pPr algn="ctr"/>
                      <a:r>
                        <a:rPr lang="en-US" dirty="0"/>
                        <a:t>P Value</a:t>
                      </a:r>
                    </a:p>
                  </a:txBody>
                  <a:tcPr/>
                </a:tc>
                <a:extLst>
                  <a:ext uri="{0D108BD9-81ED-4DB2-BD59-A6C34878D82A}">
                    <a16:rowId xmlns:a16="http://schemas.microsoft.com/office/drawing/2014/main" val="265421531"/>
                  </a:ext>
                </a:extLst>
              </a:tr>
              <a:tr h="370840">
                <a:tc>
                  <a:txBody>
                    <a:bodyPr/>
                    <a:lstStyle/>
                    <a:p>
                      <a:pPr algn="ctr"/>
                      <a:r>
                        <a:rPr lang="en-US" dirty="0"/>
                        <a:t>age</a:t>
                      </a:r>
                    </a:p>
                  </a:txBody>
                  <a:tcPr/>
                </a:tc>
                <a:tc>
                  <a:txBody>
                    <a:bodyPr/>
                    <a:lstStyle/>
                    <a:p>
                      <a:pPr algn="ctr"/>
                      <a:r>
                        <a:rPr lang="en-US" dirty="0"/>
                        <a:t>0.0525</a:t>
                      </a:r>
                    </a:p>
                  </a:txBody>
                  <a:tcPr/>
                </a:tc>
                <a:tc>
                  <a:txBody>
                    <a:bodyPr/>
                    <a:lstStyle/>
                    <a:p>
                      <a:pPr algn="ctr"/>
                      <a:r>
                        <a:rPr lang="en-US" dirty="0"/>
                        <a:t>0.000</a:t>
                      </a:r>
                    </a:p>
                  </a:txBody>
                  <a:tcPr/>
                </a:tc>
                <a:extLst>
                  <a:ext uri="{0D108BD9-81ED-4DB2-BD59-A6C34878D82A}">
                    <a16:rowId xmlns:a16="http://schemas.microsoft.com/office/drawing/2014/main" val="4215076936"/>
                  </a:ext>
                </a:extLst>
              </a:tr>
              <a:tr h="370840">
                <a:tc>
                  <a:txBody>
                    <a:bodyPr/>
                    <a:lstStyle/>
                    <a:p>
                      <a:pPr algn="ctr"/>
                      <a:r>
                        <a:rPr lang="en-US" dirty="0"/>
                        <a:t>diabetes</a:t>
                      </a:r>
                    </a:p>
                  </a:txBody>
                  <a:tcPr/>
                </a:tc>
                <a:tc>
                  <a:txBody>
                    <a:bodyPr/>
                    <a:lstStyle/>
                    <a:p>
                      <a:pPr algn="ctr"/>
                      <a:r>
                        <a:rPr lang="en-US" dirty="0"/>
                        <a:t>0.2038</a:t>
                      </a:r>
                    </a:p>
                  </a:txBody>
                  <a:tcPr/>
                </a:tc>
                <a:tc>
                  <a:txBody>
                    <a:bodyPr/>
                    <a:lstStyle/>
                    <a:p>
                      <a:pPr algn="ctr"/>
                      <a:r>
                        <a:rPr lang="en-US" dirty="0"/>
                        <a:t>0.480</a:t>
                      </a:r>
                    </a:p>
                  </a:txBody>
                  <a:tcPr/>
                </a:tc>
                <a:extLst>
                  <a:ext uri="{0D108BD9-81ED-4DB2-BD59-A6C34878D82A}">
                    <a16:rowId xmlns:a16="http://schemas.microsoft.com/office/drawing/2014/main" val="3441921505"/>
                  </a:ext>
                </a:extLst>
              </a:tr>
              <a:tr h="370840">
                <a:tc>
                  <a:txBody>
                    <a:bodyPr/>
                    <a:lstStyle/>
                    <a:p>
                      <a:pPr algn="ctr"/>
                      <a:r>
                        <a:rPr lang="en-US" dirty="0" err="1"/>
                        <a:t>ejection_fraction</a:t>
                      </a:r>
                      <a:endParaRPr lang="en-US" dirty="0"/>
                    </a:p>
                  </a:txBody>
                  <a:tcPr/>
                </a:tc>
                <a:tc>
                  <a:txBody>
                    <a:bodyPr/>
                    <a:lstStyle/>
                    <a:p>
                      <a:pPr algn="ctr"/>
                      <a:r>
                        <a:rPr lang="en-US" dirty="0"/>
                        <a:t>-0.0711</a:t>
                      </a:r>
                    </a:p>
                  </a:txBody>
                  <a:tcPr/>
                </a:tc>
                <a:tc>
                  <a:txBody>
                    <a:bodyPr/>
                    <a:lstStyle/>
                    <a:p>
                      <a:pPr algn="ctr"/>
                      <a:r>
                        <a:rPr lang="en-US" dirty="0"/>
                        <a:t>0.000</a:t>
                      </a:r>
                    </a:p>
                  </a:txBody>
                  <a:tcPr/>
                </a:tc>
                <a:extLst>
                  <a:ext uri="{0D108BD9-81ED-4DB2-BD59-A6C34878D82A}">
                    <a16:rowId xmlns:a16="http://schemas.microsoft.com/office/drawing/2014/main" val="3510315721"/>
                  </a:ext>
                </a:extLst>
              </a:tr>
              <a:tr h="370840">
                <a:tc>
                  <a:txBody>
                    <a:bodyPr/>
                    <a:lstStyle/>
                    <a:p>
                      <a:pPr algn="ctr"/>
                      <a:r>
                        <a:rPr lang="en-US" dirty="0" err="1"/>
                        <a:t>high_blood_pressure</a:t>
                      </a:r>
                      <a:endParaRPr lang="en-US" dirty="0"/>
                    </a:p>
                  </a:txBody>
                  <a:tcPr/>
                </a:tc>
                <a:tc>
                  <a:txBody>
                    <a:bodyPr/>
                    <a:lstStyle/>
                    <a:p>
                      <a:pPr algn="ctr"/>
                      <a:r>
                        <a:rPr lang="en-US" dirty="0"/>
                        <a:t>0.4370</a:t>
                      </a:r>
                    </a:p>
                  </a:txBody>
                  <a:tcPr/>
                </a:tc>
                <a:tc>
                  <a:txBody>
                    <a:bodyPr/>
                    <a:lstStyle/>
                    <a:p>
                      <a:pPr algn="ctr"/>
                      <a:r>
                        <a:rPr lang="en-US" dirty="0"/>
                        <a:t>0.138</a:t>
                      </a:r>
                    </a:p>
                  </a:txBody>
                  <a:tcPr/>
                </a:tc>
                <a:extLst>
                  <a:ext uri="{0D108BD9-81ED-4DB2-BD59-A6C34878D82A}">
                    <a16:rowId xmlns:a16="http://schemas.microsoft.com/office/drawing/2014/main" val="893968181"/>
                  </a:ext>
                </a:extLst>
              </a:tr>
              <a:tr h="370840">
                <a:tc>
                  <a:txBody>
                    <a:bodyPr/>
                    <a:lstStyle/>
                    <a:p>
                      <a:pPr algn="ctr"/>
                      <a:r>
                        <a:rPr lang="en-US" dirty="0" err="1"/>
                        <a:t>serum_creatinine</a:t>
                      </a:r>
                      <a:endParaRPr lang="en-US" dirty="0"/>
                    </a:p>
                  </a:txBody>
                  <a:tcPr/>
                </a:tc>
                <a:tc>
                  <a:txBody>
                    <a:bodyPr/>
                    <a:lstStyle/>
                    <a:p>
                      <a:pPr algn="ctr"/>
                      <a:r>
                        <a:rPr lang="en-US" dirty="0"/>
                        <a:t>0.6905</a:t>
                      </a:r>
                    </a:p>
                  </a:txBody>
                  <a:tcPr/>
                </a:tc>
                <a:tc>
                  <a:txBody>
                    <a:bodyPr/>
                    <a:lstStyle/>
                    <a:p>
                      <a:pPr algn="ctr"/>
                      <a:r>
                        <a:rPr lang="en-US" dirty="0"/>
                        <a:t>0.000</a:t>
                      </a:r>
                    </a:p>
                  </a:txBody>
                  <a:tcPr/>
                </a:tc>
                <a:extLst>
                  <a:ext uri="{0D108BD9-81ED-4DB2-BD59-A6C34878D82A}">
                    <a16:rowId xmlns:a16="http://schemas.microsoft.com/office/drawing/2014/main" val="3457843779"/>
                  </a:ext>
                </a:extLst>
              </a:tr>
            </a:tbl>
          </a:graphicData>
        </a:graphic>
      </p:graphicFrame>
    </p:spTree>
    <p:extLst>
      <p:ext uri="{BB962C8B-B14F-4D97-AF65-F5344CB8AC3E}">
        <p14:creationId xmlns:p14="http://schemas.microsoft.com/office/powerpoint/2010/main" val="1220722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D3560-1655-4A93-8450-37B3E4D4A9C1}"/>
              </a:ext>
            </a:extLst>
          </p:cNvPr>
          <p:cNvSpPr>
            <a:spLocks noGrp="1"/>
          </p:cNvSpPr>
          <p:nvPr>
            <p:ph type="title"/>
          </p:nvPr>
        </p:nvSpPr>
        <p:spPr/>
        <p:txBody>
          <a:bodyPr/>
          <a:lstStyle/>
          <a:p>
            <a:pPr algn="ctr"/>
            <a:r>
              <a:rPr lang="en-US" dirty="0"/>
              <a:t>Regression Analysis – Contd.</a:t>
            </a:r>
          </a:p>
        </p:txBody>
      </p:sp>
      <p:sp>
        <p:nvSpPr>
          <p:cNvPr id="3" name="Content Placeholder 2">
            <a:extLst>
              <a:ext uri="{FF2B5EF4-FFF2-40B4-BE49-F238E27FC236}">
                <a16:creationId xmlns:a16="http://schemas.microsoft.com/office/drawing/2014/main" id="{709273C0-B0D2-42BB-B417-FFAFA03417BE}"/>
              </a:ext>
            </a:extLst>
          </p:cNvPr>
          <p:cNvSpPr>
            <a:spLocks noGrp="1"/>
          </p:cNvSpPr>
          <p:nvPr>
            <p:ph idx="1"/>
          </p:nvPr>
        </p:nvSpPr>
        <p:spPr/>
        <p:txBody>
          <a:bodyPr>
            <a:normAutofit/>
          </a:bodyPr>
          <a:lstStyle/>
          <a:p>
            <a:r>
              <a:rPr lang="en-US" dirty="0"/>
              <a:t>Based on the P values of the variables, the Logistic Regression Model indicated that </a:t>
            </a:r>
          </a:p>
          <a:p>
            <a:pPr lvl="1"/>
            <a:r>
              <a:rPr lang="en-US" dirty="0"/>
              <a:t>age variable is statistically significant, and it has low positive relationship with DEATH_EVENT</a:t>
            </a:r>
          </a:p>
          <a:p>
            <a:pPr lvl="1"/>
            <a:r>
              <a:rPr lang="en-US" dirty="0"/>
              <a:t>Diabetes variable is not statistically significant</a:t>
            </a:r>
          </a:p>
          <a:p>
            <a:pPr lvl="1"/>
            <a:r>
              <a:rPr lang="en-US" dirty="0" err="1"/>
              <a:t>ejection_fraction</a:t>
            </a:r>
            <a:r>
              <a:rPr lang="en-US" dirty="0"/>
              <a:t> variable is statistically significant, and it has low negative relationship with DEATH_EVENT</a:t>
            </a:r>
          </a:p>
          <a:p>
            <a:pPr lvl="1"/>
            <a:r>
              <a:rPr lang="en-US" dirty="0" err="1"/>
              <a:t>high_blood_pressure</a:t>
            </a:r>
            <a:r>
              <a:rPr lang="en-US" dirty="0"/>
              <a:t> variable is not statistically significant</a:t>
            </a:r>
          </a:p>
          <a:p>
            <a:pPr lvl="1"/>
            <a:r>
              <a:rPr lang="en-US" dirty="0" err="1"/>
              <a:t>serum_creatinine</a:t>
            </a:r>
            <a:r>
              <a:rPr lang="en-US" dirty="0"/>
              <a:t> variable is statistically significant, and it has high positive relationship with DEATH_EVENT</a:t>
            </a:r>
          </a:p>
          <a:p>
            <a:pPr lvl="1"/>
            <a:endParaRPr lang="en-US" dirty="0"/>
          </a:p>
        </p:txBody>
      </p:sp>
    </p:spTree>
    <p:extLst>
      <p:ext uri="{BB962C8B-B14F-4D97-AF65-F5344CB8AC3E}">
        <p14:creationId xmlns:p14="http://schemas.microsoft.com/office/powerpoint/2010/main" val="3414242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788D0-F501-4DA8-A201-11E5B7C1E260}"/>
              </a:ext>
            </a:extLst>
          </p:cNvPr>
          <p:cNvSpPr>
            <a:spLocks noGrp="1"/>
          </p:cNvSpPr>
          <p:nvPr>
            <p:ph type="title"/>
          </p:nvPr>
        </p:nvSpPr>
        <p:spPr/>
        <p:txBody>
          <a:bodyPr/>
          <a:lstStyle/>
          <a:p>
            <a:pPr algn="ctr"/>
            <a:r>
              <a:rPr lang="en-US" dirty="0"/>
              <a:t>Problem Statement and Research Questions</a:t>
            </a:r>
          </a:p>
        </p:txBody>
      </p:sp>
      <p:sp>
        <p:nvSpPr>
          <p:cNvPr id="3" name="Content Placeholder 2">
            <a:extLst>
              <a:ext uri="{FF2B5EF4-FFF2-40B4-BE49-F238E27FC236}">
                <a16:creationId xmlns:a16="http://schemas.microsoft.com/office/drawing/2014/main" id="{4F1D035E-A8DB-4B9A-AB4B-6514719FD95B}"/>
              </a:ext>
            </a:extLst>
          </p:cNvPr>
          <p:cNvSpPr>
            <a:spLocks noGrp="1"/>
          </p:cNvSpPr>
          <p:nvPr>
            <p:ph idx="1"/>
          </p:nvPr>
        </p:nvSpPr>
        <p:spPr/>
        <p:txBody>
          <a:bodyPr>
            <a:normAutofit/>
          </a:bodyPr>
          <a:lstStyle/>
          <a:p>
            <a:r>
              <a:rPr lang="en-US" sz="1700" b="1" dirty="0">
                <a:effectLst/>
                <a:latin typeface="Calibri" panose="020F0502020204030204" pitchFamily="34" charset="0"/>
                <a:ea typeface="Calibri" panose="020F0502020204030204" pitchFamily="34" charset="0"/>
                <a:cs typeface="Times New Roman" panose="02020603050405020304" pitchFamily="18" charset="0"/>
              </a:rPr>
              <a:t>Problem Statement: </a:t>
            </a:r>
            <a:r>
              <a:rPr lang="en-US" sz="1700" dirty="0">
                <a:effectLst/>
                <a:latin typeface="Calibri" panose="020F0502020204030204" pitchFamily="34" charset="0"/>
                <a:ea typeface="Calibri" panose="020F0502020204030204" pitchFamily="34" charset="0"/>
                <a:cs typeface="Times New Roman" panose="02020603050405020304" pitchFamily="18" charset="0"/>
              </a:rPr>
              <a:t>Determine factors that could contribute to the death by heart failure using historical data and to predict how the death by heart failure can be avoided by taking necessary steps. </a:t>
            </a:r>
          </a:p>
          <a:p>
            <a:r>
              <a:rPr lang="en-US" sz="1700" b="1" dirty="0">
                <a:latin typeface="Calibri" panose="020F0502020204030204" pitchFamily="34" charset="0"/>
                <a:ea typeface="Calibri" panose="020F0502020204030204" pitchFamily="34" charset="0"/>
                <a:cs typeface="Times New Roman" panose="02020603050405020304" pitchFamily="18" charset="0"/>
              </a:rPr>
              <a:t>Research Questions:</a:t>
            </a:r>
          </a:p>
          <a:p>
            <a:pPr lvl="1"/>
            <a:r>
              <a:rPr lang="en-US" sz="1700" dirty="0">
                <a:effectLst/>
                <a:latin typeface="Calibri" panose="020F0502020204030204" pitchFamily="34" charset="0"/>
                <a:ea typeface="Calibri" panose="020F0502020204030204" pitchFamily="34" charset="0"/>
                <a:cs typeface="Times New Roman" panose="02020603050405020304" pitchFamily="18" charset="0"/>
              </a:rPr>
              <a:t>What impact does age have on the risk of death due to heart failure?</a:t>
            </a:r>
          </a:p>
          <a:p>
            <a:pPr lvl="1"/>
            <a:r>
              <a:rPr lang="en-US" sz="1700" dirty="0">
                <a:effectLst/>
                <a:latin typeface="Calibri" panose="020F0502020204030204" pitchFamily="34" charset="0"/>
                <a:ea typeface="Calibri" panose="020F0502020204030204" pitchFamily="34" charset="0"/>
                <a:cs typeface="Times New Roman" panose="02020603050405020304" pitchFamily="18" charset="0"/>
              </a:rPr>
              <a:t>Does diabetes contribute to death due to heart failure?</a:t>
            </a:r>
          </a:p>
          <a:p>
            <a:pPr lvl="1"/>
            <a:r>
              <a:rPr lang="en-US" sz="1700" dirty="0">
                <a:effectLst/>
                <a:latin typeface="Calibri" panose="020F0502020204030204" pitchFamily="34" charset="0"/>
                <a:ea typeface="Calibri" panose="020F0502020204030204" pitchFamily="34" charset="0"/>
                <a:cs typeface="Times New Roman" panose="02020603050405020304" pitchFamily="18" charset="0"/>
              </a:rPr>
              <a:t>How does ejection fraction relate to the heart’s health?</a:t>
            </a:r>
          </a:p>
          <a:p>
            <a:pPr lvl="1"/>
            <a:r>
              <a:rPr lang="en-US" sz="1700" dirty="0">
                <a:effectLst/>
                <a:latin typeface="Calibri" panose="020F0502020204030204" pitchFamily="34" charset="0"/>
                <a:ea typeface="Calibri" panose="020F0502020204030204" pitchFamily="34" charset="0"/>
                <a:cs typeface="Times New Roman" panose="02020603050405020304" pitchFamily="18" charset="0"/>
              </a:rPr>
              <a:t>Does high blood pressure contribute to death due to heart failure?</a:t>
            </a:r>
          </a:p>
          <a:p>
            <a:pPr lvl="1"/>
            <a:r>
              <a:rPr lang="en-US" sz="1700" dirty="0">
                <a:effectLst/>
                <a:latin typeface="Calibri" panose="020F0502020204030204" pitchFamily="34" charset="0"/>
                <a:ea typeface="Calibri" panose="020F0502020204030204" pitchFamily="34" charset="0"/>
                <a:cs typeface="Times New Roman" panose="02020603050405020304" pitchFamily="18" charset="0"/>
              </a:rPr>
              <a:t>How does serum creatinine relate to the heart’s health?</a:t>
            </a:r>
          </a:p>
          <a:p>
            <a:pPr lvl="1"/>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700" dirty="0"/>
          </a:p>
        </p:txBody>
      </p:sp>
    </p:spTree>
    <p:extLst>
      <p:ext uri="{BB962C8B-B14F-4D97-AF65-F5344CB8AC3E}">
        <p14:creationId xmlns:p14="http://schemas.microsoft.com/office/powerpoint/2010/main" val="393461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285A-16C1-415C-AB5A-989095968D26}"/>
              </a:ext>
            </a:extLst>
          </p:cNvPr>
          <p:cNvSpPr>
            <a:spLocks noGrp="1"/>
          </p:cNvSpPr>
          <p:nvPr>
            <p:ph type="title"/>
          </p:nvPr>
        </p:nvSpPr>
        <p:spPr/>
        <p:txBody>
          <a:bodyPr/>
          <a:lstStyle/>
          <a:p>
            <a:pPr algn="ctr"/>
            <a:r>
              <a:rPr lang="en-US" dirty="0"/>
              <a:t>Description of variables</a:t>
            </a:r>
          </a:p>
        </p:txBody>
      </p:sp>
      <p:sp>
        <p:nvSpPr>
          <p:cNvPr id="3" name="Content Placeholder 2">
            <a:extLst>
              <a:ext uri="{FF2B5EF4-FFF2-40B4-BE49-F238E27FC236}">
                <a16:creationId xmlns:a16="http://schemas.microsoft.com/office/drawing/2014/main" id="{486497F6-1AA7-4B7F-9143-042E30DFD46A}"/>
              </a:ext>
            </a:extLst>
          </p:cNvPr>
          <p:cNvSpPr>
            <a:spLocks noGrp="1"/>
          </p:cNvSpPr>
          <p:nvPr>
            <p:ph idx="1"/>
          </p:nvPr>
        </p:nvSpPr>
        <p:spPr/>
        <p:txBody>
          <a:bodyPr>
            <a:normAutofit fontScale="92500" lnSpcReduction="20000"/>
          </a:bodyPr>
          <a:lstStyle/>
          <a:p>
            <a:r>
              <a:rPr lang="en-US" dirty="0"/>
              <a:t>age - Age of the patient (Numeric value)</a:t>
            </a:r>
          </a:p>
          <a:p>
            <a:r>
              <a:rPr lang="en-US" dirty="0"/>
              <a:t>diabetes - If the patient has diabetes (Boolean value - 0 for No and 1 for Yes)</a:t>
            </a:r>
          </a:p>
          <a:p>
            <a:r>
              <a:rPr lang="en-US" dirty="0" err="1"/>
              <a:t>ejection_fraction</a:t>
            </a:r>
            <a:r>
              <a:rPr lang="en-US" dirty="0"/>
              <a:t> - Percentage of blood leaving the heart at each contraction (Integer value - percentage)</a:t>
            </a:r>
          </a:p>
          <a:p>
            <a:r>
              <a:rPr lang="en-US" dirty="0" err="1"/>
              <a:t>high_blood_pressure</a:t>
            </a:r>
            <a:r>
              <a:rPr lang="en-US" dirty="0"/>
              <a:t> - If the patient has hypertension (Boolean value - 0 for No and 1 for Yes)</a:t>
            </a:r>
          </a:p>
          <a:p>
            <a:r>
              <a:rPr lang="en-US" dirty="0" err="1"/>
              <a:t>serum_creatinine</a:t>
            </a:r>
            <a:r>
              <a:rPr lang="en-US" dirty="0"/>
              <a:t> - Level of serum creatinine in the blood (Numeric value - mg/dL)</a:t>
            </a:r>
          </a:p>
          <a:p>
            <a:r>
              <a:rPr lang="en-US" dirty="0"/>
              <a:t>DEATH_EVENT - If the patient deceased during the follow-up period (Boolean value - 0 for No and 1 for Yes)</a:t>
            </a:r>
          </a:p>
          <a:p>
            <a:endParaRPr lang="en-US" dirty="0"/>
          </a:p>
          <a:p>
            <a:r>
              <a:rPr lang="en-US" sz="1800" b="1" dirty="0">
                <a:effectLst/>
                <a:latin typeface="Cambria" panose="02040503050406030204" pitchFamily="18" charset="0"/>
                <a:ea typeface="Cambria" panose="02040503050406030204" pitchFamily="18" charset="0"/>
                <a:cs typeface="Times New Roman" panose="02020603050405020304" pitchFamily="18" charset="0"/>
              </a:rPr>
              <a:t>DEATH_EVENT is the dependent (outcome) variable while all other variables are independent variables.</a:t>
            </a:r>
          </a:p>
          <a:p>
            <a:endParaRPr lang="en-US" dirty="0"/>
          </a:p>
          <a:p>
            <a:endParaRPr lang="en-US" dirty="0"/>
          </a:p>
        </p:txBody>
      </p:sp>
    </p:spTree>
    <p:extLst>
      <p:ext uri="{BB962C8B-B14F-4D97-AF65-F5344CB8AC3E}">
        <p14:creationId xmlns:p14="http://schemas.microsoft.com/office/powerpoint/2010/main" val="2050305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A09F-DD4D-4F41-9C44-D2360E985ABC}"/>
              </a:ext>
            </a:extLst>
          </p:cNvPr>
          <p:cNvSpPr>
            <a:spLocks noGrp="1"/>
          </p:cNvSpPr>
          <p:nvPr>
            <p:ph type="title"/>
          </p:nvPr>
        </p:nvSpPr>
        <p:spPr/>
        <p:txBody>
          <a:bodyPr/>
          <a:lstStyle/>
          <a:p>
            <a:pPr algn="ctr"/>
            <a:r>
              <a:rPr lang="en-US" dirty="0"/>
              <a:t>‘age’ Variable Analysis</a:t>
            </a:r>
          </a:p>
        </p:txBody>
      </p:sp>
      <p:sp>
        <p:nvSpPr>
          <p:cNvPr id="4" name="Content Placeholder 3">
            <a:extLst>
              <a:ext uri="{FF2B5EF4-FFF2-40B4-BE49-F238E27FC236}">
                <a16:creationId xmlns:a16="http://schemas.microsoft.com/office/drawing/2014/main" id="{86EC62C4-D068-4991-B9AD-F0F9F1F2E016}"/>
              </a:ext>
            </a:extLst>
          </p:cNvPr>
          <p:cNvSpPr>
            <a:spLocks noGrp="1"/>
          </p:cNvSpPr>
          <p:nvPr>
            <p:ph sz="half" idx="2"/>
          </p:nvPr>
        </p:nvSpPr>
        <p:spPr>
          <a:xfrm>
            <a:off x="7190747" y="2712150"/>
            <a:ext cx="4313864" cy="3012763"/>
          </a:xfrm>
        </p:spPr>
        <p:txBody>
          <a:bodyPr/>
          <a:lstStyle/>
          <a:p>
            <a:r>
              <a:rPr lang="en-US" dirty="0"/>
              <a:t>Mean: 60.83</a:t>
            </a:r>
          </a:p>
          <a:p>
            <a:r>
              <a:rPr lang="en-US" dirty="0"/>
              <a:t>Mode: 60.00</a:t>
            </a:r>
          </a:p>
          <a:p>
            <a:r>
              <a:rPr lang="en-US" dirty="0"/>
              <a:t>Median: 60.00</a:t>
            </a:r>
          </a:p>
          <a:p>
            <a:r>
              <a:rPr lang="en-US" dirty="0"/>
              <a:t>Outliers: None</a:t>
            </a:r>
          </a:p>
          <a:p>
            <a:r>
              <a:rPr lang="en-US" dirty="0"/>
              <a:t>Range: 40 to 95</a:t>
            </a:r>
          </a:p>
          <a:p>
            <a:r>
              <a:rPr lang="en-US" dirty="0"/>
              <a:t>Distribution looks to be skewed to the right</a:t>
            </a:r>
          </a:p>
        </p:txBody>
      </p:sp>
      <p:pic>
        <p:nvPicPr>
          <p:cNvPr id="1026" name="Picture 2">
            <a:extLst>
              <a:ext uri="{FF2B5EF4-FFF2-40B4-BE49-F238E27FC236}">
                <a16:creationId xmlns:a16="http://schemas.microsoft.com/office/drawing/2014/main" id="{84309204-2FE3-42C2-9277-D4051DA771F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543579"/>
            <a:ext cx="4313237" cy="2958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843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285A-16C1-415C-AB5A-989095968D26}"/>
              </a:ext>
            </a:extLst>
          </p:cNvPr>
          <p:cNvSpPr>
            <a:spLocks noGrp="1"/>
          </p:cNvSpPr>
          <p:nvPr>
            <p:ph type="title"/>
          </p:nvPr>
        </p:nvSpPr>
        <p:spPr/>
        <p:txBody>
          <a:bodyPr/>
          <a:lstStyle/>
          <a:p>
            <a:pPr algn="ctr"/>
            <a:r>
              <a:rPr lang="en-US" dirty="0"/>
              <a:t>‘diabetes’ Variable Analysis</a:t>
            </a:r>
          </a:p>
        </p:txBody>
      </p:sp>
      <p:pic>
        <p:nvPicPr>
          <p:cNvPr id="2050" name="Picture 2">
            <a:extLst>
              <a:ext uri="{FF2B5EF4-FFF2-40B4-BE49-F238E27FC236}">
                <a16:creationId xmlns:a16="http://schemas.microsoft.com/office/drawing/2014/main" id="{B8C1F607-2115-4666-AE5E-008D681951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27011" y="2358646"/>
            <a:ext cx="4992237" cy="3328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12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A09F-DD4D-4F41-9C44-D2360E985ABC}"/>
              </a:ext>
            </a:extLst>
          </p:cNvPr>
          <p:cNvSpPr>
            <a:spLocks noGrp="1"/>
          </p:cNvSpPr>
          <p:nvPr>
            <p:ph type="title"/>
          </p:nvPr>
        </p:nvSpPr>
        <p:spPr/>
        <p:txBody>
          <a:bodyPr/>
          <a:lstStyle/>
          <a:p>
            <a:pPr algn="ctr"/>
            <a:r>
              <a:rPr lang="en-US" dirty="0"/>
              <a:t>‘</a:t>
            </a:r>
            <a:r>
              <a:rPr lang="en-US" dirty="0" err="1"/>
              <a:t>ejection_fraction</a:t>
            </a:r>
            <a:r>
              <a:rPr lang="en-US" dirty="0"/>
              <a:t>’ Variable Analysis</a:t>
            </a:r>
          </a:p>
        </p:txBody>
      </p:sp>
      <p:sp>
        <p:nvSpPr>
          <p:cNvPr id="4" name="Content Placeholder 3">
            <a:extLst>
              <a:ext uri="{FF2B5EF4-FFF2-40B4-BE49-F238E27FC236}">
                <a16:creationId xmlns:a16="http://schemas.microsoft.com/office/drawing/2014/main" id="{86EC62C4-D068-4991-B9AD-F0F9F1F2E016}"/>
              </a:ext>
            </a:extLst>
          </p:cNvPr>
          <p:cNvSpPr>
            <a:spLocks noGrp="1"/>
          </p:cNvSpPr>
          <p:nvPr>
            <p:ph sz="half" idx="2"/>
          </p:nvPr>
        </p:nvSpPr>
        <p:spPr>
          <a:xfrm>
            <a:off x="7190747" y="2712150"/>
            <a:ext cx="4313864" cy="3012763"/>
          </a:xfrm>
        </p:spPr>
        <p:txBody>
          <a:bodyPr/>
          <a:lstStyle/>
          <a:p>
            <a:r>
              <a:rPr lang="en-US" dirty="0"/>
              <a:t>Mean: 38.08</a:t>
            </a:r>
          </a:p>
          <a:p>
            <a:r>
              <a:rPr lang="en-US" dirty="0"/>
              <a:t>Mode: 35</a:t>
            </a:r>
          </a:p>
          <a:p>
            <a:r>
              <a:rPr lang="en-US" dirty="0"/>
              <a:t>Median: 38</a:t>
            </a:r>
          </a:p>
          <a:p>
            <a:r>
              <a:rPr lang="en-US" dirty="0"/>
              <a:t>Outliers: 80</a:t>
            </a:r>
          </a:p>
          <a:p>
            <a:r>
              <a:rPr lang="en-US" dirty="0"/>
              <a:t>Range: 14 to 80</a:t>
            </a:r>
          </a:p>
          <a:p>
            <a:r>
              <a:rPr lang="en-US" dirty="0"/>
              <a:t>Distribution does not look like normal distribution</a:t>
            </a:r>
          </a:p>
        </p:txBody>
      </p:sp>
      <p:pic>
        <p:nvPicPr>
          <p:cNvPr id="3074" name="Picture 2">
            <a:extLst>
              <a:ext uri="{FF2B5EF4-FFF2-40B4-BE49-F238E27FC236}">
                <a16:creationId xmlns:a16="http://schemas.microsoft.com/office/drawing/2014/main" id="{A7135B87-1969-4AB3-907B-FEC7BBA5E5F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543579"/>
            <a:ext cx="4313237" cy="2958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18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285A-16C1-415C-AB5A-989095968D26}"/>
              </a:ext>
            </a:extLst>
          </p:cNvPr>
          <p:cNvSpPr>
            <a:spLocks noGrp="1"/>
          </p:cNvSpPr>
          <p:nvPr>
            <p:ph type="title"/>
          </p:nvPr>
        </p:nvSpPr>
        <p:spPr/>
        <p:txBody>
          <a:bodyPr/>
          <a:lstStyle/>
          <a:p>
            <a:pPr algn="ctr"/>
            <a:r>
              <a:rPr lang="en-US" dirty="0"/>
              <a:t>‘</a:t>
            </a:r>
            <a:r>
              <a:rPr lang="en-US" dirty="0" err="1"/>
              <a:t>high_blood_pressure</a:t>
            </a:r>
            <a:r>
              <a:rPr lang="en-US" dirty="0"/>
              <a:t>’ Variable Analysis</a:t>
            </a:r>
          </a:p>
        </p:txBody>
      </p:sp>
      <p:pic>
        <p:nvPicPr>
          <p:cNvPr id="4098" name="Picture 2">
            <a:extLst>
              <a:ext uri="{FF2B5EF4-FFF2-40B4-BE49-F238E27FC236}">
                <a16:creationId xmlns:a16="http://schemas.microsoft.com/office/drawing/2014/main" id="{E09AD873-2E70-4C5C-9E34-158D0760E5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30748" y="2377696"/>
            <a:ext cx="4992237" cy="3328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75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A09F-DD4D-4F41-9C44-D2360E985ABC}"/>
              </a:ext>
            </a:extLst>
          </p:cNvPr>
          <p:cNvSpPr>
            <a:spLocks noGrp="1"/>
          </p:cNvSpPr>
          <p:nvPr>
            <p:ph type="title"/>
          </p:nvPr>
        </p:nvSpPr>
        <p:spPr/>
        <p:txBody>
          <a:bodyPr/>
          <a:lstStyle/>
          <a:p>
            <a:pPr algn="ctr"/>
            <a:r>
              <a:rPr lang="en-US"/>
              <a:t>‘serum_creatinine’ Variable Analysis</a:t>
            </a:r>
            <a:endParaRPr lang="en-US" dirty="0"/>
          </a:p>
        </p:txBody>
      </p:sp>
      <p:sp>
        <p:nvSpPr>
          <p:cNvPr id="4" name="Content Placeholder 3">
            <a:extLst>
              <a:ext uri="{FF2B5EF4-FFF2-40B4-BE49-F238E27FC236}">
                <a16:creationId xmlns:a16="http://schemas.microsoft.com/office/drawing/2014/main" id="{86EC62C4-D068-4991-B9AD-F0F9F1F2E016}"/>
              </a:ext>
            </a:extLst>
          </p:cNvPr>
          <p:cNvSpPr>
            <a:spLocks noGrp="1"/>
          </p:cNvSpPr>
          <p:nvPr>
            <p:ph sz="half" idx="2"/>
          </p:nvPr>
        </p:nvSpPr>
        <p:spPr>
          <a:xfrm>
            <a:off x="7190747" y="2712150"/>
            <a:ext cx="4313864" cy="3012763"/>
          </a:xfrm>
        </p:spPr>
        <p:txBody>
          <a:bodyPr/>
          <a:lstStyle/>
          <a:p>
            <a:r>
              <a:rPr lang="en-US"/>
              <a:t>Mean: 1.39</a:t>
            </a:r>
          </a:p>
          <a:p>
            <a:r>
              <a:rPr lang="en-US"/>
              <a:t>Mode: 1.0</a:t>
            </a:r>
          </a:p>
          <a:p>
            <a:r>
              <a:rPr lang="en-US"/>
              <a:t>Median: 1.1</a:t>
            </a:r>
          </a:p>
          <a:p>
            <a:r>
              <a:rPr lang="en-US"/>
              <a:t>Outliers: 5.0, 5.8, 6.1, 6.8, 9.0, 9.4</a:t>
            </a:r>
          </a:p>
          <a:p>
            <a:r>
              <a:rPr lang="en-US"/>
              <a:t>Range: 0.5 to 9.4</a:t>
            </a:r>
          </a:p>
          <a:p>
            <a:r>
              <a:rPr lang="en-US"/>
              <a:t>Distribution looks to be skewed to the right with a long tail</a:t>
            </a:r>
            <a:endParaRPr lang="en-US" dirty="0"/>
          </a:p>
        </p:txBody>
      </p:sp>
      <p:pic>
        <p:nvPicPr>
          <p:cNvPr id="5122" name="Picture 2">
            <a:extLst>
              <a:ext uri="{FF2B5EF4-FFF2-40B4-BE49-F238E27FC236}">
                <a16:creationId xmlns:a16="http://schemas.microsoft.com/office/drawing/2014/main" id="{E1063003-D79E-4B11-B105-41CE3858C0B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543579"/>
            <a:ext cx="4313237" cy="2958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438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A09F-DD4D-4F41-9C44-D2360E985ABC}"/>
              </a:ext>
            </a:extLst>
          </p:cNvPr>
          <p:cNvSpPr>
            <a:spLocks noGrp="1"/>
          </p:cNvSpPr>
          <p:nvPr>
            <p:ph type="title"/>
          </p:nvPr>
        </p:nvSpPr>
        <p:spPr/>
        <p:txBody>
          <a:bodyPr/>
          <a:lstStyle/>
          <a:p>
            <a:pPr algn="ctr"/>
            <a:r>
              <a:rPr lang="en-US" dirty="0"/>
              <a:t>PMF – Diabetes compared to Ejection Fraction</a:t>
            </a:r>
          </a:p>
        </p:txBody>
      </p:sp>
      <p:sp>
        <p:nvSpPr>
          <p:cNvPr id="4" name="Content Placeholder 3">
            <a:extLst>
              <a:ext uri="{FF2B5EF4-FFF2-40B4-BE49-F238E27FC236}">
                <a16:creationId xmlns:a16="http://schemas.microsoft.com/office/drawing/2014/main" id="{86EC62C4-D068-4991-B9AD-F0F9F1F2E016}"/>
              </a:ext>
            </a:extLst>
          </p:cNvPr>
          <p:cNvSpPr>
            <a:spLocks noGrp="1"/>
          </p:cNvSpPr>
          <p:nvPr>
            <p:ph sz="half" idx="2"/>
          </p:nvPr>
        </p:nvSpPr>
        <p:spPr>
          <a:xfrm>
            <a:off x="7190747" y="2712150"/>
            <a:ext cx="4313864" cy="3012763"/>
          </a:xfrm>
        </p:spPr>
        <p:txBody>
          <a:bodyPr/>
          <a:lstStyle/>
          <a:p>
            <a:r>
              <a:rPr lang="en-US" dirty="0"/>
              <a:t>There is no consistent pattern of whether ejection fraction increases or decreases based on whether the patient was diabetic or not</a:t>
            </a:r>
          </a:p>
          <a:p>
            <a:r>
              <a:rPr lang="en-US" dirty="0"/>
              <a:t>It appears in general that the diabetic patients had lower ejection fraction than non-diabetic patients</a:t>
            </a:r>
          </a:p>
        </p:txBody>
      </p:sp>
      <p:pic>
        <p:nvPicPr>
          <p:cNvPr id="7170" name="Picture 2">
            <a:extLst>
              <a:ext uri="{FF2B5EF4-FFF2-40B4-BE49-F238E27FC236}">
                <a16:creationId xmlns:a16="http://schemas.microsoft.com/office/drawing/2014/main" id="{CFE0861D-794F-4677-93AC-BDB2FF2A36B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603042"/>
            <a:ext cx="4313237" cy="2839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23414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345</TotalTime>
  <Words>880</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Cambria</vt:lpstr>
      <vt:lpstr>Century Gothic</vt:lpstr>
      <vt:lpstr>Wingdings 3</vt:lpstr>
      <vt:lpstr>Wisp</vt:lpstr>
      <vt:lpstr>Heart Failure Prediction</vt:lpstr>
      <vt:lpstr>Problem Statement and Research Questions</vt:lpstr>
      <vt:lpstr>Description of variables</vt:lpstr>
      <vt:lpstr>‘age’ Variable Analysis</vt:lpstr>
      <vt:lpstr>‘diabetes’ Variable Analysis</vt:lpstr>
      <vt:lpstr>‘ejection_fraction’ Variable Analysis</vt:lpstr>
      <vt:lpstr>‘high_blood_pressure’ Variable Analysis</vt:lpstr>
      <vt:lpstr>‘serum_creatinine’ Variable Analysis</vt:lpstr>
      <vt:lpstr>PMF – Diabetes compared to Ejection Fraction</vt:lpstr>
      <vt:lpstr>PMF – High Blood Pressure compared to Ejection Fraction</vt:lpstr>
      <vt:lpstr>CDF – Serum Creatinine</vt:lpstr>
      <vt:lpstr>Normal Probability Plot – Ejection Fraction</vt:lpstr>
      <vt:lpstr>Scatterplot – Age vs Ejection Fraction</vt:lpstr>
      <vt:lpstr>Scatterplot – Age vs Serum Creatinine</vt:lpstr>
      <vt:lpstr>Hypothesis Testing</vt:lpstr>
      <vt:lpstr>Regression Analysis</vt:lpstr>
      <vt:lpstr>Regression Analysis –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Prediction</dc:title>
  <dc:creator>Ajit Kolekar</dc:creator>
  <cp:lastModifiedBy>Ajit Kolekar</cp:lastModifiedBy>
  <cp:revision>19</cp:revision>
  <dcterms:created xsi:type="dcterms:W3CDTF">2020-11-19T03:11:03Z</dcterms:created>
  <dcterms:modified xsi:type="dcterms:W3CDTF">2020-11-22T21:35:02Z</dcterms:modified>
</cp:coreProperties>
</file>