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0" r:id="rId7"/>
    <p:sldId id="259" r:id="rId8"/>
    <p:sldId id="257" r:id="rId9"/>
    <p:sldId id="261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8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1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0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9276-DD82-4318-A592-2D726FC9602D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75F5-DF38-45B0-A4B1-25E65334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trailhead.salesforce.com/en/content/learn/projects/quick-start-lightning-web-components/set-up-visual-studio-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ens.amod.io/" TargetMode="External"/><Relationship Id="rId4" Type="http://schemas.openxmlformats.org/officeDocument/2006/relationships/hyperlink" Target="https://code.visualstudio.com/docs?start=tr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Git Integration</a:t>
            </a:r>
            <a:br>
              <a:rPr lang="en-GB" b="1" dirty="0" smtClean="0"/>
            </a:br>
            <a:r>
              <a:rPr lang="en-GB" b="1" dirty="0" smtClean="0"/>
              <a:t>Branches &amp;</a:t>
            </a:r>
            <a:br>
              <a:rPr lang="en-GB" b="1" dirty="0" smtClean="0"/>
            </a:br>
            <a:r>
              <a:rPr lang="en-GB" b="1" dirty="0" smtClean="0"/>
              <a:t>Merge requests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- demo via Visual Studio Code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8896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11658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1) Visual Studio Code (VS Code) </a:t>
            </a:r>
          </a:p>
          <a:p>
            <a:pPr lvl="1"/>
            <a:r>
              <a:rPr lang="en-GB" sz="2000" i="1" dirty="0" smtClean="0"/>
              <a:t>This is the Salesforce recommended IDE</a:t>
            </a:r>
          </a:p>
          <a:p>
            <a:pPr lvl="1"/>
            <a:r>
              <a:rPr lang="en-GB" sz="2000" i="1" dirty="0" smtClean="0"/>
              <a:t>It is the go-to code editor for Salesforce developers</a:t>
            </a:r>
          </a:p>
          <a:p>
            <a:pPr lvl="1"/>
            <a:r>
              <a:rPr lang="en-GB" sz="2000" i="1" dirty="0" smtClean="0"/>
              <a:t>For future details: </a:t>
            </a:r>
            <a:r>
              <a:rPr lang="en-GB" sz="2000" dirty="0" smtClean="0">
                <a:hlinkClick r:id="rId2"/>
              </a:rPr>
              <a:t>https://trailhead.salesforce.com/en/content/learn/projects/quick-start-lightning-web-components/set-up-visual-studio-code</a:t>
            </a:r>
            <a:endParaRPr lang="en-GB" sz="2000" i="1" dirty="0" smtClean="0"/>
          </a:p>
          <a:p>
            <a:pPr marL="457200" lvl="1" indent="0">
              <a:buNone/>
            </a:pPr>
            <a:r>
              <a:rPr lang="en-GB" dirty="0" smtClean="0"/>
              <a:t>To Install: Select corresponding version from: </a:t>
            </a:r>
            <a:r>
              <a:rPr lang="en-GB" dirty="0" smtClean="0">
                <a:hlinkClick r:id="rId3"/>
              </a:rPr>
              <a:t>https://code.visualstudio.com/download</a:t>
            </a:r>
            <a:endParaRPr lang="en-GB" dirty="0" smtClean="0"/>
          </a:p>
          <a:p>
            <a:pPr lvl="1"/>
            <a:r>
              <a:rPr lang="en-GB" dirty="0" smtClean="0"/>
              <a:t>Install VS Code </a:t>
            </a:r>
            <a:r>
              <a:rPr lang="en-GB" dirty="0" smtClean="0">
                <a:solidFill>
                  <a:srgbClr val="00B050"/>
                </a:solidFill>
              </a:rPr>
              <a:t>(see next slides)</a:t>
            </a:r>
          </a:p>
          <a:p>
            <a:pPr lvl="1"/>
            <a:r>
              <a:rPr lang="en-GB" dirty="0" smtClean="0"/>
              <a:t>For a guide on getting started with VS Code, go to: 	</a:t>
            </a:r>
            <a:r>
              <a:rPr lang="en-GB" dirty="0" smtClean="0">
                <a:hlinkClick r:id="rId4"/>
              </a:rPr>
              <a:t>https://code.visualstudio.com/docs?start=true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sz="2800" dirty="0" smtClean="0"/>
              <a:t>2) Install </a:t>
            </a:r>
            <a:r>
              <a:rPr lang="en-GB" sz="2800" b="1" dirty="0" smtClean="0"/>
              <a:t>Git Lens </a:t>
            </a:r>
            <a:r>
              <a:rPr lang="en-GB" sz="2800" dirty="0" smtClean="0"/>
              <a:t>extension of VS Code for deeper interactions with Git projects: </a:t>
            </a:r>
            <a:r>
              <a:rPr lang="en-GB" dirty="0" smtClean="0">
                <a:hlinkClick r:id="rId5"/>
              </a:rPr>
              <a:t>https://gitlens.amod.io/</a:t>
            </a:r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8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910" y="77674"/>
            <a:ext cx="5487090" cy="6728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222942"/>
            <a:ext cx="5268686" cy="64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9050"/>
            <a:ext cx="122301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8" cy="58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8" y="365125"/>
            <a:ext cx="1151376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 smtClean="0"/>
              <a:t>Step 1 </a:t>
            </a:r>
            <a:r>
              <a:rPr lang="en-GB" dirty="0" smtClean="0"/>
              <a:t>– Create a branch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6" y="944233"/>
            <a:ext cx="10515600" cy="551000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 the context of Salesforce CI/CD Pilot, this can be done only by people with GitLab Maintainer role following a Jira request.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below steps are only to be done by a Senior Developer with enhanced roles (GitLab Maintainer) or Platform DevOps member </a:t>
            </a:r>
          </a:p>
          <a:p>
            <a:r>
              <a:rPr lang="en-GB" dirty="0" smtClean="0"/>
              <a:t>It can be achieved in 3 ways:</a:t>
            </a:r>
          </a:p>
          <a:p>
            <a:pPr lvl="1"/>
            <a:r>
              <a:rPr lang="en-GB" b="1" dirty="0" smtClean="0"/>
              <a:t>From UI (see attached screenshot)</a:t>
            </a:r>
          </a:p>
          <a:p>
            <a:pPr marL="457200" lvl="1" indent="0">
              <a:buNone/>
            </a:pPr>
            <a:r>
              <a:rPr lang="en-GB" dirty="0" smtClean="0"/>
              <a:t>-- click + button and “New branch”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b="1" dirty="0" smtClean="0"/>
              <a:t>Via Commands:</a:t>
            </a:r>
          </a:p>
          <a:p>
            <a:pPr marL="457200" lvl="1" indent="0">
              <a:buNone/>
            </a:pPr>
            <a:r>
              <a:rPr lang="en-GB" dirty="0" smtClean="0"/>
              <a:t>In VS Code: Ctrl + Shift + P </a:t>
            </a:r>
          </a:p>
          <a:p>
            <a:pPr marL="457200" lvl="1" indent="0">
              <a:buNone/>
            </a:pPr>
            <a:r>
              <a:rPr lang="en-GB" dirty="0" smtClean="0"/>
              <a:t>-- git branch </a:t>
            </a:r>
            <a:r>
              <a:rPr lang="en-GB" i="1" dirty="0" err="1" smtClean="0"/>
              <a:t>branch_name</a:t>
            </a:r>
            <a:endParaRPr lang="en-GB" i="1" dirty="0" smtClean="0"/>
          </a:p>
          <a:p>
            <a:pPr marL="457200" lvl="1" indent="0">
              <a:buNone/>
            </a:pPr>
            <a:r>
              <a:rPr lang="en-GB" dirty="0" smtClean="0"/>
              <a:t>(this will create a branch off of current branch)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 smtClean="0"/>
              <a:t>Via Pipeline:</a:t>
            </a:r>
          </a:p>
          <a:p>
            <a:pPr lvl="1">
              <a:buFontTx/>
              <a:buChar char="-"/>
            </a:pPr>
            <a:r>
              <a:rPr lang="en-GB" dirty="0" smtClean="0"/>
              <a:t>Run a job which creates Branches on request </a:t>
            </a:r>
          </a:p>
          <a:p>
            <a:pPr marL="457200" lvl="1" indent="0">
              <a:buNone/>
            </a:pPr>
            <a:r>
              <a:rPr lang="en-GB" dirty="0" smtClean="0"/>
              <a:t>… [details]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31" b="14589"/>
          <a:stretch/>
        </p:blipFill>
        <p:spPr>
          <a:xfrm>
            <a:off x="6451331" y="2269796"/>
            <a:ext cx="5832109" cy="43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7" y="0"/>
            <a:ext cx="10515600" cy="1325563"/>
          </a:xfrm>
        </p:spPr>
        <p:txBody>
          <a:bodyPr/>
          <a:lstStyle/>
          <a:p>
            <a:r>
              <a:rPr lang="en-GB" b="1" dirty="0" smtClean="0"/>
              <a:t>Step 2 </a:t>
            </a:r>
            <a:r>
              <a:rPr lang="en-GB" dirty="0" smtClean="0"/>
              <a:t>– Compare branches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56" y="957296"/>
            <a:ext cx="9092244" cy="5510005"/>
          </a:xfrm>
        </p:spPr>
        <p:txBody>
          <a:bodyPr>
            <a:normAutofit/>
          </a:bodyPr>
          <a:lstStyle/>
          <a:p>
            <a:r>
              <a:rPr lang="en-GB" dirty="0" smtClean="0"/>
              <a:t>After Installation of Git Lens extension       for VS Code   </a:t>
            </a:r>
          </a:p>
          <a:p>
            <a:pPr lvl="1"/>
            <a:r>
              <a:rPr lang="en-GB" dirty="0" smtClean="0"/>
              <a:t>Branches can be compared via: :</a:t>
            </a:r>
          </a:p>
          <a:p>
            <a:pPr lvl="1"/>
            <a:r>
              <a:rPr lang="en-GB" dirty="0" smtClean="0"/>
              <a:t>A)Open </a:t>
            </a:r>
            <a:r>
              <a:rPr lang="en-GB" dirty="0"/>
              <a:t>the Explorer view (Ctrl + Shift + </a:t>
            </a:r>
            <a:r>
              <a:rPr lang="en-GB" dirty="0" smtClean="0"/>
              <a:t>E) and find Git Lens group</a:t>
            </a:r>
          </a:p>
          <a:p>
            <a:pPr lvl="1"/>
            <a:r>
              <a:rPr lang="en-GB" dirty="0" smtClean="0"/>
              <a:t>B)right </a:t>
            </a:r>
            <a:r>
              <a:rPr lang="en-GB" dirty="0"/>
              <a:t>click </a:t>
            </a:r>
            <a:r>
              <a:rPr lang="en-GB" dirty="0" smtClean="0"/>
              <a:t>source branch and select </a:t>
            </a:r>
            <a:r>
              <a:rPr lang="en-GB" dirty="0"/>
              <a:t>'Select for Compare</a:t>
            </a:r>
            <a:r>
              <a:rPr lang="en-GB" dirty="0" smtClean="0"/>
              <a:t>', </a:t>
            </a:r>
          </a:p>
          <a:p>
            <a:pPr lvl="1"/>
            <a:r>
              <a:rPr lang="en-GB" dirty="0" smtClean="0"/>
              <a:t>C)right </a:t>
            </a:r>
            <a:r>
              <a:rPr lang="en-GB" dirty="0"/>
              <a:t>click the </a:t>
            </a:r>
            <a:r>
              <a:rPr lang="en-GB" dirty="0" smtClean="0"/>
              <a:t>destination branch and </a:t>
            </a:r>
            <a:r>
              <a:rPr lang="en-GB" dirty="0"/>
              <a:t>select 'Compare with </a:t>
            </a:r>
            <a:r>
              <a:rPr lang="en-GB" dirty="0" smtClean="0"/>
              <a:t>Selected‘ </a:t>
            </a:r>
          </a:p>
          <a:p>
            <a:pPr lvl="1"/>
            <a:r>
              <a:rPr lang="en-GB" dirty="0" smtClean="0"/>
              <a:t>D) results </a:t>
            </a:r>
            <a:r>
              <a:rPr lang="en-GB" dirty="0"/>
              <a:t>will show up as a </a:t>
            </a:r>
            <a:r>
              <a:rPr lang="en-GB" dirty="0" smtClean="0"/>
              <a:t>separate </a:t>
            </a:r>
            <a:r>
              <a:rPr lang="en-GB" dirty="0"/>
              <a:t>group called </a:t>
            </a:r>
            <a:r>
              <a:rPr lang="en-GB" dirty="0" smtClean="0"/>
              <a:t>‘Compare’ showing the commits.</a:t>
            </a:r>
          </a:p>
          <a:p>
            <a:pPr lvl="1"/>
            <a:r>
              <a:rPr lang="en-GB" dirty="0" smtClean="0"/>
              <a:t>For example, comparing branch develop to testing produces a result like (e.g.): 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14" y="957296"/>
            <a:ext cx="50482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63" y="947270"/>
            <a:ext cx="674522" cy="553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91" y="4405891"/>
            <a:ext cx="4033194" cy="206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690" y="0"/>
            <a:ext cx="2762454" cy="66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7" y="0"/>
            <a:ext cx="10515600" cy="1325563"/>
          </a:xfrm>
        </p:spPr>
        <p:txBody>
          <a:bodyPr/>
          <a:lstStyle/>
          <a:p>
            <a:r>
              <a:rPr lang="en-GB" b="1" dirty="0" smtClean="0"/>
              <a:t>Step 2.1 </a:t>
            </a:r>
            <a:r>
              <a:rPr lang="en-GB" dirty="0" smtClean="0"/>
              <a:t>– Compare files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56" y="957296"/>
            <a:ext cx="9092244" cy="5510005"/>
          </a:xfrm>
        </p:spPr>
        <p:txBody>
          <a:bodyPr>
            <a:normAutofit/>
          </a:bodyPr>
          <a:lstStyle/>
          <a:p>
            <a:r>
              <a:rPr lang="en-GB" dirty="0" smtClean="0"/>
              <a:t>Comparing files is triggered via:</a:t>
            </a:r>
          </a:p>
          <a:p>
            <a:pPr lvl="1"/>
            <a:r>
              <a:rPr lang="en-GB" dirty="0" smtClean="0"/>
              <a:t>Double-clicking on changed file (e.g. README.md) </a:t>
            </a:r>
          </a:p>
          <a:p>
            <a:pPr lvl="1"/>
            <a:r>
              <a:rPr lang="en-GB" dirty="0" smtClean="0"/>
              <a:t>This will produce a comparison window on the right </a:t>
            </a:r>
          </a:p>
          <a:p>
            <a:pPr marL="457200" lvl="1" indent="0">
              <a:buNone/>
            </a:pPr>
            <a:r>
              <a:rPr lang="en-GB" dirty="0" smtClean="0"/>
              <a:t>(see below) source branch on left, destination on right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0"/>
            <a:ext cx="4622800" cy="2362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9521"/>
          <a:stretch/>
        </p:blipFill>
        <p:spPr>
          <a:xfrm>
            <a:off x="101334" y="3320060"/>
            <a:ext cx="12090666" cy="22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1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665D4A55D78488AF8D35E9E40D9CA" ma:contentTypeVersion="9" ma:contentTypeDescription="Create a new document." ma:contentTypeScope="" ma:versionID="8f6da760ad594b61e3da4a83dc9662bc">
  <xsd:schema xmlns:xsd="http://www.w3.org/2001/XMLSchema" xmlns:xs="http://www.w3.org/2001/XMLSchema" xmlns:p="http://schemas.microsoft.com/office/2006/metadata/properties" xmlns:ns2="00865725-36ea-455f-b685-7ba95c10ccf1" xmlns:ns3="63144e3e-898f-4810-bb91-b80a14c454ad" targetNamespace="http://schemas.microsoft.com/office/2006/metadata/properties" ma:root="true" ma:fieldsID="a48abf42dbc263cc4c147bf11eaacbe5" ns2:_="" ns3:_="">
    <xsd:import namespace="00865725-36ea-455f-b685-7ba95c10ccf1"/>
    <xsd:import namespace="63144e3e-898f-4810-bb91-b80a14c45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65725-36ea-455f-b685-7ba95c10cc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44e3e-898f-4810-bb91-b80a14c45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BCA99-DEA8-4EC1-AA39-8435BEBB944F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63144e3e-898f-4810-bb91-b80a14c454ad"/>
    <ds:schemaRef ds:uri="00865725-36ea-455f-b685-7ba95c10ccf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2E1FB5-2604-4660-B2E1-8D2144F38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65725-36ea-455f-b685-7ba95c10ccf1"/>
    <ds:schemaRef ds:uri="63144e3e-898f-4810-bb91-b80a14c45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D362ED-CA60-460F-8B68-275A7F5DB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323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Integration Branches &amp; Merge requests </vt:lpstr>
      <vt:lpstr>Prerequisites</vt:lpstr>
      <vt:lpstr>PowerPoint Presentation</vt:lpstr>
      <vt:lpstr>PowerPoint Presentation</vt:lpstr>
      <vt:lpstr>PowerPoint Presentation</vt:lpstr>
      <vt:lpstr>PowerPoint Presentation</vt:lpstr>
      <vt:lpstr>Step 1 – Create a branch </vt:lpstr>
      <vt:lpstr>Step 2 – Compare branches </vt:lpstr>
      <vt:lpstr>Step 2.1 – Compare files 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Ciureanu Bogdan</dc:creator>
  <cp:lastModifiedBy>Ciureanu Bogdan</cp:lastModifiedBy>
  <cp:revision>81</cp:revision>
  <dcterms:created xsi:type="dcterms:W3CDTF">2019-04-19T06:56:19Z</dcterms:created>
  <dcterms:modified xsi:type="dcterms:W3CDTF">2019-05-15T13:18:42Z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faff3769-a05d-42ab-82fa-57e8d9a96ea4</vt:lpwstr>
  </property>
  <property fmtid="{D5CDD505-2E9C-101B-9397-08002B2CF9AE}" pid="3" name="Classification">
    <vt:lpwstr>null</vt:lpwstr>
  </property>
  <property fmtid="{D5CDD505-2E9C-101B-9397-08002B2CF9AE}" pid="4" name="ContentTypeId">
    <vt:lpwstr>0x010100492665D4A55D78488AF8D35E9E40D9CA</vt:lpwstr>
  </property>
  <property fmtid="{D5CDD505-2E9C-101B-9397-08002B2CF9AE}" pid="5" name="HCLClassification">
    <vt:lpwstr>null</vt:lpwstr>
  </property>
</Properties>
</file>