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7372B-9108-47E6-9970-CF1FBFC2EB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1E1B3-45AF-4964-9EF2-497A2591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1E1B3-45AF-4964-9EF2-497A2591E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1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A848-4FA2-4041-8C00-EF2539CFA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631E9-5842-4190-9F07-302FDA72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CAC0D-1DAF-4DC2-9467-37CE08BB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32A8-D6A2-45AE-B5E3-ADCF36C406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5F810-518F-42A4-9B2A-CFE90838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56025-152A-4F31-A60E-CFF0E0CE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1996-FCEE-41ED-82E5-91B5D9108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2D3B-A349-46F1-9701-A16570D9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62722-2CD1-443A-B9F7-72A64E77C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44A4E-7C58-4E69-B701-C6D3484D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32A8-D6A2-45AE-B5E3-ADCF36C406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C1D97-B965-4938-8462-E35C7FB5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7C76-DAE8-469A-9A5D-983C7DDD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1996-FCEE-41ED-82E5-91B5D9108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B3526-3191-44B4-A18E-34CDABA20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889DE-61F1-4CC4-B747-B74261A42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BDCEC-F686-440F-B2F3-2FCFB0F6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32A8-D6A2-45AE-B5E3-ADCF36C406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A188-733A-4BDC-B3DE-B6E5CD1F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15B8-2DAB-4DA8-B5F8-432FE36C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1996-FCEE-41ED-82E5-91B5D9108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6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0165-1111-427B-BE12-51962CA6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8338-BF42-492D-B3A1-F34295C23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59A7-A213-4825-8843-B056FEE9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32A8-D6A2-45AE-B5E3-ADCF36C406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4D839-B26E-49E0-A6BF-EFA95EC5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A3F8C-EC9E-4439-ABAE-C4CDBE5D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1996-FCEE-41ED-82E5-91B5D9108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1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F153-7817-4759-AB5F-0A12596E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1E9A3-A426-4A50-9624-A084B780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6832-919F-4628-8108-690B162F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32A8-D6A2-45AE-B5E3-ADCF36C406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DF97-81A6-4595-8C37-30CE76E7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FC142-F581-4261-8FE8-0AF0BCF5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1996-FCEE-41ED-82E5-91B5D9108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AD0E-04F0-416C-AC52-980EA29D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5C9B-75FE-4162-8358-6F12F9A9E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08355-3BF1-4FF7-A8B3-79CCB59CC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F89E0-0968-44C8-8B95-E3F63388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32A8-D6A2-45AE-B5E3-ADCF36C406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94880-0622-4691-AD76-114B6BB0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8AB8F-9BCC-4C14-B277-A5E5D314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1996-FCEE-41ED-82E5-91B5D9108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1760-3E5B-491C-A7BB-AE6C56CA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F7D52-69C1-4C06-8FE6-9A3E46937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22F3D-98D7-4C28-8DA1-56B53D19D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B80EF-D138-4437-B114-E1915EC0E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5FB4B-BB2B-434B-A38D-D95AFDCDB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C4094-2164-4284-AC8C-81DB4184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32A8-D6A2-45AE-B5E3-ADCF36C406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270EE-CC05-44A6-98A5-EE0B026A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5ACC0-B061-47A6-A9CB-2F3BAC3B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1996-FCEE-41ED-82E5-91B5D9108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611E-9136-4871-88EB-22783A50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1A567-67EF-48D9-977C-D198A325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32A8-D6A2-45AE-B5E3-ADCF36C406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CAE06-FD96-44D6-8A02-34B01120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88815-F493-41C4-BE7F-4CE3505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1996-FCEE-41ED-82E5-91B5D9108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4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06DBD-BFEA-4E6C-B8C4-D75B195F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32A8-D6A2-45AE-B5E3-ADCF36C406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EE34C-4E83-469A-ABA0-BCE08497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EBE9F-33BA-433F-B241-1BBD51CB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1996-FCEE-41ED-82E5-91B5D9108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0623-2FE3-4BA8-AF37-77638D40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D0DE-9873-4DE1-B050-BB3949A76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C413A-0E0C-4E9E-8BE1-0D275E66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52A09-E6C9-41A6-B91B-7EB56F64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32A8-D6A2-45AE-B5E3-ADCF36C406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5C93D-1EAF-41F9-B315-0BFCF1D5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60006-EEA7-4F5E-86BD-ECB705F1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1996-FCEE-41ED-82E5-91B5D9108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1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A85F-5027-4E36-A318-BC0E201A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85421-B6D8-4E32-B0F2-EE0C47AE7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62B91-FB01-4230-BC11-4982DC4A5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0ECE6-D087-4295-994D-D6AC3A8F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32A8-D6A2-45AE-B5E3-ADCF36C406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FE250-7609-4E27-80C9-66F4AA0B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3B330-F6E4-4A32-ADE8-E50C2F70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1996-FCEE-41ED-82E5-91B5D9108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BC032-BE72-4056-A30B-C1BA87F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C328-5565-42A2-9ADE-51B2CB248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185B-0391-4942-AB31-ACCDDD517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432A8-D6A2-45AE-B5E3-ADCF36C406A1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6FFF-3E8E-42AB-9B2B-F0FB29658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55BD7-F686-4E3E-9A30-5C364BE38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1996-FCEE-41ED-82E5-91B5D9108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5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E225808-6F65-45AB-AD24-E5D8443C4BC2}"/>
              </a:ext>
            </a:extLst>
          </p:cNvPr>
          <p:cNvGrpSpPr/>
          <p:nvPr/>
        </p:nvGrpSpPr>
        <p:grpSpPr>
          <a:xfrm>
            <a:off x="198785" y="1020421"/>
            <a:ext cx="9462051" cy="5261112"/>
            <a:chOff x="463826" y="397565"/>
            <a:chExt cx="9687339" cy="526111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5C98CC-1E29-451D-A247-6D2DD0455904}"/>
                </a:ext>
              </a:extLst>
            </p:cNvPr>
            <p:cNvCxnSpPr>
              <a:cxnSpLocks/>
            </p:cNvCxnSpPr>
            <p:nvPr/>
          </p:nvCxnSpPr>
          <p:spPr>
            <a:xfrm>
              <a:off x="463826" y="397565"/>
              <a:ext cx="96873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7E5E42-640A-43E2-B2EA-B67950D55719}"/>
                </a:ext>
              </a:extLst>
            </p:cNvPr>
            <p:cNvCxnSpPr>
              <a:cxnSpLocks/>
            </p:cNvCxnSpPr>
            <p:nvPr/>
          </p:nvCxnSpPr>
          <p:spPr>
            <a:xfrm>
              <a:off x="1643302" y="397565"/>
              <a:ext cx="0" cy="5261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D185C7-EEF4-4ACD-B416-13FFE9140542}"/>
                </a:ext>
              </a:extLst>
            </p:cNvPr>
            <p:cNvCxnSpPr>
              <a:cxnSpLocks/>
            </p:cNvCxnSpPr>
            <p:nvPr/>
          </p:nvCxnSpPr>
          <p:spPr>
            <a:xfrm>
              <a:off x="463826" y="1570382"/>
              <a:ext cx="96873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79640F-C39D-4609-806F-8901AF66D9FA}"/>
                </a:ext>
              </a:extLst>
            </p:cNvPr>
            <p:cNvCxnSpPr>
              <a:cxnSpLocks/>
            </p:cNvCxnSpPr>
            <p:nvPr/>
          </p:nvCxnSpPr>
          <p:spPr>
            <a:xfrm>
              <a:off x="463826" y="2882347"/>
              <a:ext cx="96873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C7DA76-865B-4CB3-81EF-BCFB536F8E82}"/>
                </a:ext>
              </a:extLst>
            </p:cNvPr>
            <p:cNvCxnSpPr>
              <a:cxnSpLocks/>
            </p:cNvCxnSpPr>
            <p:nvPr/>
          </p:nvCxnSpPr>
          <p:spPr>
            <a:xfrm>
              <a:off x="463826" y="4260573"/>
              <a:ext cx="96873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A8CC14A-092A-4BF1-B132-AE9B3A6315B0}"/>
                </a:ext>
              </a:extLst>
            </p:cNvPr>
            <p:cNvSpPr/>
            <p:nvPr/>
          </p:nvSpPr>
          <p:spPr>
            <a:xfrm>
              <a:off x="2160105" y="669227"/>
              <a:ext cx="1590261" cy="6891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Developer creates feature branch from integration branch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8D0C965-C1EE-4982-A46D-90662259DE85}"/>
                </a:ext>
              </a:extLst>
            </p:cNvPr>
            <p:cNvSpPr/>
            <p:nvPr/>
          </p:nvSpPr>
          <p:spPr>
            <a:xfrm>
              <a:off x="5923718" y="655973"/>
              <a:ext cx="1590262" cy="6891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Creates MR to integration branch and validates with FT env.</a:t>
              </a:r>
              <a:endParaRPr lang="en-US" sz="11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A30CFB0-2144-41CE-BCC4-C8A0B37FE249}"/>
                </a:ext>
              </a:extLst>
            </p:cNvPr>
            <p:cNvSpPr/>
            <p:nvPr/>
          </p:nvSpPr>
          <p:spPr>
            <a:xfrm>
              <a:off x="4041911" y="669227"/>
              <a:ext cx="1590262" cy="6891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Developer push changes to feature branch.</a:t>
              </a:r>
              <a:endParaRPr lang="en-US" sz="11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8FE5B53-38D3-4D69-94D7-FEA162196ED4}"/>
                </a:ext>
              </a:extLst>
            </p:cNvPr>
            <p:cNvSpPr/>
            <p:nvPr/>
          </p:nvSpPr>
          <p:spPr>
            <a:xfrm>
              <a:off x="7805525" y="629467"/>
              <a:ext cx="1590263" cy="6891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After validation deploys delta changes to env.</a:t>
              </a:r>
              <a:endParaRPr lang="en-US" sz="1100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17F89CA-43ED-4AD6-8033-AFE841B7086C}"/>
                </a:ext>
              </a:extLst>
            </p:cNvPr>
            <p:cNvSpPr/>
            <p:nvPr/>
          </p:nvSpPr>
          <p:spPr>
            <a:xfrm>
              <a:off x="2160105" y="1918244"/>
              <a:ext cx="1590261" cy="6891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Developer Creates feature branch from develop branch</a:t>
              </a:r>
            </a:p>
            <a:p>
              <a:pPr algn="ctr"/>
              <a:endParaRPr lang="en-US" sz="110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E92C16C-9BBD-4086-9BEF-DF8864803C81}"/>
                </a:ext>
              </a:extLst>
            </p:cNvPr>
            <p:cNvSpPr/>
            <p:nvPr/>
          </p:nvSpPr>
          <p:spPr>
            <a:xfrm>
              <a:off x="4108172" y="1904990"/>
              <a:ext cx="1590262" cy="6891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Creates MR to develop branch and validates with UAT env.</a:t>
              </a:r>
              <a:endParaRPr lang="en-US" sz="1100" dirty="0"/>
            </a:p>
            <a:p>
              <a:pPr algn="ctr"/>
              <a:endParaRPr lang="en-US" sz="1100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E4FE668-8724-4C46-A71D-227A631F0D3C}"/>
                </a:ext>
              </a:extLst>
            </p:cNvPr>
            <p:cNvSpPr/>
            <p:nvPr/>
          </p:nvSpPr>
          <p:spPr>
            <a:xfrm>
              <a:off x="5989979" y="1878484"/>
              <a:ext cx="1590263" cy="6891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Reviewer will review the MR and merges to develop branch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939B8D2-7A2E-4BCB-BCED-3CE381156C78}"/>
                </a:ext>
              </a:extLst>
            </p:cNvPr>
            <p:cNvSpPr/>
            <p:nvPr/>
          </p:nvSpPr>
          <p:spPr>
            <a:xfrm>
              <a:off x="2160105" y="3299779"/>
              <a:ext cx="1590261" cy="6891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Retrieve the Release artifact from Artifact repository.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1F728D5-39F2-4792-869F-6C2C587BD6CE}"/>
                </a:ext>
              </a:extLst>
            </p:cNvPr>
            <p:cNvSpPr/>
            <p:nvPr/>
          </p:nvSpPr>
          <p:spPr>
            <a:xfrm>
              <a:off x="5923718" y="3286525"/>
              <a:ext cx="1590262" cy="6891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Ops team deploys artifacts if all tests pass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ADCEAE6-7281-4230-ACAB-E67BF3EBD618}"/>
                </a:ext>
              </a:extLst>
            </p:cNvPr>
            <p:cNvSpPr/>
            <p:nvPr/>
          </p:nvSpPr>
          <p:spPr>
            <a:xfrm>
              <a:off x="4041911" y="3299779"/>
              <a:ext cx="1590262" cy="6891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Ops team validates release artifact &amp; runs unit tests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160F1CD-0FCC-49F4-AE94-3B295871D12B}"/>
                </a:ext>
              </a:extLst>
            </p:cNvPr>
            <p:cNvSpPr/>
            <p:nvPr/>
          </p:nvSpPr>
          <p:spPr>
            <a:xfrm>
              <a:off x="7805525" y="3260019"/>
              <a:ext cx="1590263" cy="6891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 Business testers to perform testing and signoff 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ACAB1DB-6201-4845-82D6-6B5E216D97BD}"/>
                </a:ext>
              </a:extLst>
            </p:cNvPr>
            <p:cNvSpPr/>
            <p:nvPr/>
          </p:nvSpPr>
          <p:spPr>
            <a:xfrm>
              <a:off x="2213113" y="4694577"/>
              <a:ext cx="1590261" cy="6891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Retrieve the Release artifact from Artifact repository.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C67CE6D-C436-419D-9995-839B0D8A0276}"/>
                </a:ext>
              </a:extLst>
            </p:cNvPr>
            <p:cNvSpPr/>
            <p:nvPr/>
          </p:nvSpPr>
          <p:spPr>
            <a:xfrm>
              <a:off x="5976726" y="4681323"/>
              <a:ext cx="1590262" cy="6891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Ops team deploys artifacts if all tests pass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690AD38-3B0A-4EC8-944E-E0F5F48D2BFD}"/>
                </a:ext>
              </a:extLst>
            </p:cNvPr>
            <p:cNvSpPr/>
            <p:nvPr/>
          </p:nvSpPr>
          <p:spPr>
            <a:xfrm>
              <a:off x="4094919" y="4694577"/>
              <a:ext cx="1590262" cy="6891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Ops team validates release artifact &amp; runs unit tests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F570B4-F518-47D5-97EF-1F596EC1C4C8}"/>
                </a:ext>
              </a:extLst>
            </p:cNvPr>
            <p:cNvSpPr txBox="1"/>
            <p:nvPr/>
          </p:nvSpPr>
          <p:spPr>
            <a:xfrm>
              <a:off x="927671" y="846562"/>
              <a:ext cx="463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27897A-D3DF-4DB2-BD51-DE5A899DFE70}"/>
                </a:ext>
              </a:extLst>
            </p:cNvPr>
            <p:cNvSpPr txBox="1"/>
            <p:nvPr/>
          </p:nvSpPr>
          <p:spPr>
            <a:xfrm>
              <a:off x="874643" y="2141081"/>
              <a:ext cx="622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/>
                <a:t>UAT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CD7ADE-979B-45FC-8408-856995F79B9E}"/>
                </a:ext>
              </a:extLst>
            </p:cNvPr>
            <p:cNvSpPr txBox="1"/>
            <p:nvPr/>
          </p:nvSpPr>
          <p:spPr>
            <a:xfrm>
              <a:off x="702379" y="3362893"/>
              <a:ext cx="967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/>
                <a:t>Preprod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E29E7A-316D-42A9-9C24-A460DC4C4248}"/>
                </a:ext>
              </a:extLst>
            </p:cNvPr>
            <p:cNvSpPr txBox="1"/>
            <p:nvPr/>
          </p:nvSpPr>
          <p:spPr>
            <a:xfrm>
              <a:off x="768686" y="4891781"/>
              <a:ext cx="874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/>
                <a:t>Prod</a:t>
              </a: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5CFE496C-BDBF-487A-8EF5-7A041019FC7B}"/>
                </a:ext>
              </a:extLst>
            </p:cNvPr>
            <p:cNvSpPr/>
            <p:nvPr/>
          </p:nvSpPr>
          <p:spPr>
            <a:xfrm>
              <a:off x="3750366" y="907773"/>
              <a:ext cx="291512" cy="152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3CDAA000-2507-4ABA-8872-40254FA463F5}"/>
                </a:ext>
              </a:extLst>
            </p:cNvPr>
            <p:cNvSpPr/>
            <p:nvPr/>
          </p:nvSpPr>
          <p:spPr>
            <a:xfrm>
              <a:off x="5645356" y="914391"/>
              <a:ext cx="291512" cy="152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86BAB876-0DA9-4EB4-B5E7-72B9432E6466}"/>
                </a:ext>
              </a:extLst>
            </p:cNvPr>
            <p:cNvSpPr/>
            <p:nvPr/>
          </p:nvSpPr>
          <p:spPr>
            <a:xfrm>
              <a:off x="7514013" y="925914"/>
              <a:ext cx="291512" cy="152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6B2A079-DA8B-4B71-A0BF-655520ED9846}"/>
                </a:ext>
              </a:extLst>
            </p:cNvPr>
            <p:cNvSpPr/>
            <p:nvPr/>
          </p:nvSpPr>
          <p:spPr>
            <a:xfrm>
              <a:off x="3750366" y="2156789"/>
              <a:ext cx="291512" cy="152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5F688780-B803-4789-B7BE-05295D467A54}"/>
                </a:ext>
              </a:extLst>
            </p:cNvPr>
            <p:cNvSpPr/>
            <p:nvPr/>
          </p:nvSpPr>
          <p:spPr>
            <a:xfrm>
              <a:off x="5698467" y="2160102"/>
              <a:ext cx="291512" cy="152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0708344-E226-431A-81DD-C2A63265D386}"/>
                </a:ext>
              </a:extLst>
            </p:cNvPr>
            <p:cNvSpPr/>
            <p:nvPr/>
          </p:nvSpPr>
          <p:spPr>
            <a:xfrm>
              <a:off x="7898261" y="1745981"/>
              <a:ext cx="1590260" cy="9607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Ops team creates release branch and generates artifact</a:t>
              </a:r>
              <a:endParaRPr lang="en-US" sz="1100" dirty="0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BBFFC05A-C92B-43B3-B8C3-BE5B155B622F}"/>
                </a:ext>
              </a:extLst>
            </p:cNvPr>
            <p:cNvSpPr/>
            <p:nvPr/>
          </p:nvSpPr>
          <p:spPr>
            <a:xfrm>
              <a:off x="7580242" y="2143385"/>
              <a:ext cx="291512" cy="152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3805AC95-4881-4775-9D12-218D1BF9BBAA}"/>
                </a:ext>
              </a:extLst>
            </p:cNvPr>
            <p:cNvSpPr/>
            <p:nvPr/>
          </p:nvSpPr>
          <p:spPr>
            <a:xfrm>
              <a:off x="3750366" y="3591346"/>
              <a:ext cx="291512" cy="152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3023D716-C328-4B8D-8EEF-33CAAA55A4AD}"/>
                </a:ext>
              </a:extLst>
            </p:cNvPr>
            <p:cNvSpPr/>
            <p:nvPr/>
          </p:nvSpPr>
          <p:spPr>
            <a:xfrm>
              <a:off x="5645356" y="3541645"/>
              <a:ext cx="291512" cy="152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A5C4180D-896D-4E76-A9D3-D7F1C7497AC3}"/>
                </a:ext>
              </a:extLst>
            </p:cNvPr>
            <p:cNvSpPr/>
            <p:nvPr/>
          </p:nvSpPr>
          <p:spPr>
            <a:xfrm>
              <a:off x="7500830" y="3553165"/>
              <a:ext cx="291512" cy="152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07AEEC08-AE85-4A89-B1DC-2B53A2994B9F}"/>
                </a:ext>
              </a:extLst>
            </p:cNvPr>
            <p:cNvSpPr/>
            <p:nvPr/>
          </p:nvSpPr>
          <p:spPr>
            <a:xfrm>
              <a:off x="3803374" y="4936435"/>
              <a:ext cx="291512" cy="152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C1AAACAC-6E30-40B8-A0A0-F45DFB359D6F}"/>
                </a:ext>
              </a:extLst>
            </p:cNvPr>
            <p:cNvSpPr/>
            <p:nvPr/>
          </p:nvSpPr>
          <p:spPr>
            <a:xfrm>
              <a:off x="5711683" y="4936434"/>
              <a:ext cx="291512" cy="152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82B0EF8-E2C8-4855-B80B-052609599036}"/>
                </a:ext>
              </a:extLst>
            </p:cNvPr>
            <p:cNvCxnSpPr>
              <a:cxnSpLocks/>
            </p:cNvCxnSpPr>
            <p:nvPr/>
          </p:nvCxnSpPr>
          <p:spPr>
            <a:xfrm>
              <a:off x="463826" y="5658677"/>
              <a:ext cx="96873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5AC68A-AF3B-433D-BD2E-6196BC6A621A}"/>
                </a:ext>
              </a:extLst>
            </p:cNvPr>
            <p:cNvCxnSpPr/>
            <p:nvPr/>
          </p:nvCxnSpPr>
          <p:spPr>
            <a:xfrm>
              <a:off x="463826" y="397565"/>
              <a:ext cx="0" cy="5261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4B63167-5D4D-4215-8503-B26DC0817814}"/>
                </a:ext>
              </a:extLst>
            </p:cNvPr>
            <p:cNvCxnSpPr>
              <a:cxnSpLocks/>
            </p:cNvCxnSpPr>
            <p:nvPr/>
          </p:nvCxnSpPr>
          <p:spPr>
            <a:xfrm>
              <a:off x="10151165" y="397565"/>
              <a:ext cx="0" cy="5261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999C262-97CC-4B91-B720-4AFCC654C3B1}"/>
              </a:ext>
            </a:extLst>
          </p:cNvPr>
          <p:cNvSpPr txBox="1"/>
          <p:nvPr/>
        </p:nvSpPr>
        <p:spPr>
          <a:xfrm>
            <a:off x="291549" y="212037"/>
            <a:ext cx="1020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j-lt"/>
              </a:rPr>
              <a:t>Salesforce Dev/</a:t>
            </a:r>
            <a:r>
              <a:rPr lang="en-GB" sz="2400" b="1">
                <a:latin typeface="+mj-lt"/>
              </a:rPr>
              <a:t>Deploy flow</a:t>
            </a:r>
            <a:endParaRPr lang="en-GB" sz="2400" b="1" dirty="0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B6F64F-2432-4261-9424-4F386791287F}"/>
              </a:ext>
            </a:extLst>
          </p:cNvPr>
          <p:cNvSpPr txBox="1"/>
          <p:nvPr/>
        </p:nvSpPr>
        <p:spPr>
          <a:xfrm>
            <a:off x="9899374" y="960779"/>
            <a:ext cx="21559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Deployments in FT managed by developers using GIT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Code reviews in UAT done by salesforce </a:t>
            </a:r>
            <a:r>
              <a:rPr lang="en-GB" sz="1400" dirty="0" err="1"/>
              <a:t>CoP.</a:t>
            </a:r>
            <a:r>
              <a:rPr lang="en-GB" sz="1400" dirty="0"/>
              <a:t> Developers to make sure code is reviewed.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Pre/Post steps captured by developers in confluence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UAT deployments co-ordinated by Dev-CoP and Ops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Pre-prod and prod deployments completely managed by Ops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Deployments from SIT till prod takes around 3 hours. This includes execution of test cases, validation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415824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210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Alluri Srinath</dc:creator>
  <cp:lastModifiedBy>Ranjith Parameswaran</cp:lastModifiedBy>
  <cp:revision>14</cp:revision>
  <dcterms:created xsi:type="dcterms:W3CDTF">2021-01-29T11:04:46Z</dcterms:created>
  <dcterms:modified xsi:type="dcterms:W3CDTF">2021-01-29T14:11:16Z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bed63205-d215-4cff-b6c6-c0f938704239</vt:lpwstr>
  </property>
  <property fmtid="{D5CDD505-2E9C-101B-9397-08002B2CF9AE}" pid="3" name="HCLClassification">
    <vt:lpwstr>HCL_Cla5s_1nt3rnal</vt:lpwstr>
  </property>
  <property fmtid="{D5CDD505-2E9C-101B-9397-08002B2CF9AE}" pid="4" name="HCLClassD6">
    <vt:lpwstr>False</vt:lpwstr>
  </property>
</Properties>
</file>