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t>21-09-2020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t>21-09-2020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t>21-09-2020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dirty="0" smtClean="0"/>
              <a:t>Ajit K Mohanty</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&amp; Introduction</a:t>
            </a:r>
            <a:endParaRPr lang="en-IN" dirty="0"/>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p>
          <a:p>
            <a:pPr lvl="1" algn="just">
              <a:buFont typeface="Wingdings" panose="05000000000000000000" pitchFamily="2" charset="2"/>
              <a:buChar char="Ø"/>
            </a:pPr>
            <a:r>
              <a:rPr lang="en-IN" sz="2000" dirty="0" smtClean="0"/>
              <a:t>They </a:t>
            </a:r>
            <a:r>
              <a:rPr lang="en-IN" sz="2000" dirty="0"/>
              <a:t>understand the importance of communication and how it affects a person’s life, </a:t>
            </a:r>
            <a:r>
              <a:rPr lang="en-IN" sz="2000" dirty="0" smtClean="0"/>
              <a:t>thus </a:t>
            </a:r>
            <a:r>
              <a:rPr lang="en-IN" sz="2000"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a:t>
            </a:r>
            <a:r>
              <a:rPr lang="en-IN" dirty="0" smtClean="0"/>
              <a:t>Problem</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endParaRPr lang="en-IN" dirty="0" smtClean="0"/>
          </a:p>
          <a:p>
            <a:pPr>
              <a:buFont typeface="Wingdings" panose="05000000000000000000" pitchFamily="2" charset="2"/>
              <a:buChar char="Ø"/>
            </a:pPr>
            <a:r>
              <a:rPr lang="en-IN" dirty="0" smtClean="0"/>
              <a:t>For </a:t>
            </a:r>
            <a:r>
              <a:rPr lang="en-IN" dirty="0"/>
              <a:t>the loan amount of 5 (in Indonesian Rupiah), payback amount should be 6 (in Indonesian Rupiah), while, for the loan amount of 10 (in Indonesian Rupiah), the payback amount should be 12 (in Indonesian Rupiah). </a:t>
            </a:r>
            <a:endParaRPr lang="en-IN" dirty="0" smtClean="0"/>
          </a:p>
          <a:p>
            <a:pPr>
              <a:buFont typeface="Wingdings" panose="05000000000000000000" pitchFamily="2" charset="2"/>
              <a:buChar char="Ø"/>
            </a:pPr>
            <a:r>
              <a:rPr lang="en-IN" dirty="0" smtClean="0"/>
              <a:t>The </a:t>
            </a:r>
            <a:r>
              <a:rPr lang="en-IN"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to Data Cleaning</a:t>
            </a:r>
            <a:endParaRPr lang="en-IN"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IN" dirty="0" smtClean="0"/>
              <a:t> Here in </a:t>
            </a:r>
            <a:r>
              <a:rPr lang="en-IN" dirty="0"/>
              <a:t>the data set, there are no missing values are present, so we will directly looking the data’s for different attributes/fields, where we saw there are some data which is not be </a:t>
            </a:r>
            <a:r>
              <a:rPr lang="en-IN" dirty="0" smtClean="0"/>
              <a:t>realistic and those fields are.</a:t>
            </a:r>
          </a:p>
          <a:p>
            <a:pPr lvl="1" algn="just">
              <a:buFont typeface="Wingdings" panose="05000000000000000000" pitchFamily="2" charset="2"/>
              <a:buChar char="§"/>
            </a:pPr>
            <a:r>
              <a:rPr lang="en-IN" dirty="0"/>
              <a:t>D</a:t>
            </a:r>
            <a:r>
              <a:rPr lang="en-IN" dirty="0"/>
              <a:t>ropped </a:t>
            </a:r>
            <a:r>
              <a:rPr lang="en-IN" dirty="0"/>
              <a:t>the first attribute which is not required for our analysis</a:t>
            </a:r>
            <a:r>
              <a:rPr lang="en-IN" dirty="0"/>
              <a:t>.</a:t>
            </a:r>
          </a:p>
          <a:p>
            <a:pPr lvl="1" algn="just">
              <a:buFont typeface="Wingdings" panose="05000000000000000000" pitchFamily="2" charset="2"/>
              <a:buChar char="§"/>
            </a:pPr>
            <a:r>
              <a:rPr lang="en-IN" dirty="0"/>
              <a:t>Checked </a:t>
            </a:r>
            <a:r>
              <a:rPr lang="en-IN" dirty="0"/>
              <a:t>is there any duplicate data’s present in the dataset or not, if yes we will delete them from data set</a:t>
            </a:r>
            <a:r>
              <a:rPr lang="en-IN" dirty="0"/>
              <a:t>.</a:t>
            </a:r>
          </a:p>
          <a:p>
            <a:pPr lvl="1" algn="just">
              <a:buFont typeface="Wingdings" panose="05000000000000000000" pitchFamily="2" charset="2"/>
              <a:buChar char="§"/>
            </a:pPr>
            <a:r>
              <a:rPr lang="en-IN" dirty="0"/>
              <a:t>We saw </a:t>
            </a:r>
            <a:r>
              <a:rPr lang="en-IN" dirty="0"/>
              <a:t>there is a letter 'I' present in the ‘msisdn’ filed, which is mobile number of user, so we </a:t>
            </a:r>
            <a:r>
              <a:rPr lang="en-IN" dirty="0" smtClean="0"/>
              <a:t>removed </a:t>
            </a:r>
            <a:r>
              <a:rPr lang="en-IN" dirty="0"/>
              <a:t>that for our model building</a:t>
            </a:r>
            <a:r>
              <a:rPr lang="en-IN" dirty="0"/>
              <a:t>.</a:t>
            </a:r>
          </a:p>
          <a:p>
            <a:pPr lvl="1" algn="just">
              <a:buFont typeface="Wingdings" panose="05000000000000000000" pitchFamily="2" charset="2"/>
              <a:buChar char="§"/>
            </a:pPr>
            <a:r>
              <a:rPr lang="en-IN" dirty="0" smtClean="0"/>
              <a:t>amnt_loans90 – records are there where customers </a:t>
            </a:r>
            <a:r>
              <a:rPr lang="en-IN" dirty="0"/>
              <a:t>did not taken any loan within last 90 </a:t>
            </a:r>
            <a:r>
              <a:rPr lang="en-IN" dirty="0" smtClean="0"/>
              <a:t>days.</a:t>
            </a:r>
          </a:p>
          <a:p>
            <a:pPr lvl="1" algn="just">
              <a:buFont typeface="Wingdings" panose="05000000000000000000" pitchFamily="2" charset="2"/>
              <a:buChar char="§"/>
            </a:pPr>
            <a:r>
              <a:rPr lang="en-IN" dirty="0" smtClean="0"/>
              <a:t>aon - </a:t>
            </a:r>
            <a:r>
              <a:rPr lang="en-IN" dirty="0"/>
              <a:t>some observations having negative data </a:t>
            </a:r>
            <a:r>
              <a:rPr lang="en-IN" dirty="0" smtClean="0"/>
              <a:t>for this field </a:t>
            </a:r>
            <a:r>
              <a:rPr lang="en-IN" dirty="0"/>
              <a:t>which is age on cellular network in days, but practically it cannot be </a:t>
            </a:r>
            <a:r>
              <a:rPr lang="en-IN" dirty="0" smtClean="0"/>
              <a:t>negative.</a:t>
            </a:r>
          </a:p>
          <a:p>
            <a:pPr lvl="1" algn="just">
              <a:buFont typeface="Wingdings" panose="05000000000000000000" pitchFamily="2" charset="2"/>
              <a:buChar char="§"/>
            </a:pPr>
            <a:r>
              <a:rPr lang="en-IN" dirty="0" smtClean="0"/>
              <a:t>pdate - converted </a:t>
            </a:r>
            <a:r>
              <a:rPr lang="en-IN" dirty="0"/>
              <a:t>the </a:t>
            </a:r>
            <a:r>
              <a:rPr lang="en-IN" dirty="0" smtClean="0"/>
              <a:t>field </a:t>
            </a:r>
            <a:r>
              <a:rPr lang="en-IN" dirty="0"/>
              <a:t>to Date format and then we converted it to day of the year, which will essay for our model building</a:t>
            </a:r>
            <a:r>
              <a:rPr lang="en-IN" dirty="0" smtClean="0"/>
              <a:t>.</a:t>
            </a:r>
          </a:p>
          <a:p>
            <a:pPr lvl="1" algn="just">
              <a:buFont typeface="Wingdings" panose="05000000000000000000" pitchFamily="2" charset="2"/>
              <a:buChar char="§"/>
            </a:pPr>
            <a:r>
              <a:rPr lang="en-IN" dirty="0" smtClean="0"/>
              <a:t>pcircle - we </a:t>
            </a:r>
            <a:r>
              <a:rPr lang="en-IN" dirty="0"/>
              <a:t>saw that all the values are belongs to one telecom circle, so we dropped this column</a:t>
            </a:r>
            <a:r>
              <a:rPr lang="en-IN" dirty="0" smtClean="0"/>
              <a: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
        <p:nvSpPr>
          <p:cNvPr id="3" name="Content Placeholder 2"/>
          <p:cNvSpPr>
            <a:spLocks noGrp="1"/>
          </p:cNvSpPr>
          <p:nvPr>
            <p:ph idx="1"/>
          </p:nvPr>
        </p:nvSpPr>
        <p:spPr/>
        <p:txBody>
          <a:bodyPr/>
          <a:lstStyle/>
          <a:p>
            <a:pPr lvl="0" algn="just">
              <a:buFont typeface="Wingdings" panose="05000000000000000000" pitchFamily="2" charset="2"/>
              <a:buChar char="Ø"/>
            </a:pPr>
            <a:r>
              <a:rPr lang="en-IN" dirty="0" smtClean="0"/>
              <a:t> Also </a:t>
            </a:r>
            <a:r>
              <a:rPr lang="en-IN" dirty="0"/>
              <a:t>the dataset is imbalanced i.e. Label ‘1’ has approximately 87.5% records, while label ‘0’ has approximately 12.5% records. So we will treat the data’s using over sampling and under sampling technique</a:t>
            </a:r>
            <a:r>
              <a:rPr lang="en-IN" dirty="0" smtClean="0"/>
              <a:t>.</a:t>
            </a:r>
          </a:p>
          <a:p>
            <a:pPr marL="0" lvl="0" indent="0" algn="just">
              <a:buNone/>
            </a:pPr>
            <a:endParaRPr lang="en-IN" sz="1800" dirty="0"/>
          </a:p>
          <a:p>
            <a:endParaRPr lang="en-IN" dirty="0"/>
          </a:p>
        </p:txBody>
      </p:sp>
      <p:pic>
        <p:nvPicPr>
          <p:cNvPr id="4" name="Picture 3"/>
          <p:cNvPicPr/>
          <p:nvPr/>
        </p:nvPicPr>
        <p:blipFill>
          <a:blip r:embed="rId2"/>
          <a:stretch>
            <a:fillRect/>
          </a:stretch>
        </p:blipFill>
        <p:spPr>
          <a:xfrm>
            <a:off x="2715903" y="2715904"/>
            <a:ext cx="7192371" cy="3153190"/>
          </a:xfrm>
          <a:prstGeom prst="rect">
            <a:avLst/>
          </a:prstGeom>
        </p:spPr>
      </p:pic>
    </p:spTree>
    <p:extLst>
      <p:ext uri="{BB962C8B-B14F-4D97-AF65-F5344CB8AC3E}">
        <p14:creationId xmlns:p14="http://schemas.microsoft.com/office/powerpoint/2010/main"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Models and Results.</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dirty="0"/>
              <a:t> </a:t>
            </a:r>
            <a:r>
              <a:rPr lang="en-IN" dirty="0" smtClean="0"/>
              <a:t>Here we implemented different </a:t>
            </a:r>
            <a:r>
              <a:rPr lang="en-IN" dirty="0"/>
              <a:t>algorithms </a:t>
            </a:r>
            <a:r>
              <a:rPr lang="en-IN" dirty="0" smtClean="0"/>
              <a:t>which and we finalized </a:t>
            </a:r>
            <a:r>
              <a:rPr lang="en-IN" dirty="0"/>
              <a:t>DecisionTree Classifier </a:t>
            </a:r>
            <a:r>
              <a:rPr lang="en-IN" dirty="0" smtClean="0"/>
              <a:t>   model is the best. </a:t>
            </a:r>
          </a:p>
          <a:p>
            <a:pPr marL="0" indent="0">
              <a:buNone/>
            </a:pPr>
            <a:endParaRPr lang="en-IN" dirty="0"/>
          </a:p>
          <a:p>
            <a:pPr lvl="0"/>
            <a:endParaRPr lang="en-IN" dirty="0" smtClean="0"/>
          </a:p>
          <a:p>
            <a:pPr lvl="0"/>
            <a:endParaRPr lang="en-IN" dirty="0"/>
          </a:p>
          <a:p>
            <a:pPr lvl="0"/>
            <a:endParaRPr lang="en-IN" dirty="0" smtClean="0"/>
          </a:p>
          <a:p>
            <a:pPr lvl="0"/>
            <a:endParaRPr lang="en-IN" dirty="0" smtClean="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45268820"/>
              </p:ext>
            </p:extLst>
          </p:nvPr>
        </p:nvGraphicFramePr>
        <p:xfrm>
          <a:off x="1799987" y="2985195"/>
          <a:ext cx="8128000" cy="2291080"/>
        </p:xfrm>
        <a:graphic>
          <a:graphicData uri="http://schemas.openxmlformats.org/drawingml/2006/table">
            <a:tbl>
              <a:tblPr firstRow="1" bandRow="1">
                <a:tableStyleId>{5C22544A-7EE6-4342-B048-85BDC9FD1C3A}</a:tableStyleId>
              </a:tblPr>
              <a:tblGrid>
                <a:gridCol w="1625600"/>
                <a:gridCol w="1801505"/>
                <a:gridCol w="2088107"/>
                <a:gridCol w="987188"/>
                <a:gridCol w="1625600"/>
              </a:tblGrid>
              <a:tr h="370840">
                <a:tc>
                  <a:txBody>
                    <a:bodyPr/>
                    <a:lstStyle/>
                    <a:p>
                      <a:pPr algn="ctr"/>
                      <a:r>
                        <a:rPr lang="en-IN" dirty="0" smtClean="0"/>
                        <a:t>Model</a:t>
                      </a:r>
                      <a:endParaRPr lang="en-IN" dirty="0"/>
                    </a:p>
                  </a:txBody>
                  <a:tcPr anchor="ctr"/>
                </a:tc>
                <a:tc>
                  <a:txBody>
                    <a:bodyPr/>
                    <a:lstStyle/>
                    <a:p>
                      <a:pPr algn="ctr"/>
                      <a:r>
                        <a:rPr lang="en-IN" dirty="0" smtClean="0"/>
                        <a:t>Accuracy_Score</a:t>
                      </a:r>
                      <a:endParaRPr lang="en-IN" dirty="0"/>
                    </a:p>
                  </a:txBody>
                  <a:tcPr anchor="ctr"/>
                </a:tc>
                <a:tc>
                  <a:txBody>
                    <a:bodyPr/>
                    <a:lstStyle/>
                    <a:p>
                      <a:pPr algn="ctr"/>
                      <a:r>
                        <a:rPr lang="en-IN" dirty="0" smtClean="0"/>
                        <a:t>Cross_Value_Score</a:t>
                      </a:r>
                      <a:endParaRPr lang="en-IN" dirty="0"/>
                    </a:p>
                  </a:txBody>
                  <a:tcPr anchor="ctr"/>
                </a:tc>
                <a:tc>
                  <a:txBody>
                    <a:bodyPr/>
                    <a:lstStyle/>
                    <a:p>
                      <a:pPr algn="ctr"/>
                      <a:r>
                        <a:rPr lang="en-IN" dirty="0" smtClean="0"/>
                        <a:t>f1-score</a:t>
                      </a:r>
                      <a:endParaRPr lang="en-IN" dirty="0"/>
                    </a:p>
                  </a:txBody>
                  <a:tcPr anchor="ctr"/>
                </a:tc>
                <a:tc>
                  <a:txBody>
                    <a:bodyPr/>
                    <a:lstStyle/>
                    <a:p>
                      <a:pPr algn="ctr"/>
                      <a:r>
                        <a:rPr lang="en-IN" dirty="0" smtClean="0"/>
                        <a:t>Precision</a:t>
                      </a:r>
                      <a:endParaRPr lang="en-IN" dirty="0"/>
                    </a:p>
                  </a:txBody>
                  <a:tcPr anchor="ctr"/>
                </a:tc>
              </a:tr>
              <a:tr h="465338">
                <a:tc>
                  <a:txBody>
                    <a:bodyPr/>
                    <a:lstStyle/>
                    <a:p>
                      <a:pPr algn="ctr"/>
                      <a:r>
                        <a:rPr lang="en-IN" dirty="0" smtClean="0"/>
                        <a:t>Logistic Regression </a:t>
                      </a:r>
                      <a:endParaRPr lang="en-IN" dirty="0"/>
                    </a:p>
                  </a:txBody>
                  <a:tcPr anchor="ctr"/>
                </a:tc>
                <a:tc>
                  <a:txBody>
                    <a:bodyPr/>
                    <a:lstStyle/>
                    <a:p>
                      <a:pPr algn="ctr"/>
                      <a:r>
                        <a:rPr lang="en-IN" dirty="0" smtClean="0"/>
                        <a:t>87.55</a:t>
                      </a:r>
                      <a:endParaRPr lang="en-IN" dirty="0"/>
                    </a:p>
                  </a:txBody>
                  <a:tcPr anchor="ctr"/>
                </a:tc>
                <a:tc>
                  <a:txBody>
                    <a:bodyPr/>
                    <a:lstStyle/>
                    <a:p>
                      <a:pPr algn="ctr"/>
                      <a:r>
                        <a:rPr lang="en-IN" dirty="0" smtClean="0"/>
                        <a:t>87.66</a:t>
                      </a:r>
                      <a:endParaRPr lang="en-IN" dirty="0"/>
                    </a:p>
                  </a:txBody>
                  <a:tcPr anchor="ctr"/>
                </a:tc>
                <a:tc>
                  <a:txBody>
                    <a:bodyPr/>
                    <a:lstStyle/>
                    <a:p>
                      <a:pPr algn="ctr"/>
                      <a:r>
                        <a:rPr lang="en-IN" dirty="0" smtClean="0"/>
                        <a:t>0.04</a:t>
                      </a:r>
                      <a:endParaRPr lang="en-IN" dirty="0"/>
                    </a:p>
                  </a:txBody>
                  <a:tcPr anchor="ctr"/>
                </a:tc>
                <a:tc>
                  <a:txBody>
                    <a:bodyPr/>
                    <a:lstStyle/>
                    <a:p>
                      <a:pPr algn="ctr"/>
                      <a:r>
                        <a:rPr lang="en-IN" dirty="0" smtClean="0"/>
                        <a:t>0.64</a:t>
                      </a:r>
                      <a:endParaRPr lang="en-IN" dirty="0"/>
                    </a:p>
                  </a:txBody>
                  <a:tcPr anchor="ctr"/>
                </a:tc>
              </a:tr>
              <a:tr h="370840">
                <a:tc>
                  <a:txBody>
                    <a:bodyPr/>
                    <a:lstStyle/>
                    <a:p>
                      <a:pPr algn="ctr"/>
                      <a:r>
                        <a:rPr lang="en-IN" dirty="0" smtClean="0"/>
                        <a:t>KNeighbors Classifier </a:t>
                      </a:r>
                      <a:endParaRPr lang="en-IN" dirty="0"/>
                    </a:p>
                  </a:txBody>
                  <a:tcPr anchor="ctr"/>
                </a:tc>
                <a:tc>
                  <a:txBody>
                    <a:bodyPr/>
                    <a:lstStyle/>
                    <a:p>
                      <a:pPr algn="ctr"/>
                      <a:r>
                        <a:rPr lang="en-IN" dirty="0" smtClean="0"/>
                        <a:t>88.03</a:t>
                      </a:r>
                      <a:endParaRPr lang="en-IN" dirty="0"/>
                    </a:p>
                  </a:txBody>
                  <a:tcPr anchor="ctr"/>
                </a:tc>
                <a:tc>
                  <a:txBody>
                    <a:bodyPr/>
                    <a:lstStyle/>
                    <a:p>
                      <a:pPr algn="ctr"/>
                      <a:r>
                        <a:rPr lang="en-IN" dirty="0" smtClean="0"/>
                        <a:t>88.07</a:t>
                      </a:r>
                      <a:endParaRPr lang="en-IN" dirty="0"/>
                    </a:p>
                  </a:txBody>
                  <a:tcPr anchor="ctr"/>
                </a:tc>
                <a:tc>
                  <a:txBody>
                    <a:bodyPr/>
                    <a:lstStyle/>
                    <a:p>
                      <a:pPr algn="ctr"/>
                      <a:r>
                        <a:rPr lang="en-IN" dirty="0" smtClean="0"/>
                        <a:t>0.43</a:t>
                      </a:r>
                      <a:endParaRPr lang="en-IN" dirty="0"/>
                    </a:p>
                  </a:txBody>
                  <a:tcPr anchor="ctr"/>
                </a:tc>
                <a:tc>
                  <a:txBody>
                    <a:bodyPr/>
                    <a:lstStyle/>
                    <a:p>
                      <a:pPr algn="ctr"/>
                      <a:r>
                        <a:rPr lang="en-IN" dirty="0" smtClean="0"/>
                        <a:t>0.54</a:t>
                      </a:r>
                      <a:endParaRPr lang="en-IN" dirty="0"/>
                    </a:p>
                  </a:txBody>
                  <a:tcPr anchor="ctr"/>
                </a:tc>
              </a:tr>
              <a:tr h="370840">
                <a:tc>
                  <a:txBody>
                    <a:bodyPr/>
                    <a:lstStyle/>
                    <a:p>
                      <a:pPr algn="ctr"/>
                      <a:r>
                        <a:rPr lang="en-IN" dirty="0" smtClean="0"/>
                        <a:t>DecisionTree Classifier </a:t>
                      </a:r>
                      <a:endParaRPr lang="en-IN" dirty="0"/>
                    </a:p>
                  </a:txBody>
                  <a:tcPr anchor="ctr"/>
                </a:tc>
                <a:tc>
                  <a:txBody>
                    <a:bodyPr/>
                    <a:lstStyle/>
                    <a:p>
                      <a:pPr algn="ctr"/>
                      <a:r>
                        <a:rPr lang="en-IN" dirty="0" smtClean="0"/>
                        <a:t>88.20</a:t>
                      </a:r>
                      <a:endParaRPr lang="en-IN" dirty="0"/>
                    </a:p>
                  </a:txBody>
                  <a:tcPr anchor="ctr"/>
                </a:tc>
                <a:tc>
                  <a:txBody>
                    <a:bodyPr/>
                    <a:lstStyle/>
                    <a:p>
                      <a:pPr algn="ctr"/>
                      <a:r>
                        <a:rPr lang="en-IN" dirty="0" smtClean="0"/>
                        <a:t>88.37</a:t>
                      </a:r>
                      <a:endParaRPr lang="en-IN" dirty="0"/>
                    </a:p>
                  </a:txBody>
                  <a:tcPr anchor="ctr"/>
                </a:tc>
                <a:tc>
                  <a:txBody>
                    <a:bodyPr/>
                    <a:lstStyle/>
                    <a:p>
                      <a:pPr algn="ctr"/>
                      <a:r>
                        <a:rPr lang="en-IN" dirty="0" smtClean="0"/>
                        <a:t>0.54</a:t>
                      </a:r>
                      <a:endParaRPr lang="en-IN" dirty="0"/>
                    </a:p>
                  </a:txBody>
                  <a:tcPr anchor="ctr"/>
                </a:tc>
                <a:tc>
                  <a:txBody>
                    <a:bodyPr/>
                    <a:lstStyle/>
                    <a:p>
                      <a:pPr algn="ctr"/>
                      <a:r>
                        <a:rPr lang="en-IN" dirty="0" smtClean="0"/>
                        <a:t>0.53</a:t>
                      </a:r>
                      <a:endParaRPr lang="en-IN" dirty="0"/>
                    </a:p>
                  </a:txBody>
                  <a:tcPr anchor="ctr"/>
                </a:tc>
              </a:tr>
            </a:tbl>
          </a:graphicData>
        </a:graphic>
      </p:graphicFrame>
    </p:spTree>
    <p:extLst>
      <p:ext uri="{BB962C8B-B14F-4D97-AF65-F5344CB8AC3E}">
        <p14:creationId xmlns:p14="http://schemas.microsoft.com/office/powerpoint/2010/main"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Refining the Best Model</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 H</a:t>
            </a:r>
            <a:r>
              <a:rPr lang="en-US" dirty="0" smtClean="0"/>
              <a:t>ere </a:t>
            </a:r>
            <a:r>
              <a:rPr lang="en-IN" dirty="0"/>
              <a:t>DecisionTree Classifier </a:t>
            </a:r>
            <a:r>
              <a:rPr lang="en-US" dirty="0" smtClean="0"/>
              <a:t>is </a:t>
            </a:r>
            <a:r>
              <a:rPr lang="en-US" dirty="0"/>
              <a:t>the best model, so lets find out the best parameter for this to get maximum </a:t>
            </a:r>
            <a:r>
              <a:rPr lang="en-US" dirty="0" smtClean="0"/>
              <a:t>score and for that we use grid </a:t>
            </a:r>
            <a:r>
              <a:rPr lang="en-US" dirty="0"/>
              <a:t>search method to find optimal </a:t>
            </a:r>
            <a:r>
              <a:rPr lang="en-US" dirty="0" smtClean="0"/>
              <a:t>values.</a:t>
            </a:r>
          </a:p>
          <a:p>
            <a:pPr algn="just">
              <a:buFont typeface="Wingdings" panose="05000000000000000000" pitchFamily="2" charset="2"/>
              <a:buChar char="Ø"/>
            </a:pPr>
            <a:r>
              <a:rPr lang="en-US" dirty="0" smtClean="0"/>
              <a:t> So the best parameters </a:t>
            </a:r>
            <a:r>
              <a:rPr lang="en-US" dirty="0"/>
              <a:t>are 'criterion': 'entropy' and '</a:t>
            </a:r>
            <a:r>
              <a:rPr lang="en-US" dirty="0" err="1"/>
              <a:t>max_depth</a:t>
            </a:r>
            <a:r>
              <a:rPr lang="en-US" dirty="0"/>
              <a:t>': </a:t>
            </a:r>
            <a:r>
              <a:rPr lang="en-US" dirty="0" smtClean="0"/>
              <a:t>10.</a:t>
            </a:r>
          </a:p>
          <a:p>
            <a:pPr algn="just">
              <a:buFont typeface="Wingdings" panose="05000000000000000000" pitchFamily="2" charset="2"/>
              <a:buChar char="Ø"/>
            </a:pPr>
            <a:r>
              <a:rPr lang="en-US" dirty="0" smtClean="0"/>
              <a:t> Final results after putting best parameters on </a:t>
            </a:r>
            <a:r>
              <a:rPr lang="en-IN" dirty="0"/>
              <a:t>DecisionTree Classifier </a:t>
            </a:r>
            <a:r>
              <a:rPr lang="en-US" dirty="0" smtClean="0"/>
              <a:t>model is given below.</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55114052"/>
              </p:ext>
            </p:extLst>
          </p:nvPr>
        </p:nvGraphicFramePr>
        <p:xfrm>
          <a:off x="1528548" y="3845003"/>
          <a:ext cx="8843750" cy="1204669"/>
        </p:xfrm>
        <a:graphic>
          <a:graphicData uri="http://schemas.openxmlformats.org/drawingml/2006/table">
            <a:tbl>
              <a:tblPr firstRow="1" bandRow="1">
                <a:tableStyleId>{5C22544A-7EE6-4342-B048-85BDC9FD1C3A}</a:tableStyleId>
              </a:tblPr>
              <a:tblGrid>
                <a:gridCol w="1768750"/>
                <a:gridCol w="1768750"/>
                <a:gridCol w="2044436"/>
                <a:gridCol w="1493064"/>
                <a:gridCol w="1768750"/>
              </a:tblGrid>
              <a:tr h="441914">
                <a:tc>
                  <a:txBody>
                    <a:bodyPr/>
                    <a:lstStyle/>
                    <a:p>
                      <a:pPr algn="ctr"/>
                      <a:r>
                        <a:rPr lang="en-IN" dirty="0" smtClean="0"/>
                        <a:t>Model</a:t>
                      </a:r>
                      <a:endParaRPr lang="en-IN" dirty="0"/>
                    </a:p>
                  </a:txBody>
                  <a:tcPr anchor="ctr"/>
                </a:tc>
                <a:tc>
                  <a:txBody>
                    <a:bodyPr/>
                    <a:lstStyle/>
                    <a:p>
                      <a:pPr algn="ctr"/>
                      <a:r>
                        <a:rPr lang="en-IN" dirty="0" smtClean="0"/>
                        <a:t>Accuracy_Score</a:t>
                      </a:r>
                      <a:endParaRPr lang="en-IN" dirty="0"/>
                    </a:p>
                  </a:txBody>
                  <a:tcPr anchor="ctr"/>
                </a:tc>
                <a:tc>
                  <a:txBody>
                    <a:bodyPr/>
                    <a:lstStyle/>
                    <a:p>
                      <a:pPr algn="ctr"/>
                      <a:r>
                        <a:rPr lang="en-IN" dirty="0" smtClean="0"/>
                        <a:t>Cross_Value_Score</a:t>
                      </a:r>
                      <a:endParaRPr lang="en-IN" dirty="0"/>
                    </a:p>
                  </a:txBody>
                  <a:tcPr anchor="ctr"/>
                </a:tc>
                <a:tc>
                  <a:txBody>
                    <a:bodyPr/>
                    <a:lstStyle/>
                    <a:p>
                      <a:pPr algn="ctr"/>
                      <a:r>
                        <a:rPr lang="en-IN" dirty="0" smtClean="0"/>
                        <a:t>f1-score</a:t>
                      </a:r>
                      <a:endParaRPr lang="en-IN" dirty="0"/>
                    </a:p>
                  </a:txBody>
                  <a:tcPr anchor="ctr"/>
                </a:tc>
                <a:tc>
                  <a:txBody>
                    <a:bodyPr/>
                    <a:lstStyle/>
                    <a:p>
                      <a:pPr algn="ctr"/>
                      <a:r>
                        <a:rPr lang="en-IN" dirty="0" smtClean="0"/>
                        <a:t>Precision</a:t>
                      </a:r>
                      <a:endParaRPr lang="en-IN" dirty="0"/>
                    </a:p>
                  </a:txBody>
                  <a:tcPr anchor="ctr"/>
                </a:tc>
              </a:tr>
              <a:tr h="762755">
                <a:tc>
                  <a:txBody>
                    <a:bodyPr/>
                    <a:lstStyle/>
                    <a:p>
                      <a:pPr algn="ctr"/>
                      <a:r>
                        <a:rPr lang="en-IN" dirty="0" smtClean="0"/>
                        <a:t>DecisionTree Classifier </a:t>
                      </a:r>
                      <a:endParaRPr lang="en-IN" dirty="0"/>
                    </a:p>
                  </a:txBody>
                  <a:tcPr anchor="ctr"/>
                </a:tc>
                <a:tc>
                  <a:txBody>
                    <a:bodyPr/>
                    <a:lstStyle/>
                    <a:p>
                      <a:pPr algn="ctr"/>
                      <a:r>
                        <a:rPr lang="en-IN" dirty="0" smtClean="0"/>
                        <a:t>92</a:t>
                      </a:r>
                      <a:endParaRPr lang="en-IN" dirty="0"/>
                    </a:p>
                  </a:txBody>
                  <a:tcPr anchor="ctr"/>
                </a:tc>
                <a:tc>
                  <a:txBody>
                    <a:bodyPr/>
                    <a:lstStyle/>
                    <a:p>
                      <a:pPr algn="ctr"/>
                      <a:r>
                        <a:rPr lang="en-IN" dirty="0" smtClean="0"/>
                        <a:t>92</a:t>
                      </a:r>
                      <a:endParaRPr lang="en-IN" dirty="0"/>
                    </a:p>
                  </a:txBody>
                  <a:tcPr anchor="ctr"/>
                </a:tc>
                <a:tc>
                  <a:txBody>
                    <a:bodyPr/>
                    <a:lstStyle/>
                    <a:p>
                      <a:pPr algn="ctr"/>
                      <a:r>
                        <a:rPr lang="en-IN" dirty="0" smtClean="0"/>
                        <a:t>0.62</a:t>
                      </a:r>
                      <a:endParaRPr lang="en-IN" dirty="0"/>
                    </a:p>
                  </a:txBody>
                  <a:tcPr anchor="ctr"/>
                </a:tc>
                <a:tc>
                  <a:txBody>
                    <a:bodyPr/>
                    <a:lstStyle/>
                    <a:p>
                      <a:pPr algn="ctr"/>
                      <a:r>
                        <a:rPr lang="en-IN" dirty="0" smtClean="0"/>
                        <a:t>0.74</a:t>
                      </a:r>
                      <a:endParaRPr lang="en-IN" dirty="0"/>
                    </a:p>
                  </a:txBody>
                  <a:tcPr anchor="ctr"/>
                </a:tc>
              </a:tr>
            </a:tbl>
          </a:graphicData>
        </a:graphic>
      </p:graphicFrame>
    </p:spTree>
    <p:extLst>
      <p:ext uri="{BB962C8B-B14F-4D97-AF65-F5344CB8AC3E}">
        <p14:creationId xmlns:p14="http://schemas.microsoft.com/office/powerpoint/2010/main"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t> </a:t>
            </a:r>
            <a:r>
              <a:rPr lang="en-US" sz="2400" dirty="0"/>
              <a:t>So here '</a:t>
            </a:r>
            <a:r>
              <a:rPr lang="en-US" sz="2400" dirty="0" err="1"/>
              <a:t>DecisionTreeClassifier</a:t>
            </a:r>
            <a:r>
              <a:rPr lang="en-US" sz="2400" dirty="0"/>
              <a:t> Model' is the best model out of all model tested above and by looking this we can conclude that our model is predicting around 92% of correct results for Label ‘0’ indicates that the loan has not been payed i.e. defaulter. </a:t>
            </a:r>
            <a:endParaRPr lang="en-US" sz="2400" dirty="0" smtClean="0"/>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218</TotalTime>
  <Words>839</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Project Report  on  Micro Credit Loan Defaulters</vt:lpstr>
      <vt:lpstr>Background &amp; Introduction</vt:lpstr>
      <vt:lpstr>Business Problem</vt:lpstr>
      <vt:lpstr>Approach to Data Cleaning</vt:lpstr>
      <vt:lpstr>Approach to Data Cleaning (Cntd…)</vt:lpstr>
      <vt:lpstr>Building Models and Results.</vt:lpstr>
      <vt:lpstr>Refining the Best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ajitkumarmohanty@hotmail.com</cp:lastModifiedBy>
  <cp:revision>17</cp:revision>
  <dcterms:created xsi:type="dcterms:W3CDTF">2020-09-21T05:45:24Z</dcterms:created>
  <dcterms:modified xsi:type="dcterms:W3CDTF">2020-09-21T09:24:14Z</dcterms:modified>
</cp:coreProperties>
</file>