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9" r:id="rId6"/>
    <p:sldId id="260" r:id="rId7"/>
    <p:sldId id="261" r:id="rId8"/>
    <p:sldId id="267" r:id="rId9"/>
    <p:sldId id="268" r:id="rId10"/>
    <p:sldId id="270" r:id="rId11"/>
    <p:sldId id="271" r:id="rId12"/>
    <p:sldId id="272" r:id="rId13"/>
    <p:sldId id="273" r:id="rId14"/>
    <p:sldId id="275" r:id="rId15"/>
    <p:sldId id="276" r:id="rId16"/>
    <p:sldId id="277" r:id="rId17"/>
    <p:sldId id="274"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Lst>
  <p:sldSz cx="9144000" cy="5143500" type="screen16x9"/>
  <p:notesSz cx="6858000" cy="9144000"/>
  <p:embeddedFontLst>
    <p:embeddedFont>
      <p:font typeface="Algerian" panose="04020705040A02060702" pitchFamily="82" charset="0"/>
      <p:regular r:id="rId32"/>
    </p:embeddedFont>
    <p:embeddedFont>
      <p:font typeface="Bahnschrift SemiBold Condensed" panose="020B0502040204020203" pitchFamily="34" charset="0"/>
      <p:bold r:id="rId33"/>
    </p:embeddedFont>
    <p:embeddedFont>
      <p:font typeface="Bahnschrift SemiBold SemiConden" panose="020B0502040204020203" pitchFamily="34" charset="0"/>
      <p:bold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E5CA89D-E599-4258-A463-C4BA532D025A}">
          <p14:sldIdLst>
            <p14:sldId id="256"/>
            <p14:sldId id="257"/>
            <p14:sldId id="258"/>
            <p14:sldId id="259"/>
            <p14:sldId id="269"/>
            <p14:sldId id="260"/>
            <p14:sldId id="261"/>
            <p14:sldId id="267"/>
            <p14:sldId id="268"/>
            <p14:sldId id="270"/>
            <p14:sldId id="271"/>
            <p14:sldId id="272"/>
            <p14:sldId id="273"/>
            <p14:sldId id="275"/>
            <p14:sldId id="276"/>
            <p14:sldId id="277"/>
            <p14:sldId id="274"/>
            <p14:sldId id="278"/>
            <p14:sldId id="280"/>
            <p14:sldId id="279"/>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113" d="100"/>
          <a:sy n="113" d="100"/>
        </p:scale>
        <p:origin x="58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2</a:t>
            </a:r>
            <a:br>
              <a:rPr lang="en-GB" sz="42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t>
            </a:r>
            <a:r>
              <a:rPr lang="en-IN" sz="1800" b="1" dirty="0">
                <a:solidFill>
                  <a:schemeClr val="lt1"/>
                </a:solidFill>
                <a:latin typeface="Montserrat"/>
                <a:ea typeface="Montserrat"/>
                <a:cs typeface="Montserrat"/>
                <a:sym typeface="Montserrat"/>
              </a:rPr>
              <a:t>(supervised regression )</a:t>
            </a:r>
            <a:br>
              <a:rPr lang="en-IN" sz="2000" b="1" dirty="0">
                <a:solidFill>
                  <a:schemeClr val="lt1"/>
                </a:solidFill>
                <a:latin typeface="Montserrat"/>
                <a:ea typeface="Montserrat"/>
                <a:cs typeface="Montserrat"/>
                <a:sym typeface="Montserrat"/>
              </a:rPr>
            </a:br>
            <a:br>
              <a:rPr lang="en-IN" sz="2000" b="1" dirty="0">
                <a:solidFill>
                  <a:schemeClr val="lt1"/>
                </a:solidFill>
                <a:latin typeface="Montserrat"/>
                <a:ea typeface="Montserrat"/>
                <a:cs typeface="Montserrat"/>
                <a:sym typeface="Montserrat"/>
              </a:rPr>
            </a:br>
            <a:r>
              <a:rPr lang="en-IN" sz="2000" b="1" dirty="0">
                <a:solidFill>
                  <a:schemeClr val="lt1"/>
                </a:solidFill>
                <a:latin typeface="Montserrat"/>
                <a:ea typeface="Montserrat"/>
                <a:cs typeface="Montserrat"/>
                <a:sym typeface="Montserrat"/>
              </a:rPr>
              <a:t>                   </a:t>
            </a:r>
            <a:r>
              <a:rPr lang="en-GB" sz="2800" b="1" dirty="0">
                <a:solidFill>
                  <a:srgbClr val="92D050"/>
                </a:solidFill>
                <a:latin typeface="Montserrat"/>
                <a:ea typeface="Montserrat"/>
                <a:cs typeface="Montserrat"/>
                <a:sym typeface="Montserrat"/>
              </a:rPr>
              <a:t>Bike Sharing Demand </a:t>
            </a:r>
            <a:r>
              <a:rPr lang="en-GB" sz="2400" b="1" dirty="0">
                <a:solidFill>
                  <a:srgbClr val="92D050"/>
                </a:solidFill>
                <a:latin typeface="Montserrat"/>
                <a:ea typeface="Montserrat"/>
                <a:cs typeface="Montserrat"/>
                <a:sym typeface="Montserrat"/>
              </a:rPr>
              <a:t>Prediction</a:t>
            </a:r>
            <a:br>
              <a:rPr lang="en-GB" sz="2400" b="1" dirty="0">
                <a:solidFill>
                  <a:srgbClr val="92D050"/>
                </a:solidFill>
                <a:latin typeface="Montserrat"/>
                <a:ea typeface="Montserrat"/>
                <a:cs typeface="Montserrat"/>
                <a:sym typeface="Montserrat"/>
              </a:rPr>
            </a:br>
            <a:br>
              <a:rPr lang="en-GB" sz="2400" b="1" dirty="0">
                <a:solidFill>
                  <a:srgbClr val="92D050"/>
                </a:solidFill>
                <a:latin typeface="Montserrat"/>
                <a:ea typeface="Montserrat"/>
                <a:cs typeface="Montserrat"/>
                <a:sym typeface="Montserrat"/>
              </a:rPr>
            </a:br>
            <a:r>
              <a:rPr lang="en-GB" sz="2400" b="1" dirty="0">
                <a:solidFill>
                  <a:srgbClr val="92D050"/>
                </a:solidFill>
                <a:latin typeface="Montserrat"/>
                <a:ea typeface="Montserrat"/>
                <a:cs typeface="Montserrat"/>
                <a:sym typeface="Montserrat"/>
              </a:rPr>
              <a:t>                                        </a:t>
            </a:r>
            <a:r>
              <a:rPr lang="en-GB" sz="1200" b="1" dirty="0">
                <a:solidFill>
                  <a:srgbClr val="92D050"/>
                </a:solidFill>
                <a:latin typeface="Montserrat"/>
                <a:ea typeface="Montserrat"/>
                <a:cs typeface="Montserrat"/>
                <a:sym typeface="Montserrat"/>
              </a:rPr>
              <a:t>Individual Project:</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a:t>
            </a:r>
            <a:r>
              <a:rPr lang="en-GB" sz="2400" b="1" u="sng" dirty="0">
                <a:solidFill>
                  <a:schemeClr val="lt1"/>
                </a:solidFill>
                <a:latin typeface="Montserrat"/>
                <a:ea typeface="Montserrat"/>
                <a:cs typeface="Montserrat"/>
                <a:sym typeface="Montserrat"/>
              </a:rPr>
              <a:t>Ajit kumar patel</a:t>
            </a:r>
            <a:br>
              <a:rPr lang="en-GB" sz="4200" b="1" dirty="0">
                <a:solidFill>
                  <a:srgbClr val="CC0000"/>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CC14-8E96-FFB7-AA1D-A67D98E38969}"/>
              </a:ext>
            </a:extLst>
          </p:cNvPr>
          <p:cNvSpPr>
            <a:spLocks noGrp="1"/>
          </p:cNvSpPr>
          <p:nvPr>
            <p:ph type="title"/>
          </p:nvPr>
        </p:nvSpPr>
        <p:spPr/>
        <p:txBody>
          <a:bodyPr/>
          <a:lstStyle/>
          <a:p>
            <a:r>
              <a:rPr lang="en-IN" b="1" dirty="0"/>
              <a:t>Counting the % of Functioning day &amp; Holiday</a:t>
            </a:r>
          </a:p>
        </p:txBody>
      </p:sp>
      <p:sp>
        <p:nvSpPr>
          <p:cNvPr id="3" name="Text Placeholder 2">
            <a:extLst>
              <a:ext uri="{FF2B5EF4-FFF2-40B4-BE49-F238E27FC236}">
                <a16:creationId xmlns:a16="http://schemas.microsoft.com/office/drawing/2014/main" id="{2A9EB0AA-9135-D37E-CF18-97BB9341125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691AC17-91EB-366B-BFB3-34232E168F2B}"/>
              </a:ext>
            </a:extLst>
          </p:cNvPr>
          <p:cNvPicPr>
            <a:picLocks noChangeAspect="1"/>
          </p:cNvPicPr>
          <p:nvPr/>
        </p:nvPicPr>
        <p:blipFill>
          <a:blip r:embed="rId2"/>
          <a:stretch>
            <a:fillRect/>
          </a:stretch>
        </p:blipFill>
        <p:spPr>
          <a:xfrm>
            <a:off x="311700" y="1044161"/>
            <a:ext cx="4174956" cy="3599652"/>
          </a:xfrm>
          <a:prstGeom prst="rect">
            <a:avLst/>
          </a:prstGeom>
        </p:spPr>
      </p:pic>
      <p:pic>
        <p:nvPicPr>
          <p:cNvPr id="7" name="Picture 6">
            <a:extLst>
              <a:ext uri="{FF2B5EF4-FFF2-40B4-BE49-F238E27FC236}">
                <a16:creationId xmlns:a16="http://schemas.microsoft.com/office/drawing/2014/main" id="{E96B5566-9E4E-533C-6E5B-BBE15F4423EF}"/>
              </a:ext>
            </a:extLst>
          </p:cNvPr>
          <p:cNvPicPr>
            <a:picLocks noChangeAspect="1"/>
          </p:cNvPicPr>
          <p:nvPr/>
        </p:nvPicPr>
        <p:blipFill>
          <a:blip r:embed="rId3"/>
          <a:stretch>
            <a:fillRect/>
          </a:stretch>
        </p:blipFill>
        <p:spPr>
          <a:xfrm>
            <a:off x="4486656" y="1044161"/>
            <a:ext cx="3810868" cy="3633028"/>
          </a:xfrm>
          <a:prstGeom prst="rect">
            <a:avLst/>
          </a:prstGeom>
        </p:spPr>
      </p:pic>
    </p:spTree>
    <p:extLst>
      <p:ext uri="{BB962C8B-B14F-4D97-AF65-F5344CB8AC3E}">
        <p14:creationId xmlns:p14="http://schemas.microsoft.com/office/powerpoint/2010/main" val="38060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E0C8-0636-C9C1-1A8D-F8C2A0576037}"/>
              </a:ext>
            </a:extLst>
          </p:cNvPr>
          <p:cNvSpPr>
            <a:spLocks noGrp="1"/>
          </p:cNvSpPr>
          <p:nvPr>
            <p:ph type="title"/>
          </p:nvPr>
        </p:nvSpPr>
        <p:spPr/>
        <p:txBody>
          <a:bodyPr/>
          <a:lstStyle/>
          <a:p>
            <a:r>
              <a:rPr lang="en-IN" sz="2000" b="1" u="sng" dirty="0" err="1"/>
              <a:t>Rent_count</a:t>
            </a:r>
            <a:r>
              <a:rPr lang="en-IN" sz="2000" b="1" u="sng" dirty="0"/>
              <a:t> ,monthly and Seasons Wise: </a:t>
            </a:r>
          </a:p>
        </p:txBody>
      </p:sp>
      <p:sp>
        <p:nvSpPr>
          <p:cNvPr id="3" name="Text Placeholder 2">
            <a:extLst>
              <a:ext uri="{FF2B5EF4-FFF2-40B4-BE49-F238E27FC236}">
                <a16:creationId xmlns:a16="http://schemas.microsoft.com/office/drawing/2014/main" id="{8E1C2054-912A-94A7-F6E7-C6A47F75E6A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AA349F6-559A-2726-A870-43AB42E011A9}"/>
              </a:ext>
            </a:extLst>
          </p:cNvPr>
          <p:cNvPicPr>
            <a:picLocks noChangeAspect="1"/>
          </p:cNvPicPr>
          <p:nvPr/>
        </p:nvPicPr>
        <p:blipFill>
          <a:blip r:embed="rId2"/>
          <a:stretch>
            <a:fillRect/>
          </a:stretch>
        </p:blipFill>
        <p:spPr>
          <a:xfrm>
            <a:off x="311700" y="1152475"/>
            <a:ext cx="4577292" cy="3416400"/>
          </a:xfrm>
          <a:prstGeom prst="rect">
            <a:avLst/>
          </a:prstGeom>
        </p:spPr>
      </p:pic>
      <p:pic>
        <p:nvPicPr>
          <p:cNvPr id="7" name="Picture 6">
            <a:extLst>
              <a:ext uri="{FF2B5EF4-FFF2-40B4-BE49-F238E27FC236}">
                <a16:creationId xmlns:a16="http://schemas.microsoft.com/office/drawing/2014/main" id="{0E4DE1DA-8A8F-92FE-2C11-4545996F5AFB}"/>
              </a:ext>
            </a:extLst>
          </p:cNvPr>
          <p:cNvPicPr>
            <a:picLocks noChangeAspect="1"/>
          </p:cNvPicPr>
          <p:nvPr/>
        </p:nvPicPr>
        <p:blipFill>
          <a:blip r:embed="rId3"/>
          <a:stretch>
            <a:fillRect/>
          </a:stretch>
        </p:blipFill>
        <p:spPr>
          <a:xfrm>
            <a:off x="4888992" y="1152476"/>
            <a:ext cx="3943308" cy="3416400"/>
          </a:xfrm>
          <a:prstGeom prst="rect">
            <a:avLst/>
          </a:prstGeom>
        </p:spPr>
      </p:pic>
    </p:spTree>
    <p:extLst>
      <p:ext uri="{BB962C8B-B14F-4D97-AF65-F5344CB8AC3E}">
        <p14:creationId xmlns:p14="http://schemas.microsoft.com/office/powerpoint/2010/main" val="383824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E86-12DC-BFF4-0B5C-F6DBBA54A700}"/>
              </a:ext>
            </a:extLst>
          </p:cNvPr>
          <p:cNvSpPr>
            <a:spLocks noGrp="1"/>
          </p:cNvSpPr>
          <p:nvPr>
            <p:ph type="title"/>
          </p:nvPr>
        </p:nvSpPr>
        <p:spPr>
          <a:xfrm>
            <a:off x="311700" y="170689"/>
            <a:ext cx="8520600" cy="548639"/>
          </a:xfrm>
        </p:spPr>
        <p:txBody>
          <a:bodyPr/>
          <a:lstStyle/>
          <a:p>
            <a:r>
              <a:rPr lang="en-IN" sz="2400" b="1" i="0" u="sng" dirty="0">
                <a:effectLst/>
                <a:latin typeface="Arial" panose="020B0604020202020204" pitchFamily="34" charset="0"/>
              </a:rPr>
              <a:t>Assumption of regression line</a:t>
            </a:r>
            <a:r>
              <a:rPr lang="en-IN" sz="1800" b="1" i="0" u="sng" dirty="0">
                <a:effectLst/>
                <a:latin typeface="Arial" panose="020B0604020202020204" pitchFamily="34" charset="0"/>
              </a:rPr>
              <a:t>:(before model steps)</a:t>
            </a:r>
            <a:endParaRPr lang="en-IN" sz="1800" b="1" u="sng" dirty="0"/>
          </a:p>
        </p:txBody>
      </p:sp>
      <p:sp>
        <p:nvSpPr>
          <p:cNvPr id="3" name="Text Placeholder 2">
            <a:extLst>
              <a:ext uri="{FF2B5EF4-FFF2-40B4-BE49-F238E27FC236}">
                <a16:creationId xmlns:a16="http://schemas.microsoft.com/office/drawing/2014/main" id="{9F5FF3AC-0B86-224C-A94E-04EDC470A56C}"/>
              </a:ext>
            </a:extLst>
          </p:cNvPr>
          <p:cNvSpPr>
            <a:spLocks noGrp="1"/>
          </p:cNvSpPr>
          <p:nvPr>
            <p:ph type="body" idx="1"/>
          </p:nvPr>
        </p:nvSpPr>
        <p:spPr>
          <a:xfrm>
            <a:off x="311700" y="719329"/>
            <a:ext cx="8520600" cy="719327"/>
          </a:xfrm>
        </p:spPr>
        <p:txBody>
          <a:bodyPr/>
          <a:lstStyle/>
          <a:p>
            <a:pPr>
              <a:buClr>
                <a:schemeClr val="tx1"/>
              </a:buClr>
              <a:buFont typeface="+mj-lt"/>
              <a:buAutoNum type="arabicPeriod"/>
            </a:pPr>
            <a:r>
              <a:rPr lang="en-US" dirty="0">
                <a:solidFill>
                  <a:srgbClr val="0070C0"/>
                </a:solidFill>
                <a:latin typeface="Arial" panose="020B0604020202020204" pitchFamily="34" charset="0"/>
              </a:rPr>
              <a:t>F</a:t>
            </a:r>
            <a:r>
              <a:rPr lang="en-US" b="0" i="0" dirty="0">
                <a:solidFill>
                  <a:srgbClr val="0070C0"/>
                </a:solidFill>
                <a:effectLst/>
                <a:latin typeface="Arial" panose="020B0604020202020204" pitchFamily="34" charset="0"/>
              </a:rPr>
              <a:t>inding the relation between the dependent and independent variables should be almost linear.                  </a:t>
            </a:r>
            <a:r>
              <a:rPr lang="en-US" sz="1600" b="0" i="0" dirty="0">
                <a:solidFill>
                  <a:schemeClr val="tx1">
                    <a:lumMod val="40000"/>
                    <a:lumOff val="60000"/>
                  </a:schemeClr>
                </a:solidFill>
                <a:effectLst/>
                <a:latin typeface="Arial" panose="020B0604020202020204" pitchFamily="34" charset="0"/>
              </a:rPr>
              <a:t>(POSITIVE RELATIONSHIP)</a:t>
            </a:r>
            <a:endParaRPr lang="en-US" b="0" i="0" dirty="0">
              <a:solidFill>
                <a:schemeClr val="tx1">
                  <a:lumMod val="40000"/>
                  <a:lumOff val="6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B6DE98E2-A1E8-99FD-029A-B7A1FACA514F}"/>
              </a:ext>
            </a:extLst>
          </p:cNvPr>
          <p:cNvPicPr>
            <a:picLocks noChangeAspect="1"/>
          </p:cNvPicPr>
          <p:nvPr/>
        </p:nvPicPr>
        <p:blipFill>
          <a:blip r:embed="rId2"/>
          <a:stretch>
            <a:fillRect/>
          </a:stretch>
        </p:blipFill>
        <p:spPr>
          <a:xfrm>
            <a:off x="311700" y="1438657"/>
            <a:ext cx="2809452" cy="1513343"/>
          </a:xfrm>
          <a:prstGeom prst="rect">
            <a:avLst/>
          </a:prstGeom>
        </p:spPr>
      </p:pic>
      <p:pic>
        <p:nvPicPr>
          <p:cNvPr id="7" name="Picture 6">
            <a:extLst>
              <a:ext uri="{FF2B5EF4-FFF2-40B4-BE49-F238E27FC236}">
                <a16:creationId xmlns:a16="http://schemas.microsoft.com/office/drawing/2014/main" id="{DA17F944-C4E6-5A25-7087-53323FC9967B}"/>
              </a:ext>
            </a:extLst>
          </p:cNvPr>
          <p:cNvPicPr>
            <a:picLocks noChangeAspect="1"/>
          </p:cNvPicPr>
          <p:nvPr/>
        </p:nvPicPr>
        <p:blipFill>
          <a:blip r:embed="rId3"/>
          <a:stretch>
            <a:fillRect/>
          </a:stretch>
        </p:blipFill>
        <p:spPr>
          <a:xfrm>
            <a:off x="3121152" y="1438656"/>
            <a:ext cx="2901698" cy="1513343"/>
          </a:xfrm>
          <a:prstGeom prst="rect">
            <a:avLst/>
          </a:prstGeom>
        </p:spPr>
      </p:pic>
      <p:pic>
        <p:nvPicPr>
          <p:cNvPr id="11" name="Picture 10">
            <a:extLst>
              <a:ext uri="{FF2B5EF4-FFF2-40B4-BE49-F238E27FC236}">
                <a16:creationId xmlns:a16="http://schemas.microsoft.com/office/drawing/2014/main" id="{6559CB30-43A3-9582-21F3-18031082BF06}"/>
              </a:ext>
            </a:extLst>
          </p:cNvPr>
          <p:cNvPicPr>
            <a:picLocks noChangeAspect="1"/>
          </p:cNvPicPr>
          <p:nvPr/>
        </p:nvPicPr>
        <p:blipFill>
          <a:blip r:embed="rId4"/>
          <a:stretch>
            <a:fillRect/>
          </a:stretch>
        </p:blipFill>
        <p:spPr>
          <a:xfrm>
            <a:off x="311700" y="2910828"/>
            <a:ext cx="2809451" cy="1513343"/>
          </a:xfrm>
          <a:prstGeom prst="rect">
            <a:avLst/>
          </a:prstGeom>
        </p:spPr>
      </p:pic>
      <p:pic>
        <p:nvPicPr>
          <p:cNvPr id="13" name="Picture 12">
            <a:extLst>
              <a:ext uri="{FF2B5EF4-FFF2-40B4-BE49-F238E27FC236}">
                <a16:creationId xmlns:a16="http://schemas.microsoft.com/office/drawing/2014/main" id="{B20D2D60-B1FE-AEAD-8432-F682808062CA}"/>
              </a:ext>
            </a:extLst>
          </p:cNvPr>
          <p:cNvPicPr>
            <a:picLocks noChangeAspect="1"/>
          </p:cNvPicPr>
          <p:nvPr/>
        </p:nvPicPr>
        <p:blipFill>
          <a:blip r:embed="rId5"/>
          <a:stretch>
            <a:fillRect/>
          </a:stretch>
        </p:blipFill>
        <p:spPr>
          <a:xfrm>
            <a:off x="3121150" y="2951600"/>
            <a:ext cx="2901699" cy="1513344"/>
          </a:xfrm>
          <a:prstGeom prst="rect">
            <a:avLst/>
          </a:prstGeom>
        </p:spPr>
      </p:pic>
      <p:pic>
        <p:nvPicPr>
          <p:cNvPr id="15" name="Picture 14">
            <a:extLst>
              <a:ext uri="{FF2B5EF4-FFF2-40B4-BE49-F238E27FC236}">
                <a16:creationId xmlns:a16="http://schemas.microsoft.com/office/drawing/2014/main" id="{A279F8A7-C445-6EB3-460A-0E3900EF9B0B}"/>
              </a:ext>
            </a:extLst>
          </p:cNvPr>
          <p:cNvPicPr>
            <a:picLocks noChangeAspect="1"/>
          </p:cNvPicPr>
          <p:nvPr/>
        </p:nvPicPr>
        <p:blipFill>
          <a:blip r:embed="rId6"/>
          <a:stretch>
            <a:fillRect/>
          </a:stretch>
        </p:blipFill>
        <p:spPr>
          <a:xfrm>
            <a:off x="6022849" y="1436310"/>
            <a:ext cx="3121151" cy="1517637"/>
          </a:xfrm>
          <a:prstGeom prst="rect">
            <a:avLst/>
          </a:prstGeom>
        </p:spPr>
      </p:pic>
      <p:pic>
        <p:nvPicPr>
          <p:cNvPr id="17" name="Picture 16">
            <a:extLst>
              <a:ext uri="{FF2B5EF4-FFF2-40B4-BE49-F238E27FC236}">
                <a16:creationId xmlns:a16="http://schemas.microsoft.com/office/drawing/2014/main" id="{8E39F620-DD10-D3DF-DE0E-FB4CDF6D44D3}"/>
              </a:ext>
            </a:extLst>
          </p:cNvPr>
          <p:cNvPicPr>
            <a:picLocks noChangeAspect="1"/>
          </p:cNvPicPr>
          <p:nvPr/>
        </p:nvPicPr>
        <p:blipFill>
          <a:blip r:embed="rId7"/>
          <a:stretch>
            <a:fillRect/>
          </a:stretch>
        </p:blipFill>
        <p:spPr>
          <a:xfrm>
            <a:off x="6022848" y="2910828"/>
            <a:ext cx="2809452" cy="1554116"/>
          </a:xfrm>
          <a:prstGeom prst="rect">
            <a:avLst/>
          </a:prstGeom>
        </p:spPr>
      </p:pic>
    </p:spTree>
    <p:extLst>
      <p:ext uri="{BB962C8B-B14F-4D97-AF65-F5344CB8AC3E}">
        <p14:creationId xmlns:p14="http://schemas.microsoft.com/office/powerpoint/2010/main" val="230807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02D6-515D-A285-A224-913666DE4C10}"/>
              </a:ext>
            </a:extLst>
          </p:cNvPr>
          <p:cNvSpPr>
            <a:spLocks noGrp="1"/>
          </p:cNvSpPr>
          <p:nvPr>
            <p:ph type="title"/>
          </p:nvPr>
        </p:nvSpPr>
        <p:spPr>
          <a:xfrm>
            <a:off x="311700" y="152417"/>
            <a:ext cx="8520600" cy="512601"/>
          </a:xfrm>
        </p:spPr>
        <p:txBody>
          <a:bodyPr/>
          <a:lstStyle/>
          <a:p>
            <a:r>
              <a:rPr lang="en-IN" sz="1600" b="1" u="sng" dirty="0"/>
              <a:t>LINEAR ASSUMPETION:</a:t>
            </a:r>
            <a:br>
              <a:rPr lang="en-IN" sz="2000" b="1" dirty="0">
                <a:solidFill>
                  <a:schemeClr val="tx1">
                    <a:lumMod val="40000"/>
                    <a:lumOff val="60000"/>
                  </a:schemeClr>
                </a:solidFill>
              </a:rPr>
            </a:br>
            <a:r>
              <a:rPr lang="en-IN" sz="1100" b="1" dirty="0">
                <a:solidFill>
                  <a:schemeClr val="tx1">
                    <a:lumMod val="40000"/>
                    <a:lumOff val="60000"/>
                  </a:schemeClr>
                </a:solidFill>
              </a:rPr>
              <a:t>(NEGATIVE RELATIONSHIP)</a:t>
            </a:r>
          </a:p>
        </p:txBody>
      </p:sp>
      <p:sp>
        <p:nvSpPr>
          <p:cNvPr id="3" name="Text Placeholder 2">
            <a:extLst>
              <a:ext uri="{FF2B5EF4-FFF2-40B4-BE49-F238E27FC236}">
                <a16:creationId xmlns:a16="http://schemas.microsoft.com/office/drawing/2014/main" id="{84550ABC-7C6F-6D26-B022-921A50BEA81F}"/>
              </a:ext>
            </a:extLst>
          </p:cNvPr>
          <p:cNvSpPr>
            <a:spLocks noGrp="1"/>
          </p:cNvSpPr>
          <p:nvPr>
            <p:ph type="body" idx="1"/>
          </p:nvPr>
        </p:nvSpPr>
        <p:spPr>
          <a:xfrm>
            <a:off x="75570" y="3078281"/>
            <a:ext cx="8873357" cy="1912802"/>
          </a:xfrm>
        </p:spPr>
        <p:txBody>
          <a:bodyPr/>
          <a:lstStyle/>
          <a:p>
            <a:pPr marL="114300" indent="0">
              <a:buNone/>
            </a:pPr>
            <a:endParaRPr lang="en-US" sz="1400" dirty="0">
              <a:solidFill>
                <a:srgbClr val="0070C0"/>
              </a:solidFill>
              <a:latin typeface="Arial" panose="020B0604020202020204" pitchFamily="34" charset="0"/>
            </a:endParaRPr>
          </a:p>
          <a:p>
            <a:pPr>
              <a:buClr>
                <a:schemeClr val="tx1"/>
              </a:buClr>
              <a:buFont typeface="Courier New" panose="02070309020205020404" pitchFamily="49" charset="0"/>
              <a:buChar char="o"/>
            </a:pPr>
            <a:r>
              <a:rPr lang="en-US" sz="1400" b="0" i="0" dirty="0">
                <a:solidFill>
                  <a:srgbClr val="0070C0"/>
                </a:solidFill>
                <a:effectLst/>
                <a:latin typeface="Arial" panose="020B0604020202020204" pitchFamily="34" charset="0"/>
              </a:rPr>
              <a:t>Mean of residuals should be zero or close to 0 as much as possible. It is done to check whether our line is actually the line of “best fit”.</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be homoscedasticity or equal variance in a regression model. This assumption means that the variance around the regression line is the same for all values of the predictor variable (X).</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not be multicollinearity in regression model. Multicollinearity generally occurs when there are high correlations between two or more independent variables.</a:t>
            </a:r>
            <a:endParaRPr lang="en-IN" sz="1400" dirty="0">
              <a:solidFill>
                <a:srgbClr val="0070C0"/>
              </a:solidFill>
            </a:endParaRPr>
          </a:p>
          <a:p>
            <a:pPr marL="114300" indent="0">
              <a:buNone/>
            </a:pPr>
            <a:endParaRPr lang="en-IN" dirty="0"/>
          </a:p>
        </p:txBody>
      </p:sp>
      <p:pic>
        <p:nvPicPr>
          <p:cNvPr id="4" name="Picture 3">
            <a:extLst>
              <a:ext uri="{FF2B5EF4-FFF2-40B4-BE49-F238E27FC236}">
                <a16:creationId xmlns:a16="http://schemas.microsoft.com/office/drawing/2014/main" id="{29B40DFD-84DB-9DF3-5EE6-838164DC0435}"/>
              </a:ext>
            </a:extLst>
          </p:cNvPr>
          <p:cNvPicPr>
            <a:picLocks noChangeAspect="1"/>
          </p:cNvPicPr>
          <p:nvPr/>
        </p:nvPicPr>
        <p:blipFill>
          <a:blip r:embed="rId2"/>
          <a:stretch>
            <a:fillRect/>
          </a:stretch>
        </p:blipFill>
        <p:spPr>
          <a:xfrm>
            <a:off x="311700" y="768244"/>
            <a:ext cx="2833835" cy="2214351"/>
          </a:xfrm>
          <a:prstGeom prst="rect">
            <a:avLst/>
          </a:prstGeom>
        </p:spPr>
      </p:pic>
      <p:pic>
        <p:nvPicPr>
          <p:cNvPr id="6" name="Picture 5">
            <a:extLst>
              <a:ext uri="{FF2B5EF4-FFF2-40B4-BE49-F238E27FC236}">
                <a16:creationId xmlns:a16="http://schemas.microsoft.com/office/drawing/2014/main" id="{2ACFD21D-8210-A702-EF57-47181AE203A7}"/>
              </a:ext>
            </a:extLst>
          </p:cNvPr>
          <p:cNvPicPr>
            <a:picLocks noChangeAspect="1"/>
          </p:cNvPicPr>
          <p:nvPr/>
        </p:nvPicPr>
        <p:blipFill>
          <a:blip r:embed="rId3"/>
          <a:stretch>
            <a:fillRect/>
          </a:stretch>
        </p:blipFill>
        <p:spPr>
          <a:xfrm>
            <a:off x="3096769" y="863930"/>
            <a:ext cx="2833836" cy="2045525"/>
          </a:xfrm>
          <a:prstGeom prst="rect">
            <a:avLst/>
          </a:prstGeom>
        </p:spPr>
      </p:pic>
      <p:pic>
        <p:nvPicPr>
          <p:cNvPr id="8" name="Picture 7">
            <a:extLst>
              <a:ext uri="{FF2B5EF4-FFF2-40B4-BE49-F238E27FC236}">
                <a16:creationId xmlns:a16="http://schemas.microsoft.com/office/drawing/2014/main" id="{8B10A519-0F11-01A8-D1FA-F479A43E0462}"/>
              </a:ext>
            </a:extLst>
          </p:cNvPr>
          <p:cNvPicPr>
            <a:picLocks noChangeAspect="1"/>
          </p:cNvPicPr>
          <p:nvPr/>
        </p:nvPicPr>
        <p:blipFill>
          <a:blip r:embed="rId4"/>
          <a:stretch>
            <a:fillRect/>
          </a:stretch>
        </p:blipFill>
        <p:spPr>
          <a:xfrm>
            <a:off x="5881838" y="811246"/>
            <a:ext cx="2950462" cy="2045525"/>
          </a:xfrm>
          <a:prstGeom prst="rect">
            <a:avLst/>
          </a:prstGeom>
        </p:spPr>
      </p:pic>
    </p:spTree>
    <p:extLst>
      <p:ext uri="{BB962C8B-B14F-4D97-AF65-F5344CB8AC3E}">
        <p14:creationId xmlns:p14="http://schemas.microsoft.com/office/powerpoint/2010/main" val="223450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65AA-F0A9-47A4-EA14-39986CAD880B}"/>
              </a:ext>
            </a:extLst>
          </p:cNvPr>
          <p:cNvSpPr>
            <a:spLocks noGrp="1"/>
          </p:cNvSpPr>
          <p:nvPr>
            <p:ph type="title"/>
          </p:nvPr>
        </p:nvSpPr>
        <p:spPr>
          <a:xfrm>
            <a:off x="311700" y="90684"/>
            <a:ext cx="8520600" cy="755703"/>
          </a:xfrm>
        </p:spPr>
        <p:txBody>
          <a:bodyPr/>
          <a:lstStyle/>
          <a:p>
            <a:r>
              <a:rPr lang="en-IN" sz="2000" b="1" u="sng" dirty="0"/>
              <a:t>Distribution &amp; skewness(removing outliers) :</a:t>
            </a:r>
            <a:br>
              <a:rPr lang="en-IN" b="1" dirty="0"/>
            </a:br>
            <a:r>
              <a:rPr lang="en-IN" sz="1400" b="1" dirty="0">
                <a:solidFill>
                  <a:srgbClr val="FFC000"/>
                </a:solidFill>
              </a:rPr>
              <a:t>(dependent variable)</a:t>
            </a:r>
            <a:br>
              <a:rPr lang="en-IN" b="1" dirty="0"/>
            </a:br>
            <a:endParaRPr lang="en-IN" b="1" dirty="0"/>
          </a:p>
        </p:txBody>
      </p:sp>
      <p:sp>
        <p:nvSpPr>
          <p:cNvPr id="3" name="Text Placeholder 2">
            <a:extLst>
              <a:ext uri="{FF2B5EF4-FFF2-40B4-BE49-F238E27FC236}">
                <a16:creationId xmlns:a16="http://schemas.microsoft.com/office/drawing/2014/main" id="{94690B0E-FF10-D624-1CAA-5CBD8C94AAD6}"/>
              </a:ext>
            </a:extLst>
          </p:cNvPr>
          <p:cNvSpPr>
            <a:spLocks noGrp="1"/>
          </p:cNvSpPr>
          <p:nvPr>
            <p:ph type="body" idx="1"/>
          </p:nvPr>
        </p:nvSpPr>
        <p:spPr>
          <a:xfrm>
            <a:off x="311700" y="929514"/>
            <a:ext cx="8520600" cy="3639361"/>
          </a:xfrm>
        </p:spPr>
        <p:txBody>
          <a:bodyPr/>
          <a:lstStyle/>
          <a:p>
            <a:r>
              <a:rPr lang="en-IN" b="1" u="sng" dirty="0">
                <a:solidFill>
                  <a:srgbClr val="0070C0"/>
                </a:solidFill>
              </a:rPr>
              <a:t>Before treatment               Removing outlier                    After treatment</a:t>
            </a: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pPr marL="114300" indent="0">
              <a:buNone/>
            </a:pPr>
            <a:endParaRPr lang="en-IN" b="1" u="sng" dirty="0">
              <a:solidFill>
                <a:srgbClr val="0070C0"/>
              </a:solidFill>
            </a:endParaRPr>
          </a:p>
          <a:p>
            <a:pPr>
              <a:buClr>
                <a:schemeClr val="tx1">
                  <a:lumMod val="60000"/>
                  <a:lumOff val="40000"/>
                </a:schemeClr>
              </a:buClr>
              <a:buFont typeface="Arial" panose="020B0604020202020204" pitchFamily="34" charset="0"/>
              <a:buChar char="•"/>
            </a:pPr>
            <a:r>
              <a:rPr lang="en-US" b="0" i="0" dirty="0">
                <a:solidFill>
                  <a:srgbClr val="0070C0"/>
                </a:solidFill>
                <a:effectLst/>
                <a:latin typeface="Arial" panose="020B0604020202020204" pitchFamily="34" charset="0"/>
              </a:rPr>
              <a:t>Outliers can have huge effect on the regression line.</a:t>
            </a:r>
          </a:p>
          <a:p>
            <a:pPr>
              <a:buClr>
                <a:schemeClr val="tx1">
                  <a:lumMod val="60000"/>
                  <a:lumOff val="40000"/>
                </a:schemeClr>
              </a:buClr>
              <a:buFont typeface="Arial" panose="020B0604020202020204" pitchFamily="34" charset="0"/>
              <a:buChar char="•"/>
            </a:pPr>
            <a:endParaRPr lang="en-IN" b="1" u="sng" dirty="0">
              <a:solidFill>
                <a:srgbClr val="0070C0"/>
              </a:solidFill>
            </a:endParaRPr>
          </a:p>
        </p:txBody>
      </p:sp>
      <p:pic>
        <p:nvPicPr>
          <p:cNvPr id="5" name="Picture 4">
            <a:extLst>
              <a:ext uri="{FF2B5EF4-FFF2-40B4-BE49-F238E27FC236}">
                <a16:creationId xmlns:a16="http://schemas.microsoft.com/office/drawing/2014/main" id="{A3C153BB-8924-3ADC-986E-F9CA18B88B41}"/>
              </a:ext>
            </a:extLst>
          </p:cNvPr>
          <p:cNvPicPr>
            <a:picLocks noChangeAspect="1"/>
          </p:cNvPicPr>
          <p:nvPr/>
        </p:nvPicPr>
        <p:blipFill>
          <a:blip r:embed="rId2"/>
          <a:stretch>
            <a:fillRect/>
          </a:stretch>
        </p:blipFill>
        <p:spPr>
          <a:xfrm>
            <a:off x="3309977" y="1352708"/>
            <a:ext cx="2871669" cy="2501376"/>
          </a:xfrm>
          <a:prstGeom prst="rect">
            <a:avLst/>
          </a:prstGeom>
        </p:spPr>
      </p:pic>
      <p:pic>
        <p:nvPicPr>
          <p:cNvPr id="7" name="Picture 6">
            <a:extLst>
              <a:ext uri="{FF2B5EF4-FFF2-40B4-BE49-F238E27FC236}">
                <a16:creationId xmlns:a16="http://schemas.microsoft.com/office/drawing/2014/main" id="{2039B9C8-1540-4A55-D7C5-2D41AA800592}"/>
              </a:ext>
            </a:extLst>
          </p:cNvPr>
          <p:cNvPicPr>
            <a:picLocks noChangeAspect="1"/>
          </p:cNvPicPr>
          <p:nvPr/>
        </p:nvPicPr>
        <p:blipFill>
          <a:blip r:embed="rId3"/>
          <a:stretch>
            <a:fillRect/>
          </a:stretch>
        </p:blipFill>
        <p:spPr>
          <a:xfrm>
            <a:off x="570589" y="1346996"/>
            <a:ext cx="2686490" cy="2501376"/>
          </a:xfrm>
          <a:prstGeom prst="rect">
            <a:avLst/>
          </a:prstGeom>
        </p:spPr>
      </p:pic>
      <p:pic>
        <p:nvPicPr>
          <p:cNvPr id="9" name="Picture 8">
            <a:extLst>
              <a:ext uri="{FF2B5EF4-FFF2-40B4-BE49-F238E27FC236}">
                <a16:creationId xmlns:a16="http://schemas.microsoft.com/office/drawing/2014/main" id="{F05535FE-13CC-8C67-1A65-51D559D5FFD3}"/>
              </a:ext>
            </a:extLst>
          </p:cNvPr>
          <p:cNvPicPr>
            <a:picLocks noChangeAspect="1"/>
          </p:cNvPicPr>
          <p:nvPr/>
        </p:nvPicPr>
        <p:blipFill>
          <a:blip r:embed="rId4"/>
          <a:stretch>
            <a:fillRect/>
          </a:stretch>
        </p:blipFill>
        <p:spPr>
          <a:xfrm>
            <a:off x="6294070" y="1346995"/>
            <a:ext cx="2425805" cy="2501377"/>
          </a:xfrm>
          <a:prstGeom prst="rect">
            <a:avLst/>
          </a:prstGeom>
        </p:spPr>
      </p:pic>
    </p:spTree>
    <p:extLst>
      <p:ext uri="{BB962C8B-B14F-4D97-AF65-F5344CB8AC3E}">
        <p14:creationId xmlns:p14="http://schemas.microsoft.com/office/powerpoint/2010/main" val="418945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3C4B-E836-9902-8ACC-5BCFF9A50E92}"/>
              </a:ext>
            </a:extLst>
          </p:cNvPr>
          <p:cNvSpPr>
            <a:spLocks noGrp="1"/>
          </p:cNvSpPr>
          <p:nvPr>
            <p:ph type="title"/>
          </p:nvPr>
        </p:nvSpPr>
        <p:spPr>
          <a:xfrm>
            <a:off x="311700" y="146305"/>
            <a:ext cx="8520600" cy="755904"/>
          </a:xfrm>
        </p:spPr>
        <p:txBody>
          <a:bodyPr/>
          <a:lstStyle/>
          <a:p>
            <a:r>
              <a:rPr lang="en-IN" sz="2400" b="1" u="sng" dirty="0"/>
              <a:t>Distribution &amp; skewness(removing outliers) :</a:t>
            </a:r>
            <a:br>
              <a:rPr lang="en-IN" b="1" dirty="0"/>
            </a:br>
            <a:r>
              <a:rPr lang="en-IN" sz="1400" b="1" dirty="0">
                <a:solidFill>
                  <a:srgbClr val="FFC000"/>
                </a:solidFill>
              </a:rPr>
              <a:t>(Independent variable)</a:t>
            </a:r>
            <a:endParaRPr lang="en-IN" dirty="0"/>
          </a:p>
        </p:txBody>
      </p:sp>
      <p:sp>
        <p:nvSpPr>
          <p:cNvPr id="4" name="Text Placeholder 3">
            <a:extLst>
              <a:ext uri="{FF2B5EF4-FFF2-40B4-BE49-F238E27FC236}">
                <a16:creationId xmlns:a16="http://schemas.microsoft.com/office/drawing/2014/main" id="{A96A6C07-E9AE-281E-75E6-8B66247049A2}"/>
              </a:ext>
            </a:extLst>
          </p:cNvPr>
          <p:cNvSpPr>
            <a:spLocks noGrp="1"/>
          </p:cNvSpPr>
          <p:nvPr>
            <p:ph type="body" idx="1"/>
          </p:nvPr>
        </p:nvSpPr>
        <p:spPr>
          <a:xfrm>
            <a:off x="311700" y="902209"/>
            <a:ext cx="8494079" cy="4094986"/>
          </a:xfrm>
        </p:spPr>
        <p:txBody>
          <a:bodyPr/>
          <a:lstStyle/>
          <a:p>
            <a:endParaRPr lang="en-IN" dirty="0"/>
          </a:p>
        </p:txBody>
      </p:sp>
      <p:pic>
        <p:nvPicPr>
          <p:cNvPr id="6" name="Picture 5">
            <a:extLst>
              <a:ext uri="{FF2B5EF4-FFF2-40B4-BE49-F238E27FC236}">
                <a16:creationId xmlns:a16="http://schemas.microsoft.com/office/drawing/2014/main" id="{36223A7F-4A5A-C495-252A-356A09DDC746}"/>
              </a:ext>
            </a:extLst>
          </p:cNvPr>
          <p:cNvPicPr>
            <a:picLocks noChangeAspect="1"/>
          </p:cNvPicPr>
          <p:nvPr/>
        </p:nvPicPr>
        <p:blipFill>
          <a:blip r:embed="rId2"/>
          <a:stretch>
            <a:fillRect/>
          </a:stretch>
        </p:blipFill>
        <p:spPr>
          <a:xfrm>
            <a:off x="3200328" y="849338"/>
            <a:ext cx="2447653" cy="1975266"/>
          </a:xfrm>
          <a:prstGeom prst="rect">
            <a:avLst/>
          </a:prstGeom>
        </p:spPr>
      </p:pic>
      <p:pic>
        <p:nvPicPr>
          <p:cNvPr id="8" name="Picture 7">
            <a:extLst>
              <a:ext uri="{FF2B5EF4-FFF2-40B4-BE49-F238E27FC236}">
                <a16:creationId xmlns:a16="http://schemas.microsoft.com/office/drawing/2014/main" id="{AAA276FE-D6EF-58DA-0A95-6F08D291306D}"/>
              </a:ext>
            </a:extLst>
          </p:cNvPr>
          <p:cNvPicPr>
            <a:picLocks noChangeAspect="1"/>
          </p:cNvPicPr>
          <p:nvPr/>
        </p:nvPicPr>
        <p:blipFill>
          <a:blip r:embed="rId3"/>
          <a:stretch>
            <a:fillRect/>
          </a:stretch>
        </p:blipFill>
        <p:spPr>
          <a:xfrm>
            <a:off x="5994565" y="849338"/>
            <a:ext cx="2582658" cy="1969699"/>
          </a:xfrm>
          <a:prstGeom prst="rect">
            <a:avLst/>
          </a:prstGeom>
        </p:spPr>
      </p:pic>
      <p:pic>
        <p:nvPicPr>
          <p:cNvPr id="10" name="Picture 9">
            <a:extLst>
              <a:ext uri="{FF2B5EF4-FFF2-40B4-BE49-F238E27FC236}">
                <a16:creationId xmlns:a16="http://schemas.microsoft.com/office/drawing/2014/main" id="{23E75FD2-A99B-435C-B932-618EA78FBBEF}"/>
              </a:ext>
            </a:extLst>
          </p:cNvPr>
          <p:cNvPicPr>
            <a:picLocks noChangeAspect="1"/>
          </p:cNvPicPr>
          <p:nvPr/>
        </p:nvPicPr>
        <p:blipFill>
          <a:blip r:embed="rId4"/>
          <a:stretch>
            <a:fillRect/>
          </a:stretch>
        </p:blipFill>
        <p:spPr>
          <a:xfrm>
            <a:off x="311700" y="2909053"/>
            <a:ext cx="2862108" cy="1742876"/>
          </a:xfrm>
          <a:prstGeom prst="rect">
            <a:avLst/>
          </a:prstGeom>
        </p:spPr>
      </p:pic>
      <p:pic>
        <p:nvPicPr>
          <p:cNvPr id="12" name="Picture 11">
            <a:extLst>
              <a:ext uri="{FF2B5EF4-FFF2-40B4-BE49-F238E27FC236}">
                <a16:creationId xmlns:a16="http://schemas.microsoft.com/office/drawing/2014/main" id="{2ABD7A66-A868-BFE0-0D06-AE92CC13879E}"/>
              </a:ext>
            </a:extLst>
          </p:cNvPr>
          <p:cNvPicPr>
            <a:picLocks noChangeAspect="1"/>
          </p:cNvPicPr>
          <p:nvPr/>
        </p:nvPicPr>
        <p:blipFill>
          <a:blip r:embed="rId5"/>
          <a:stretch>
            <a:fillRect/>
          </a:stretch>
        </p:blipFill>
        <p:spPr>
          <a:xfrm>
            <a:off x="3200328" y="2909053"/>
            <a:ext cx="2525865" cy="1742876"/>
          </a:xfrm>
          <a:prstGeom prst="rect">
            <a:avLst/>
          </a:prstGeom>
        </p:spPr>
      </p:pic>
      <p:pic>
        <p:nvPicPr>
          <p:cNvPr id="14" name="Picture 13">
            <a:extLst>
              <a:ext uri="{FF2B5EF4-FFF2-40B4-BE49-F238E27FC236}">
                <a16:creationId xmlns:a16="http://schemas.microsoft.com/office/drawing/2014/main" id="{AECE3E30-3FBC-4544-E883-5B146548D337}"/>
              </a:ext>
            </a:extLst>
          </p:cNvPr>
          <p:cNvPicPr>
            <a:picLocks noChangeAspect="1"/>
          </p:cNvPicPr>
          <p:nvPr/>
        </p:nvPicPr>
        <p:blipFill>
          <a:blip r:embed="rId6"/>
          <a:stretch>
            <a:fillRect/>
          </a:stretch>
        </p:blipFill>
        <p:spPr>
          <a:xfrm>
            <a:off x="254290" y="849338"/>
            <a:ext cx="2929371" cy="1969699"/>
          </a:xfrm>
          <a:prstGeom prst="rect">
            <a:avLst/>
          </a:prstGeom>
        </p:spPr>
      </p:pic>
      <p:pic>
        <p:nvPicPr>
          <p:cNvPr id="16" name="Picture 15">
            <a:extLst>
              <a:ext uri="{FF2B5EF4-FFF2-40B4-BE49-F238E27FC236}">
                <a16:creationId xmlns:a16="http://schemas.microsoft.com/office/drawing/2014/main" id="{061C8F3E-6E91-CEF1-9CE3-86733FE3CE50}"/>
              </a:ext>
            </a:extLst>
          </p:cNvPr>
          <p:cNvPicPr>
            <a:picLocks noChangeAspect="1"/>
          </p:cNvPicPr>
          <p:nvPr/>
        </p:nvPicPr>
        <p:blipFill>
          <a:blip r:embed="rId7"/>
          <a:stretch>
            <a:fillRect/>
          </a:stretch>
        </p:blipFill>
        <p:spPr>
          <a:xfrm>
            <a:off x="5994565" y="2819037"/>
            <a:ext cx="2542044" cy="1969699"/>
          </a:xfrm>
          <a:prstGeom prst="rect">
            <a:avLst/>
          </a:prstGeom>
        </p:spPr>
      </p:pic>
    </p:spTree>
    <p:extLst>
      <p:ext uri="{BB962C8B-B14F-4D97-AF65-F5344CB8AC3E}">
        <p14:creationId xmlns:p14="http://schemas.microsoft.com/office/powerpoint/2010/main" val="39960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D89-7627-B612-BD1B-F1D8577D01FC}"/>
              </a:ext>
            </a:extLst>
          </p:cNvPr>
          <p:cNvSpPr>
            <a:spLocks noGrp="1"/>
          </p:cNvSpPr>
          <p:nvPr>
            <p:ph type="title"/>
          </p:nvPr>
        </p:nvSpPr>
        <p:spPr/>
        <p:txBody>
          <a:bodyPr/>
          <a:lstStyle/>
          <a:p>
            <a:r>
              <a:rPr lang="en-IN" sz="2000" b="1" dirty="0" err="1">
                <a:solidFill>
                  <a:srgbClr val="FFC000"/>
                </a:solidFill>
              </a:rPr>
              <a:t>Lowvariance</a:t>
            </a:r>
            <a:r>
              <a:rPr lang="en-IN" sz="2000" b="1" dirty="0">
                <a:solidFill>
                  <a:srgbClr val="FFC000"/>
                </a:solidFill>
              </a:rPr>
              <a:t> </a:t>
            </a:r>
            <a:r>
              <a:rPr lang="en-IN" sz="2000" b="1" dirty="0" err="1">
                <a:solidFill>
                  <a:srgbClr val="FFC000"/>
                </a:solidFill>
              </a:rPr>
              <a:t>sprade</a:t>
            </a:r>
            <a:r>
              <a:rPr lang="en-IN" sz="2000" b="1" dirty="0">
                <a:solidFill>
                  <a:srgbClr val="FFC000"/>
                </a:solidFill>
              </a:rPr>
              <a:t> of </a:t>
            </a:r>
            <a:r>
              <a:rPr lang="en-IN" sz="2000" b="1" dirty="0" err="1">
                <a:solidFill>
                  <a:srgbClr val="FFC000"/>
                </a:solidFill>
              </a:rPr>
              <a:t>independedent</a:t>
            </a:r>
            <a:r>
              <a:rPr lang="en-IN" sz="2000" b="1" dirty="0">
                <a:solidFill>
                  <a:srgbClr val="FFC000"/>
                </a:solidFill>
              </a:rPr>
              <a:t> variable</a:t>
            </a:r>
          </a:p>
        </p:txBody>
      </p:sp>
      <p:sp>
        <p:nvSpPr>
          <p:cNvPr id="3" name="Text Placeholder 2">
            <a:extLst>
              <a:ext uri="{FF2B5EF4-FFF2-40B4-BE49-F238E27FC236}">
                <a16:creationId xmlns:a16="http://schemas.microsoft.com/office/drawing/2014/main" id="{04F5CAD3-EA50-1BD6-EEE0-6F04FE548DDE}"/>
              </a:ext>
            </a:extLst>
          </p:cNvPr>
          <p:cNvSpPr>
            <a:spLocks noGrp="1"/>
          </p:cNvSpPr>
          <p:nvPr>
            <p:ph type="body" idx="1"/>
          </p:nvPr>
        </p:nvSpPr>
        <p:spPr/>
        <p:txBody>
          <a:bodyPr/>
          <a:lstStyle/>
          <a:p>
            <a:pPr marL="114300" indent="0">
              <a:buNone/>
            </a:pPr>
            <a:r>
              <a:rPr lang="en-IN" b="1" u="sng" dirty="0">
                <a:solidFill>
                  <a:srgbClr val="0070C0"/>
                </a:solidFill>
              </a:rPr>
              <a:t>  </a:t>
            </a:r>
          </a:p>
        </p:txBody>
      </p:sp>
      <p:pic>
        <p:nvPicPr>
          <p:cNvPr id="5" name="Picture 4">
            <a:extLst>
              <a:ext uri="{FF2B5EF4-FFF2-40B4-BE49-F238E27FC236}">
                <a16:creationId xmlns:a16="http://schemas.microsoft.com/office/drawing/2014/main" id="{545A3AE6-1BA5-6509-B916-601DE9A14FF3}"/>
              </a:ext>
            </a:extLst>
          </p:cNvPr>
          <p:cNvPicPr>
            <a:picLocks noChangeAspect="1"/>
          </p:cNvPicPr>
          <p:nvPr/>
        </p:nvPicPr>
        <p:blipFill>
          <a:blip r:embed="rId2"/>
          <a:stretch>
            <a:fillRect/>
          </a:stretch>
        </p:blipFill>
        <p:spPr>
          <a:xfrm>
            <a:off x="394827" y="1211827"/>
            <a:ext cx="3883380" cy="3804933"/>
          </a:xfrm>
          <a:prstGeom prst="rect">
            <a:avLst/>
          </a:prstGeom>
        </p:spPr>
      </p:pic>
      <p:pic>
        <p:nvPicPr>
          <p:cNvPr id="7" name="Picture 6">
            <a:extLst>
              <a:ext uri="{FF2B5EF4-FFF2-40B4-BE49-F238E27FC236}">
                <a16:creationId xmlns:a16="http://schemas.microsoft.com/office/drawing/2014/main" id="{24E5B3E6-3B00-354E-0C1E-4239A67ED507}"/>
              </a:ext>
            </a:extLst>
          </p:cNvPr>
          <p:cNvPicPr>
            <a:picLocks noChangeAspect="1"/>
          </p:cNvPicPr>
          <p:nvPr/>
        </p:nvPicPr>
        <p:blipFill>
          <a:blip r:embed="rId3"/>
          <a:stretch>
            <a:fillRect/>
          </a:stretch>
        </p:blipFill>
        <p:spPr>
          <a:xfrm>
            <a:off x="4278207" y="1211827"/>
            <a:ext cx="4063817" cy="3804933"/>
          </a:xfrm>
          <a:prstGeom prst="rect">
            <a:avLst/>
          </a:prstGeom>
        </p:spPr>
      </p:pic>
    </p:spTree>
    <p:extLst>
      <p:ext uri="{BB962C8B-B14F-4D97-AF65-F5344CB8AC3E}">
        <p14:creationId xmlns:p14="http://schemas.microsoft.com/office/powerpoint/2010/main" val="342795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66B9-8DC0-C6C1-C7A4-6F611EDE2F9C}"/>
              </a:ext>
            </a:extLst>
          </p:cNvPr>
          <p:cNvSpPr>
            <a:spLocks noGrp="1"/>
          </p:cNvSpPr>
          <p:nvPr>
            <p:ph type="title"/>
          </p:nvPr>
        </p:nvSpPr>
        <p:spPr>
          <a:xfrm>
            <a:off x="311700" y="287167"/>
            <a:ext cx="8520600" cy="551663"/>
          </a:xfrm>
        </p:spPr>
        <p:txBody>
          <a:bodyPr/>
          <a:lstStyle/>
          <a:p>
            <a:r>
              <a:rPr lang="en-IN" b="1" u="sng" dirty="0">
                <a:latin typeface="Arial" panose="020B0604020202020204" pitchFamily="34" charset="0"/>
              </a:rPr>
              <a:t>Treating</a:t>
            </a:r>
            <a:r>
              <a:rPr lang="en-IN" b="1" i="0" u="sng" dirty="0">
                <a:effectLst/>
                <a:latin typeface="Arial" panose="020B0604020202020204" pitchFamily="34" charset="0"/>
              </a:rPr>
              <a:t> Multicollinearity &amp; feature </a:t>
            </a:r>
            <a:r>
              <a:rPr lang="en-IN" b="1" i="0" u="sng" dirty="0" err="1">
                <a:effectLst/>
                <a:latin typeface="Arial" panose="020B0604020202020204" pitchFamily="34" charset="0"/>
              </a:rPr>
              <a:t>selaction</a:t>
            </a:r>
            <a:r>
              <a:rPr lang="en-IN" b="1" i="0" u="sng" dirty="0">
                <a:effectLst/>
                <a:latin typeface="Arial" panose="020B0604020202020204" pitchFamily="34" charset="0"/>
              </a:rPr>
              <a:t>:</a:t>
            </a:r>
            <a:endParaRPr lang="en-IN" b="1" u="sng" dirty="0"/>
          </a:p>
        </p:txBody>
      </p:sp>
      <p:sp>
        <p:nvSpPr>
          <p:cNvPr id="3" name="Text Placeholder 2">
            <a:extLst>
              <a:ext uri="{FF2B5EF4-FFF2-40B4-BE49-F238E27FC236}">
                <a16:creationId xmlns:a16="http://schemas.microsoft.com/office/drawing/2014/main" id="{2E82A64F-C615-2E3E-7F1C-AACB4ADDFF3C}"/>
              </a:ext>
            </a:extLst>
          </p:cNvPr>
          <p:cNvSpPr>
            <a:spLocks noGrp="1"/>
          </p:cNvSpPr>
          <p:nvPr>
            <p:ph type="body" idx="1"/>
          </p:nvPr>
        </p:nvSpPr>
        <p:spPr>
          <a:xfrm>
            <a:off x="311700" y="899286"/>
            <a:ext cx="8520600" cy="4099434"/>
          </a:xfrm>
        </p:spPr>
        <p:txBody>
          <a:bodyPr/>
          <a:lstStyle/>
          <a:p>
            <a:pPr>
              <a:buClr>
                <a:schemeClr val="tx1"/>
              </a:buClr>
              <a:buFont typeface="Arial" panose="020B0604020202020204" pitchFamily="34" charset="0"/>
              <a:buChar char="•"/>
            </a:pPr>
            <a:r>
              <a:rPr lang="en-US" sz="1400" b="0" i="0" dirty="0">
                <a:solidFill>
                  <a:srgbClr val="0070C0"/>
                </a:solidFill>
                <a:effectLst/>
                <a:latin typeface="Arial" panose="020B0604020202020204" pitchFamily="34" charset="0"/>
              </a:rPr>
              <a:t>Multicollinearity occurs when independent variables in a regression model are correlated.</a:t>
            </a:r>
          </a:p>
          <a:p>
            <a:pPr>
              <a:buClr>
                <a:schemeClr val="tx1"/>
              </a:buClr>
              <a:buFont typeface="Arial" panose="020B0604020202020204" pitchFamily="34" charset="0"/>
              <a:buChar char="•"/>
            </a:pPr>
            <a:r>
              <a:rPr lang="en-US" sz="1400" b="1" u="sng" dirty="0">
                <a:solidFill>
                  <a:srgbClr val="0070C0"/>
                </a:solidFill>
                <a:latin typeface="Arial" panose="020B0604020202020204" pitchFamily="34" charset="0"/>
              </a:rPr>
              <a:t>    BEFRE TREATING                                 VIF = 1/1-R*r                  AFTER TREATING</a:t>
            </a: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r>
              <a:rPr lang="en-US" sz="1400" b="1" dirty="0" err="1">
                <a:solidFill>
                  <a:srgbClr val="0070C0"/>
                </a:solidFill>
                <a:latin typeface="Arial" panose="020B0604020202020204" pitchFamily="34" charset="0"/>
              </a:rPr>
              <a:t>Droping</a:t>
            </a:r>
            <a:r>
              <a:rPr lang="en-US" sz="1400" b="1" dirty="0">
                <a:solidFill>
                  <a:srgbClr val="0070C0"/>
                </a:solidFill>
                <a:latin typeface="Arial" panose="020B0604020202020204" pitchFamily="34" charset="0"/>
              </a:rPr>
              <a:t> constant feature using Variance </a:t>
            </a:r>
            <a:r>
              <a:rPr lang="en-US" sz="1400" b="1" dirty="0" err="1">
                <a:solidFill>
                  <a:srgbClr val="0070C0"/>
                </a:solidFill>
                <a:latin typeface="Arial" panose="020B0604020202020204" pitchFamily="34" charset="0"/>
              </a:rPr>
              <a:t>Thresold</a:t>
            </a:r>
            <a:endParaRPr lang="en-US" sz="1400" b="1" dirty="0">
              <a:solidFill>
                <a:srgbClr val="0070C0"/>
              </a:solidFill>
              <a:latin typeface="Arial" panose="020B0604020202020204" pitchFamily="34" charset="0"/>
            </a:endParaRPr>
          </a:p>
          <a:p>
            <a:pPr>
              <a:buClr>
                <a:schemeClr val="tx1"/>
              </a:buClr>
              <a:buFont typeface="Arial" panose="020B0604020202020204" pitchFamily="34" charset="0"/>
              <a:buChar char="•"/>
            </a:pPr>
            <a:r>
              <a:rPr lang="en-US" sz="1400" b="1" dirty="0">
                <a:solidFill>
                  <a:srgbClr val="0070C0"/>
                </a:solidFill>
                <a:latin typeface="Arial" panose="020B0604020202020204" pitchFamily="34" charset="0"/>
              </a:rPr>
              <a:t>Feature selection with Pearson </a:t>
            </a:r>
            <a:r>
              <a:rPr lang="en-US" sz="1400" b="1" dirty="0" err="1">
                <a:solidFill>
                  <a:srgbClr val="0070C0"/>
                </a:solidFill>
                <a:latin typeface="Arial" panose="020B0604020202020204" pitchFamily="34" charset="0"/>
              </a:rPr>
              <a:t>Corellation</a:t>
            </a:r>
            <a:endParaRPr lang="en-US" sz="1400" b="1"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IN" dirty="0">
              <a:solidFill>
                <a:srgbClr val="0070C0"/>
              </a:solidFill>
            </a:endParaRPr>
          </a:p>
        </p:txBody>
      </p:sp>
      <p:pic>
        <p:nvPicPr>
          <p:cNvPr id="7" name="Picture 6">
            <a:extLst>
              <a:ext uri="{FF2B5EF4-FFF2-40B4-BE49-F238E27FC236}">
                <a16:creationId xmlns:a16="http://schemas.microsoft.com/office/drawing/2014/main" id="{AA6B347F-C5A5-684C-8D18-B51F2967E374}"/>
              </a:ext>
            </a:extLst>
          </p:cNvPr>
          <p:cNvPicPr>
            <a:picLocks noChangeAspect="1"/>
          </p:cNvPicPr>
          <p:nvPr/>
        </p:nvPicPr>
        <p:blipFill>
          <a:blip r:embed="rId2"/>
          <a:stretch>
            <a:fillRect/>
          </a:stretch>
        </p:blipFill>
        <p:spPr>
          <a:xfrm>
            <a:off x="513879" y="1493457"/>
            <a:ext cx="3483788" cy="2750757"/>
          </a:xfrm>
          <a:prstGeom prst="rect">
            <a:avLst/>
          </a:prstGeom>
        </p:spPr>
      </p:pic>
      <p:pic>
        <p:nvPicPr>
          <p:cNvPr id="9" name="Picture 8">
            <a:extLst>
              <a:ext uri="{FF2B5EF4-FFF2-40B4-BE49-F238E27FC236}">
                <a16:creationId xmlns:a16="http://schemas.microsoft.com/office/drawing/2014/main" id="{A7CE26EA-E3BB-857C-1FB0-A75EADA098E2}"/>
              </a:ext>
            </a:extLst>
          </p:cNvPr>
          <p:cNvPicPr>
            <a:picLocks noChangeAspect="1"/>
          </p:cNvPicPr>
          <p:nvPr/>
        </p:nvPicPr>
        <p:blipFill>
          <a:blip r:embed="rId3"/>
          <a:stretch>
            <a:fillRect/>
          </a:stretch>
        </p:blipFill>
        <p:spPr>
          <a:xfrm>
            <a:off x="5146335" y="1493457"/>
            <a:ext cx="3748284" cy="2750757"/>
          </a:xfrm>
          <a:prstGeom prst="rect">
            <a:avLst/>
          </a:prstGeom>
        </p:spPr>
      </p:pic>
    </p:spTree>
    <p:extLst>
      <p:ext uri="{BB962C8B-B14F-4D97-AF65-F5344CB8AC3E}">
        <p14:creationId xmlns:p14="http://schemas.microsoft.com/office/powerpoint/2010/main" val="35994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E7D-8534-EB58-42B6-F3EA9910C298}"/>
              </a:ext>
            </a:extLst>
          </p:cNvPr>
          <p:cNvSpPr>
            <a:spLocks noGrp="1"/>
          </p:cNvSpPr>
          <p:nvPr>
            <p:ph type="title"/>
          </p:nvPr>
        </p:nvSpPr>
        <p:spPr/>
        <p:txBody>
          <a:bodyPr/>
          <a:lstStyle/>
          <a:p>
            <a:r>
              <a:rPr lang="en-IN" b="1" u="sng" dirty="0"/>
              <a:t>RESCALE INPUT:</a:t>
            </a:r>
          </a:p>
        </p:txBody>
      </p:sp>
      <p:sp>
        <p:nvSpPr>
          <p:cNvPr id="3" name="Text Placeholder 2">
            <a:extLst>
              <a:ext uri="{FF2B5EF4-FFF2-40B4-BE49-F238E27FC236}">
                <a16:creationId xmlns:a16="http://schemas.microsoft.com/office/drawing/2014/main" id="{0F7312B8-FC65-1BA3-6024-6EDA9881C18B}"/>
              </a:ext>
            </a:extLst>
          </p:cNvPr>
          <p:cNvSpPr>
            <a:spLocks noGrp="1"/>
          </p:cNvSpPr>
          <p:nvPr>
            <p:ph type="body" idx="1"/>
          </p:nvPr>
        </p:nvSpPr>
        <p:spPr>
          <a:xfrm>
            <a:off x="311700" y="1017725"/>
            <a:ext cx="8520600" cy="3551150"/>
          </a:xfrm>
        </p:spPr>
        <p:txBody>
          <a:bodyPr/>
          <a:lstStyle/>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Linear regression will often make more reliable predictions if you rescale input variables using standardization or normalization.</a:t>
            </a:r>
          </a:p>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We use </a:t>
            </a:r>
            <a:r>
              <a:rPr lang="en-US" dirty="0" err="1">
                <a:solidFill>
                  <a:srgbClr val="0070C0"/>
                </a:solidFill>
                <a:effectLst/>
                <a:latin typeface="Arial" panose="020B0604020202020204" pitchFamily="34" charset="0"/>
              </a:rPr>
              <a:t>labelencoding</a:t>
            </a:r>
            <a:r>
              <a:rPr lang="en-US" dirty="0">
                <a:solidFill>
                  <a:srgbClr val="0070C0"/>
                </a:solidFill>
                <a:effectLst/>
                <a:latin typeface="Arial" panose="020B0604020202020204" pitchFamily="34" charset="0"/>
              </a:rPr>
              <a:t> &amp; </a:t>
            </a:r>
            <a:r>
              <a:rPr lang="en-US" dirty="0" err="1">
                <a:solidFill>
                  <a:srgbClr val="0070C0"/>
                </a:solidFill>
                <a:effectLst/>
                <a:latin typeface="Arial" panose="020B0604020202020204" pitchFamily="34" charset="0"/>
              </a:rPr>
              <a:t>OneHotEncoding</a:t>
            </a:r>
            <a:r>
              <a:rPr lang="en-US" dirty="0">
                <a:solidFill>
                  <a:srgbClr val="0070C0"/>
                </a:solidFill>
                <a:effectLst/>
                <a:latin typeface="Arial" panose="020B0604020202020204" pitchFamily="34" charset="0"/>
              </a:rPr>
              <a:t> to do this. </a:t>
            </a:r>
          </a:p>
          <a:p>
            <a:pPr rtl="0">
              <a:buClr>
                <a:schemeClr val="tx1"/>
              </a:buClr>
              <a:buFont typeface="Arial" panose="020B0604020202020204" pitchFamily="34" charset="0"/>
              <a:buChar char="•"/>
            </a:pPr>
            <a:endParaRPr lang="en-US" dirty="0">
              <a:solidFill>
                <a:srgbClr val="0070C0"/>
              </a:solidFill>
              <a:effectLst/>
            </a:endParaRPr>
          </a:p>
          <a:p>
            <a:br>
              <a:rPr lang="en-US" b="0" i="0" dirty="0">
                <a:solidFill>
                  <a:srgbClr val="0070C0"/>
                </a:solidFill>
                <a:effectLst/>
                <a:latin typeface="Arial" panose="020B0604020202020204" pitchFamily="34" charset="0"/>
              </a:rPr>
            </a:br>
            <a:endParaRPr lang="en-IN" dirty="0">
              <a:solidFill>
                <a:srgbClr val="0070C0"/>
              </a:solidFill>
            </a:endParaRPr>
          </a:p>
        </p:txBody>
      </p:sp>
      <p:pic>
        <p:nvPicPr>
          <p:cNvPr id="5" name="Picture 4">
            <a:extLst>
              <a:ext uri="{FF2B5EF4-FFF2-40B4-BE49-F238E27FC236}">
                <a16:creationId xmlns:a16="http://schemas.microsoft.com/office/drawing/2014/main" id="{355D1C20-6D0C-A629-96B6-A0BA6CAD4D98}"/>
              </a:ext>
            </a:extLst>
          </p:cNvPr>
          <p:cNvPicPr>
            <a:picLocks noChangeAspect="1"/>
          </p:cNvPicPr>
          <p:nvPr/>
        </p:nvPicPr>
        <p:blipFill rotWithShape="1">
          <a:blip r:embed="rId2"/>
          <a:srcRect l="6818" t="40560" r="10370" b="37975"/>
          <a:stretch/>
        </p:blipFill>
        <p:spPr>
          <a:xfrm>
            <a:off x="690881" y="2401408"/>
            <a:ext cx="8141419" cy="2167467"/>
          </a:xfrm>
          <a:prstGeom prst="rect">
            <a:avLst/>
          </a:prstGeom>
        </p:spPr>
      </p:pic>
    </p:spTree>
    <p:extLst>
      <p:ext uri="{BB962C8B-B14F-4D97-AF65-F5344CB8AC3E}">
        <p14:creationId xmlns:p14="http://schemas.microsoft.com/office/powerpoint/2010/main" val="70306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FB60-1AA3-AA56-3D8D-EEED667917C6}"/>
              </a:ext>
            </a:extLst>
          </p:cNvPr>
          <p:cNvSpPr>
            <a:spLocks noGrp="1"/>
          </p:cNvSpPr>
          <p:nvPr>
            <p:ph type="title"/>
          </p:nvPr>
        </p:nvSpPr>
        <p:spPr/>
        <p:txBody>
          <a:bodyPr/>
          <a:lstStyle/>
          <a:p>
            <a:r>
              <a:rPr lang="en-IN" b="1" u="sng" dirty="0"/>
              <a:t>Train test split :</a:t>
            </a:r>
          </a:p>
        </p:txBody>
      </p:sp>
      <p:sp>
        <p:nvSpPr>
          <p:cNvPr id="3" name="Text Placeholder 2">
            <a:extLst>
              <a:ext uri="{FF2B5EF4-FFF2-40B4-BE49-F238E27FC236}">
                <a16:creationId xmlns:a16="http://schemas.microsoft.com/office/drawing/2014/main" id="{D2E04C47-D37B-84D3-8855-C72A84DAB833}"/>
              </a:ext>
            </a:extLst>
          </p:cNvPr>
          <p:cNvSpPr>
            <a:spLocks noGrp="1"/>
          </p:cNvSpPr>
          <p:nvPr>
            <p:ph type="body" idx="1"/>
          </p:nvPr>
        </p:nvSpPr>
        <p:spPr/>
        <p:txBody>
          <a:bodyPr/>
          <a:lstStyle/>
          <a:p>
            <a:pPr marL="114300" indent="0">
              <a:buNone/>
            </a:pPr>
            <a:r>
              <a:rPr lang="en-IN" sz="1100" b="0" u="sng" dirty="0">
                <a:solidFill>
                  <a:srgbClr val="002060"/>
                </a:solidFill>
                <a:effectLst/>
                <a:latin typeface="Courier New" panose="02070309020205020404" pitchFamily="49" charset="0"/>
              </a:rPr>
              <a:t>input</a:t>
            </a:r>
          </a:p>
          <a:p>
            <a:pPr marL="114300" indent="0">
              <a:buNone/>
            </a:pPr>
            <a:r>
              <a:rPr lang="en-IN" sz="1100" b="0" dirty="0">
                <a:solidFill>
                  <a:srgbClr val="002060"/>
                </a:solidFill>
                <a:effectLst/>
                <a:latin typeface="Courier New" panose="02070309020205020404" pitchFamily="49" charset="0"/>
              </a:rPr>
              <a:t>from </a:t>
            </a:r>
            <a:r>
              <a:rPr lang="en-IN" sz="1100" b="0" dirty="0" err="1">
                <a:solidFill>
                  <a:srgbClr val="002060"/>
                </a:solidFill>
                <a:effectLst/>
                <a:latin typeface="Courier New" panose="02070309020205020404" pitchFamily="49" charset="0"/>
              </a:rPr>
              <a:t>sklearn.model_selection</a:t>
            </a:r>
            <a:r>
              <a:rPr lang="en-IN" sz="1100" b="0" dirty="0">
                <a:solidFill>
                  <a:srgbClr val="002060"/>
                </a:solidFill>
                <a:effectLst/>
                <a:latin typeface="Courier New" panose="02070309020205020404" pitchFamily="49" charset="0"/>
              </a:rPr>
              <a:t> import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p>
          <a:p>
            <a:pPr marL="114300" indent="0">
              <a:buNone/>
            </a:pPr>
            <a:r>
              <a:rPr lang="en-IN" sz="1100" b="0" dirty="0" err="1">
                <a:solidFill>
                  <a:srgbClr val="002060"/>
                </a:solidFill>
                <a:effectLst/>
                <a:latin typeface="Courier New" panose="02070309020205020404" pitchFamily="49" charset="0"/>
              </a:rPr>
              <a:t>X_train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X_test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y_test</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X,y</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test_size</a:t>
            </a:r>
            <a:r>
              <a:rPr lang="en-IN" sz="1100" b="0" dirty="0">
                <a:solidFill>
                  <a:srgbClr val="002060"/>
                </a:solidFill>
                <a:effectLst/>
                <a:latin typeface="Courier New" panose="02070309020205020404" pitchFamily="49" charset="0"/>
              </a:rPr>
              <a:t> = 0.2, </a:t>
            </a:r>
            <a:r>
              <a:rPr lang="en-IN" sz="1100" b="0" dirty="0" err="1">
                <a:solidFill>
                  <a:srgbClr val="002060"/>
                </a:solidFill>
                <a:effectLst/>
                <a:latin typeface="Courier New" panose="02070309020205020404" pitchFamily="49" charset="0"/>
              </a:rPr>
              <a:t>random_state</a:t>
            </a:r>
            <a:r>
              <a:rPr lang="en-IN" sz="1100" b="0" dirty="0">
                <a:solidFill>
                  <a:srgbClr val="002060"/>
                </a:solidFill>
                <a:effectLst/>
                <a:latin typeface="Courier New" panose="02070309020205020404" pitchFamily="49" charset="0"/>
              </a:rPr>
              <a:t> = 0)</a:t>
            </a:r>
          </a:p>
          <a:p>
            <a:pPr marL="114300" indent="0">
              <a:buNone/>
            </a:pPr>
            <a:endParaRPr lang="en-IN" sz="1100" b="0" dirty="0">
              <a:solidFill>
                <a:srgbClr val="002060"/>
              </a:solidFill>
              <a:effectLst/>
              <a:latin typeface="Courier New" panose="02070309020205020404" pitchFamily="49" charset="0"/>
            </a:endParaRPr>
          </a:p>
          <a:p>
            <a:pPr marL="114300" indent="0">
              <a:buNone/>
            </a:pPr>
            <a:r>
              <a:rPr lang="en-IN" sz="1100" u="sng" dirty="0">
                <a:solidFill>
                  <a:srgbClr val="002060"/>
                </a:solidFill>
                <a:latin typeface="Courier New" panose="02070309020205020404" pitchFamily="49" charset="0"/>
              </a:rPr>
              <a:t>output</a:t>
            </a:r>
          </a:p>
          <a:p>
            <a:pPr marL="114300" indent="0">
              <a:buNone/>
            </a:pPr>
            <a:r>
              <a:rPr lang="en-US" sz="1100" b="0" i="0" dirty="0">
                <a:solidFill>
                  <a:srgbClr val="002060"/>
                </a:solidFill>
                <a:effectLst/>
                <a:latin typeface="Courier New" panose="02070309020205020404" pitchFamily="49" charset="0"/>
              </a:rPr>
              <a:t>the shape of X : (8760, 10)</a:t>
            </a:r>
          </a:p>
          <a:p>
            <a:pPr marL="114300" indent="0">
              <a:buNone/>
            </a:pPr>
            <a:r>
              <a:rPr lang="en-US" sz="1100" b="0" i="0" dirty="0">
                <a:solidFill>
                  <a:srgbClr val="002060"/>
                </a:solidFill>
                <a:effectLst/>
                <a:latin typeface="Courier New" panose="02070309020205020404" pitchFamily="49" charset="0"/>
              </a:rPr>
              <a:t>the shape of y :(8760,)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X_train</a:t>
            </a:r>
            <a:r>
              <a:rPr lang="en-US" sz="1100" b="0" i="0" dirty="0">
                <a:solidFill>
                  <a:srgbClr val="002060"/>
                </a:solidFill>
                <a:effectLst/>
                <a:latin typeface="Courier New" panose="02070309020205020404" pitchFamily="49" charset="0"/>
              </a:rPr>
              <a:t> : (7008, 10)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y_train</a:t>
            </a:r>
            <a:r>
              <a:rPr lang="en-US" sz="1100" b="0" i="0" dirty="0">
                <a:solidFill>
                  <a:srgbClr val="002060"/>
                </a:solidFill>
                <a:effectLst/>
                <a:latin typeface="Courier New" panose="02070309020205020404" pitchFamily="49" charset="0"/>
              </a:rPr>
              <a:t> : (1752, 10)</a:t>
            </a:r>
            <a:endParaRPr lang="en-IN" sz="1100" b="0" dirty="0">
              <a:solidFill>
                <a:srgbClr val="002060"/>
              </a:solidFill>
              <a:effectLst/>
              <a:latin typeface="Courier New" panose="02070309020205020404" pitchFamily="49" charset="0"/>
            </a:endParaRPr>
          </a:p>
          <a:p>
            <a:pPr marL="114300" indent="0">
              <a:buNone/>
            </a:pPr>
            <a:endParaRPr lang="en-IN" sz="1100" dirty="0">
              <a:solidFill>
                <a:srgbClr val="002060"/>
              </a:solidFill>
            </a:endParaRPr>
          </a:p>
        </p:txBody>
      </p:sp>
    </p:spTree>
    <p:extLst>
      <p:ext uri="{BB962C8B-B14F-4D97-AF65-F5344CB8AC3E}">
        <p14:creationId xmlns:p14="http://schemas.microsoft.com/office/powerpoint/2010/main" val="224575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CONTENT</a:t>
            </a:r>
            <a:endParaRPr sz="3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CF79D70A-6DCD-F94B-7785-990F7CB7B97D}"/>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v"/>
            </a:pPr>
            <a:r>
              <a:rPr lang="en-IN" dirty="0">
                <a:solidFill>
                  <a:srgbClr val="00B050"/>
                </a:solidFill>
              </a:rPr>
              <a:t>INTRO TO ML</a:t>
            </a:r>
          </a:p>
          <a:p>
            <a:pPr>
              <a:buClr>
                <a:schemeClr val="tx2">
                  <a:lumMod val="50000"/>
                </a:schemeClr>
              </a:buClr>
              <a:buFont typeface="Wingdings" panose="05000000000000000000" pitchFamily="2" charset="2"/>
              <a:buChar char="v"/>
            </a:pPr>
            <a:r>
              <a:rPr lang="en-IN" dirty="0">
                <a:solidFill>
                  <a:srgbClr val="00B050"/>
                </a:solidFill>
              </a:rPr>
              <a:t>SUPERVISED ML &amp; TYPES</a:t>
            </a:r>
          </a:p>
          <a:p>
            <a:pPr>
              <a:buClr>
                <a:schemeClr val="tx2">
                  <a:lumMod val="50000"/>
                </a:schemeClr>
              </a:buClr>
              <a:buFont typeface="Wingdings" panose="05000000000000000000" pitchFamily="2" charset="2"/>
              <a:buChar char="v"/>
            </a:pPr>
            <a:r>
              <a:rPr lang="en-IN" dirty="0">
                <a:solidFill>
                  <a:srgbClr val="00B050"/>
                </a:solidFill>
              </a:rPr>
              <a:t>PROJECT DESCREPTION</a:t>
            </a:r>
          </a:p>
          <a:p>
            <a:pPr>
              <a:buClr>
                <a:schemeClr val="tx2">
                  <a:lumMod val="50000"/>
                </a:schemeClr>
              </a:buClr>
              <a:buFont typeface="Wingdings" panose="05000000000000000000" pitchFamily="2" charset="2"/>
              <a:buChar char="v"/>
            </a:pPr>
            <a:r>
              <a:rPr lang="en-IN" dirty="0">
                <a:solidFill>
                  <a:srgbClr val="00B050"/>
                </a:solidFill>
              </a:rPr>
              <a:t>PROBLEM STATEMENT</a:t>
            </a:r>
          </a:p>
          <a:p>
            <a:pPr>
              <a:buClr>
                <a:schemeClr val="tx2">
                  <a:lumMod val="50000"/>
                </a:schemeClr>
              </a:buClr>
              <a:buFont typeface="Wingdings" panose="05000000000000000000" pitchFamily="2" charset="2"/>
              <a:buChar char="v"/>
            </a:pPr>
            <a:r>
              <a:rPr lang="en-IN" dirty="0">
                <a:solidFill>
                  <a:srgbClr val="00B050"/>
                </a:solidFill>
              </a:rPr>
              <a:t>DATA SUMMARY</a:t>
            </a:r>
          </a:p>
          <a:p>
            <a:pPr>
              <a:buClr>
                <a:schemeClr val="tx2">
                  <a:lumMod val="50000"/>
                </a:schemeClr>
              </a:buClr>
              <a:buFont typeface="Wingdings" panose="05000000000000000000" pitchFamily="2" charset="2"/>
              <a:buChar char="v"/>
            </a:pPr>
            <a:r>
              <a:rPr lang="en-IN" dirty="0">
                <a:solidFill>
                  <a:srgbClr val="00B050"/>
                </a:solidFill>
              </a:rPr>
              <a:t>EDA OF DATA SET</a:t>
            </a:r>
          </a:p>
          <a:p>
            <a:pPr>
              <a:buClr>
                <a:schemeClr val="tx2">
                  <a:lumMod val="50000"/>
                </a:schemeClr>
              </a:buClr>
              <a:buFont typeface="Wingdings" panose="05000000000000000000" pitchFamily="2" charset="2"/>
              <a:buChar char="v"/>
            </a:pPr>
            <a:r>
              <a:rPr lang="en-IN" dirty="0">
                <a:solidFill>
                  <a:srgbClr val="00B050"/>
                </a:solidFill>
              </a:rPr>
              <a:t>BEFORE ML(regression) STEPS</a:t>
            </a:r>
          </a:p>
          <a:p>
            <a:pPr>
              <a:buClr>
                <a:schemeClr val="tx2">
                  <a:lumMod val="50000"/>
                </a:schemeClr>
              </a:buClr>
              <a:buFont typeface="Wingdings" panose="05000000000000000000" pitchFamily="2" charset="2"/>
              <a:buChar char="v"/>
            </a:pPr>
            <a:r>
              <a:rPr lang="en-IN" dirty="0">
                <a:solidFill>
                  <a:srgbClr val="00B050"/>
                </a:solidFill>
              </a:rPr>
              <a:t>Various ML(Regression) IMPLEMENTATION</a:t>
            </a:r>
          </a:p>
          <a:p>
            <a:pPr>
              <a:buClr>
                <a:schemeClr val="tx2">
                  <a:lumMod val="50000"/>
                </a:schemeClr>
              </a:buClr>
              <a:buFont typeface="Wingdings" panose="05000000000000000000" pitchFamily="2" charset="2"/>
              <a:buChar char="v"/>
            </a:pPr>
            <a:r>
              <a:rPr lang="en-IN" dirty="0">
                <a:solidFill>
                  <a:srgbClr val="00B050"/>
                </a:solidFill>
              </a:rPr>
              <a:t>CHALLENGES</a:t>
            </a:r>
          </a:p>
          <a:p>
            <a:pPr>
              <a:buClr>
                <a:schemeClr val="tx2">
                  <a:lumMod val="50000"/>
                </a:schemeClr>
              </a:buClr>
              <a:buFont typeface="Wingdings" panose="05000000000000000000" pitchFamily="2" charset="2"/>
              <a:buChar char="v"/>
            </a:pPr>
            <a:r>
              <a:rPr lang="en-IN" dirty="0">
                <a:solidFill>
                  <a:srgbClr val="00B050"/>
                </a:solidFill>
              </a:rPr>
              <a:t>CONCLUSION</a:t>
            </a: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70C0-5B0A-F84D-235C-339C922B64BD}"/>
              </a:ext>
            </a:extLst>
          </p:cNvPr>
          <p:cNvSpPr>
            <a:spLocks noGrp="1"/>
          </p:cNvSpPr>
          <p:nvPr>
            <p:ph type="title"/>
          </p:nvPr>
        </p:nvSpPr>
        <p:spPr>
          <a:xfrm>
            <a:off x="311700" y="101601"/>
            <a:ext cx="8520600" cy="778932"/>
          </a:xfrm>
        </p:spPr>
        <p:txBody>
          <a:bodyPr/>
          <a:lstStyle/>
          <a:p>
            <a:r>
              <a:rPr lang="en-IN" b="1" u="sng" dirty="0">
                <a:solidFill>
                  <a:srgbClr val="FFC000"/>
                </a:solidFill>
              </a:rPr>
              <a:t>Models &amp; Scores</a:t>
            </a:r>
            <a:br>
              <a:rPr lang="en-IN" b="1" u="sng" dirty="0"/>
            </a:br>
            <a:r>
              <a:rPr lang="en-IN" sz="1400" b="1" dirty="0">
                <a:solidFill>
                  <a:srgbClr val="FF0000"/>
                </a:solidFill>
              </a:rPr>
              <a:t>LINEAR REGRESSION</a:t>
            </a:r>
            <a:br>
              <a:rPr lang="en-IN" b="1" dirty="0">
                <a:solidFill>
                  <a:srgbClr val="FF0000"/>
                </a:solidFill>
              </a:rPr>
            </a:br>
            <a:endParaRPr lang="en-IN" b="1" u="sng" dirty="0"/>
          </a:p>
        </p:txBody>
      </p:sp>
      <p:sp>
        <p:nvSpPr>
          <p:cNvPr id="3" name="Text Placeholder 2">
            <a:extLst>
              <a:ext uri="{FF2B5EF4-FFF2-40B4-BE49-F238E27FC236}">
                <a16:creationId xmlns:a16="http://schemas.microsoft.com/office/drawing/2014/main" id="{7DE630FA-C215-6ADC-1471-116BF051B97B}"/>
              </a:ext>
            </a:extLst>
          </p:cNvPr>
          <p:cNvSpPr>
            <a:spLocks noGrp="1"/>
          </p:cNvSpPr>
          <p:nvPr>
            <p:ph type="body" idx="1"/>
          </p:nvPr>
        </p:nvSpPr>
        <p:spPr/>
        <p:txBody>
          <a:bodyPr/>
          <a:lstStyle/>
          <a:p>
            <a:pPr marL="114300" indent="0">
              <a:buNone/>
            </a:pPr>
            <a:r>
              <a:rPr lang="en-IN" b="1" u="sng" dirty="0">
                <a:solidFill>
                  <a:srgbClr val="0070C0"/>
                </a:solidFill>
              </a:rPr>
              <a:t>TRAIN SET METRICS</a:t>
            </a:r>
          </a:p>
          <a:p>
            <a:pPr marL="114300" indent="0">
              <a:buNone/>
            </a:pPr>
            <a:r>
              <a:rPr lang="pt-BR" b="1" i="0" dirty="0">
                <a:solidFill>
                  <a:srgbClr val="002060"/>
                </a:solidFill>
                <a:effectLst/>
                <a:latin typeface="Courier New" panose="02070309020205020404" pitchFamily="49" charset="0"/>
              </a:rPr>
              <a:t>MSE : 63.53970367332495 RMSE : 7.971179565994292 MAE : 6.090480301800645 R2 : 0.588295094528132 </a:t>
            </a:r>
          </a:p>
          <a:p>
            <a:pPr marL="114300" indent="0">
              <a:buNone/>
            </a:pPr>
            <a:r>
              <a:rPr lang="pt-BR" b="1" i="0" dirty="0">
                <a:solidFill>
                  <a:srgbClr val="002060"/>
                </a:solidFill>
                <a:effectLst/>
                <a:latin typeface="Courier New" panose="02070309020205020404" pitchFamily="49" charset="0"/>
              </a:rPr>
              <a:t>Adjusted R2 : 0.5859303334398387</a:t>
            </a:r>
            <a:endParaRPr lang="pt-BR" b="1" u="sng" dirty="0">
              <a:solidFill>
                <a:srgbClr val="002060"/>
              </a:solidFill>
              <a:latin typeface="Courier New" panose="02070309020205020404" pitchFamily="49" charset="0"/>
            </a:endParaRPr>
          </a:p>
          <a:p>
            <a:pPr marL="114300" indent="0">
              <a:buNone/>
            </a:pPr>
            <a:r>
              <a:rPr lang="pt-BR" b="1" u="sng" dirty="0">
                <a:solidFill>
                  <a:srgbClr val="002060"/>
                </a:solidFill>
                <a:latin typeface="Courier New" panose="02070309020205020404" pitchFamily="49" charset="0"/>
              </a:rPr>
              <a:t>IMG</a:t>
            </a:r>
            <a:endParaRPr lang="en-IN" b="1" u="sng" dirty="0">
              <a:solidFill>
                <a:srgbClr val="002060"/>
              </a:solidFill>
            </a:endParaRPr>
          </a:p>
        </p:txBody>
      </p:sp>
      <p:sp>
        <p:nvSpPr>
          <p:cNvPr id="4" name="Text Placeholder 3">
            <a:extLst>
              <a:ext uri="{FF2B5EF4-FFF2-40B4-BE49-F238E27FC236}">
                <a16:creationId xmlns:a16="http://schemas.microsoft.com/office/drawing/2014/main" id="{C5B4393D-6316-2C9B-BCBC-0EB2EBC1D1FA}"/>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65.48540902879017 </a:t>
            </a:r>
          </a:p>
          <a:p>
            <a:pPr marL="139700" indent="0">
              <a:buNone/>
            </a:pPr>
            <a:r>
              <a:rPr lang="pt-BR" b="1" i="0" dirty="0">
                <a:solidFill>
                  <a:srgbClr val="002060"/>
                </a:solidFill>
                <a:effectLst/>
                <a:latin typeface="Courier New" panose="02070309020205020404" pitchFamily="49" charset="0"/>
              </a:rPr>
              <a:t>RMSE : 8.092305544700482 </a:t>
            </a:r>
          </a:p>
          <a:p>
            <a:pPr marL="139700" indent="0">
              <a:buNone/>
            </a:pPr>
            <a:r>
              <a:rPr lang="pt-BR" b="1" i="0" dirty="0">
                <a:solidFill>
                  <a:srgbClr val="002060"/>
                </a:solidFill>
                <a:effectLst/>
                <a:latin typeface="Courier New" panose="02070309020205020404" pitchFamily="49" charset="0"/>
              </a:rPr>
              <a:t>MAE : 6.17686294216251 </a:t>
            </a:r>
          </a:p>
          <a:p>
            <a:pPr marL="139700" indent="0">
              <a:buNone/>
            </a:pPr>
            <a:r>
              <a:rPr lang="pt-BR" b="1" i="0" dirty="0">
                <a:solidFill>
                  <a:srgbClr val="002060"/>
                </a:solidFill>
                <a:effectLst/>
                <a:latin typeface="Courier New" panose="02070309020205020404" pitchFamily="49" charset="0"/>
              </a:rPr>
              <a:t>R2 : 0.5841833427090142 </a:t>
            </a:r>
          </a:p>
          <a:p>
            <a:pPr marL="139700" indent="0">
              <a:buNone/>
            </a:pPr>
            <a:r>
              <a:rPr lang="pt-BR" b="1" i="0" dirty="0">
                <a:solidFill>
                  <a:srgbClr val="002060"/>
                </a:solidFill>
                <a:effectLst/>
                <a:latin typeface="Courier New" panose="02070309020205020404" pitchFamily="49" charset="0"/>
              </a:rPr>
              <a:t>Adjusted R2 : 0.5817949644362342</a:t>
            </a:r>
            <a:endParaRPr lang="pt-BR" b="1" u="sng" dirty="0">
              <a:solidFill>
                <a:srgbClr val="002060"/>
              </a:solidFill>
              <a:latin typeface="Courier New" panose="02070309020205020404" pitchFamily="49" charset="0"/>
            </a:endParaRP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p:txBody>
      </p:sp>
      <p:pic>
        <p:nvPicPr>
          <p:cNvPr id="6" name="Picture 5">
            <a:extLst>
              <a:ext uri="{FF2B5EF4-FFF2-40B4-BE49-F238E27FC236}">
                <a16:creationId xmlns:a16="http://schemas.microsoft.com/office/drawing/2014/main" id="{C1B1BB68-3E34-8FA4-EA9C-051CC1FE336B}"/>
              </a:ext>
            </a:extLst>
          </p:cNvPr>
          <p:cNvPicPr>
            <a:picLocks noChangeAspect="1"/>
          </p:cNvPicPr>
          <p:nvPr/>
        </p:nvPicPr>
        <p:blipFill>
          <a:blip r:embed="rId2"/>
          <a:stretch>
            <a:fillRect/>
          </a:stretch>
        </p:blipFill>
        <p:spPr>
          <a:xfrm>
            <a:off x="4766610" y="3229025"/>
            <a:ext cx="3999900" cy="1524000"/>
          </a:xfrm>
          <a:prstGeom prst="rect">
            <a:avLst/>
          </a:prstGeom>
        </p:spPr>
      </p:pic>
      <p:pic>
        <p:nvPicPr>
          <p:cNvPr id="8" name="Picture 7">
            <a:extLst>
              <a:ext uri="{FF2B5EF4-FFF2-40B4-BE49-F238E27FC236}">
                <a16:creationId xmlns:a16="http://schemas.microsoft.com/office/drawing/2014/main" id="{4BDFF697-8276-29B2-E5B7-C63D1AE1EB23}"/>
              </a:ext>
            </a:extLst>
          </p:cNvPr>
          <p:cNvPicPr>
            <a:picLocks noChangeAspect="1"/>
          </p:cNvPicPr>
          <p:nvPr/>
        </p:nvPicPr>
        <p:blipFill>
          <a:blip r:embed="rId3"/>
          <a:stretch>
            <a:fillRect/>
          </a:stretch>
        </p:blipFill>
        <p:spPr>
          <a:xfrm>
            <a:off x="377490" y="3229025"/>
            <a:ext cx="3934110" cy="1339850"/>
          </a:xfrm>
          <a:prstGeom prst="rect">
            <a:avLst/>
          </a:prstGeom>
        </p:spPr>
      </p:pic>
    </p:spTree>
    <p:extLst>
      <p:ext uri="{BB962C8B-B14F-4D97-AF65-F5344CB8AC3E}">
        <p14:creationId xmlns:p14="http://schemas.microsoft.com/office/powerpoint/2010/main" val="247823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EB4-BA2D-16C3-F4F7-4CDFBDA2FAE7}"/>
              </a:ext>
            </a:extLst>
          </p:cNvPr>
          <p:cNvSpPr>
            <a:spLocks noGrp="1"/>
          </p:cNvSpPr>
          <p:nvPr>
            <p:ph type="title"/>
          </p:nvPr>
        </p:nvSpPr>
        <p:spPr/>
        <p:txBody>
          <a:bodyPr/>
          <a:lstStyle/>
          <a:p>
            <a:r>
              <a:rPr lang="en-IN" sz="2000" b="1" u="sng" dirty="0">
                <a:solidFill>
                  <a:srgbClr val="002060"/>
                </a:solidFill>
              </a:rPr>
              <a:t>LASSO REGRESSION</a:t>
            </a:r>
          </a:p>
        </p:txBody>
      </p:sp>
      <p:sp>
        <p:nvSpPr>
          <p:cNvPr id="4" name="Text Placeholder 3">
            <a:extLst>
              <a:ext uri="{FF2B5EF4-FFF2-40B4-BE49-F238E27FC236}">
                <a16:creationId xmlns:a16="http://schemas.microsoft.com/office/drawing/2014/main" id="{02A6945B-33AD-1551-7906-BE5385CF874A}"/>
              </a:ext>
            </a:extLst>
          </p:cNvPr>
          <p:cNvSpPr>
            <a:spLocks noGrp="1"/>
          </p:cNvSpPr>
          <p:nvPr>
            <p:ph type="body" idx="1"/>
          </p:nvPr>
        </p:nvSpPr>
        <p:spPr/>
        <p:txBody>
          <a:bodyPr/>
          <a:lstStyle/>
          <a:p>
            <a:pPr marL="139700" indent="0">
              <a:buNone/>
            </a:pPr>
            <a:r>
              <a:rPr lang="en-IN" b="1" u="sng" dirty="0">
                <a:solidFill>
                  <a:srgbClr val="0070C0"/>
                </a:solidFill>
              </a:rPr>
              <a:t>TRAIN SET METRICS </a:t>
            </a:r>
          </a:p>
          <a:p>
            <a:pPr marL="139700" indent="0">
              <a:buNone/>
            </a:pPr>
            <a:r>
              <a:rPr lang="pt-BR" b="1" i="0" dirty="0">
                <a:solidFill>
                  <a:srgbClr val="002060"/>
                </a:solidFill>
                <a:effectLst/>
                <a:latin typeface="Courier New" panose="02070309020205020404" pitchFamily="49" charset="0"/>
              </a:rPr>
              <a:t>MSE : 91.78336127708093 RMSE : 9.580363316549166 MAE : 7.260601220951637 R2 : 0.4052905837781736 Adjusted R2 : 0.40187467673496957</a:t>
            </a:r>
          </a:p>
          <a:p>
            <a:pPr marL="139700" indent="0">
              <a:buNone/>
            </a:pPr>
            <a:r>
              <a:rPr lang="pt-BR" b="1" u="sng" dirty="0">
                <a:solidFill>
                  <a:srgbClr val="002060"/>
                </a:solidFill>
                <a:latin typeface="Courier New" panose="02070309020205020404" pitchFamily="49" charset="0"/>
              </a:rPr>
              <a:t>IMG</a:t>
            </a:r>
            <a:endParaRPr lang="pt-BR" b="1" i="0" u="sng" dirty="0">
              <a:solidFill>
                <a:srgbClr val="002060"/>
              </a:solidFill>
              <a:effectLst/>
              <a:latin typeface="Courier New" panose="02070309020205020404" pitchFamily="49" charset="0"/>
            </a:endParaRPr>
          </a:p>
          <a:p>
            <a:pPr marL="139700" indent="0">
              <a:buNone/>
            </a:pPr>
            <a:endParaRPr lang="en-IN" b="1" u="sng" dirty="0">
              <a:solidFill>
                <a:srgbClr val="002060"/>
              </a:solidFill>
            </a:endParaRPr>
          </a:p>
        </p:txBody>
      </p:sp>
      <p:sp>
        <p:nvSpPr>
          <p:cNvPr id="5" name="Text Placeholder 4">
            <a:extLst>
              <a:ext uri="{FF2B5EF4-FFF2-40B4-BE49-F238E27FC236}">
                <a16:creationId xmlns:a16="http://schemas.microsoft.com/office/drawing/2014/main" id="{36EA5303-300F-45E2-6CA9-A1014E35F382}"/>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100.36265740003871 RMSE : 10.018116459696339 MAE : 7.571432363869566 R2 : 0.36272117200066434 Adjusted R2 : 0.35906075368935275</a:t>
            </a: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indent="0">
              <a:buNone/>
            </a:pPr>
            <a:endParaRPr lang="en-IN" b="1" u="sng" dirty="0">
              <a:solidFill>
                <a:srgbClr val="002060"/>
              </a:solidFill>
            </a:endParaRPr>
          </a:p>
        </p:txBody>
      </p:sp>
      <p:pic>
        <p:nvPicPr>
          <p:cNvPr id="7" name="Picture 6">
            <a:extLst>
              <a:ext uri="{FF2B5EF4-FFF2-40B4-BE49-F238E27FC236}">
                <a16:creationId xmlns:a16="http://schemas.microsoft.com/office/drawing/2014/main" id="{65590709-6DAA-31BF-33CC-C067D9551E4A}"/>
              </a:ext>
            </a:extLst>
          </p:cNvPr>
          <p:cNvPicPr>
            <a:picLocks noChangeAspect="1"/>
          </p:cNvPicPr>
          <p:nvPr/>
        </p:nvPicPr>
        <p:blipFill>
          <a:blip r:embed="rId2"/>
          <a:stretch>
            <a:fillRect/>
          </a:stretch>
        </p:blipFill>
        <p:spPr>
          <a:xfrm>
            <a:off x="4962144" y="2999231"/>
            <a:ext cx="3870156" cy="1569643"/>
          </a:xfrm>
          <a:prstGeom prst="rect">
            <a:avLst/>
          </a:prstGeom>
        </p:spPr>
      </p:pic>
      <p:pic>
        <p:nvPicPr>
          <p:cNvPr id="9" name="Picture 8">
            <a:extLst>
              <a:ext uri="{FF2B5EF4-FFF2-40B4-BE49-F238E27FC236}">
                <a16:creationId xmlns:a16="http://schemas.microsoft.com/office/drawing/2014/main" id="{D28FB14A-AFC7-1855-FF20-EEC6FC96B449}"/>
              </a:ext>
            </a:extLst>
          </p:cNvPr>
          <p:cNvPicPr>
            <a:picLocks noChangeAspect="1"/>
          </p:cNvPicPr>
          <p:nvPr/>
        </p:nvPicPr>
        <p:blipFill>
          <a:blip r:embed="rId3"/>
          <a:stretch>
            <a:fillRect/>
          </a:stretch>
        </p:blipFill>
        <p:spPr>
          <a:xfrm>
            <a:off x="487679" y="2999230"/>
            <a:ext cx="3681985" cy="1569643"/>
          </a:xfrm>
          <a:prstGeom prst="rect">
            <a:avLst/>
          </a:prstGeom>
        </p:spPr>
      </p:pic>
    </p:spTree>
    <p:extLst>
      <p:ext uri="{BB962C8B-B14F-4D97-AF65-F5344CB8AC3E}">
        <p14:creationId xmlns:p14="http://schemas.microsoft.com/office/powerpoint/2010/main" val="2921083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39ABC7-1AF0-C4FF-6DCE-BF828BB4495A}"/>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RIDGE REGRESSION</a:t>
            </a:r>
          </a:p>
        </p:txBody>
      </p:sp>
      <p:sp>
        <p:nvSpPr>
          <p:cNvPr id="5" name="Text Placeholder 3">
            <a:extLst>
              <a:ext uri="{FF2B5EF4-FFF2-40B4-BE49-F238E27FC236}">
                <a16:creationId xmlns:a16="http://schemas.microsoft.com/office/drawing/2014/main" id="{60506A69-92D2-E7EE-E0A5-C9FFA0A8C7E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63.53970938233556 </a:t>
            </a:r>
          </a:p>
          <a:p>
            <a:pPr marL="139700"/>
            <a:r>
              <a:rPr lang="pt-BR" b="1" i="0" dirty="0">
                <a:solidFill>
                  <a:srgbClr val="002060"/>
                </a:solidFill>
                <a:effectLst/>
                <a:latin typeface="Courier New" panose="02070309020205020404" pitchFamily="49" charset="0"/>
              </a:rPr>
              <a:t>RMSE : 7.971179924097534 </a:t>
            </a:r>
          </a:p>
          <a:p>
            <a:pPr marL="139700"/>
            <a:r>
              <a:rPr lang="pt-BR" b="1" i="0" dirty="0">
                <a:solidFill>
                  <a:srgbClr val="002060"/>
                </a:solidFill>
                <a:effectLst/>
                <a:latin typeface="Courier New" panose="02070309020205020404" pitchFamily="49" charset="0"/>
              </a:rPr>
              <a:t>MAE : 6.090510887344966 </a:t>
            </a:r>
          </a:p>
          <a:p>
            <a:pPr marL="139700"/>
            <a:r>
              <a:rPr lang="pt-BR" b="1" i="0" dirty="0">
                <a:solidFill>
                  <a:srgbClr val="002060"/>
                </a:solidFill>
                <a:effectLst/>
                <a:latin typeface="Courier New" panose="02070309020205020404" pitchFamily="49" charset="0"/>
              </a:rPr>
              <a:t>R2 : 0.5882950575366521 </a:t>
            </a:r>
          </a:p>
          <a:p>
            <a:pPr marL="139700"/>
            <a:r>
              <a:rPr lang="pt-BR" b="1" i="0" dirty="0">
                <a:solidFill>
                  <a:srgbClr val="002060"/>
                </a:solidFill>
                <a:effectLst/>
                <a:latin typeface="Courier New" panose="02070309020205020404" pitchFamily="49" charset="0"/>
              </a:rPr>
              <a:t>Adjusted R2 : 0.5859302962358861</a:t>
            </a:r>
          </a:p>
          <a:p>
            <a:pPr marL="139700"/>
            <a:r>
              <a:rPr lang="pt-BR" b="1" u="sng" dirty="0">
                <a:solidFill>
                  <a:srgbClr val="002060"/>
                </a:solidFill>
                <a:latin typeface="Courier New" panose="02070309020205020404" pitchFamily="49" charset="0"/>
              </a:rPr>
              <a:t>IMG</a:t>
            </a: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5A6BA9AD-3C0F-250D-193D-F04CC5FA8A29}"/>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65.48612379629576 </a:t>
            </a:r>
          </a:p>
          <a:p>
            <a:pPr marL="139700"/>
            <a:r>
              <a:rPr lang="pt-BR" b="1" i="0" dirty="0">
                <a:solidFill>
                  <a:srgbClr val="002060"/>
                </a:solidFill>
                <a:effectLst/>
                <a:latin typeface="Courier New" panose="02070309020205020404" pitchFamily="49" charset="0"/>
              </a:rPr>
              <a:t>RMSE : 8.092349707983198 </a:t>
            </a:r>
          </a:p>
          <a:p>
            <a:pPr marL="139700"/>
            <a:r>
              <a:rPr lang="pt-BR" b="1" i="0" dirty="0">
                <a:solidFill>
                  <a:srgbClr val="002060"/>
                </a:solidFill>
                <a:effectLst/>
                <a:latin typeface="Courier New" panose="02070309020205020404" pitchFamily="49" charset="0"/>
              </a:rPr>
              <a:t>MAE : 6.176949920401537 </a:t>
            </a:r>
          </a:p>
          <a:p>
            <a:pPr marL="139700"/>
            <a:r>
              <a:rPr lang="pt-BR" b="1" i="0" dirty="0">
                <a:solidFill>
                  <a:srgbClr val="002060"/>
                </a:solidFill>
                <a:effectLst/>
                <a:latin typeface="Courier New" panose="02070309020205020404" pitchFamily="49" charset="0"/>
              </a:rPr>
              <a:t>R2 : 0.5841788041066092 </a:t>
            </a:r>
          </a:p>
          <a:p>
            <a:pPr marL="139700"/>
            <a:r>
              <a:rPr lang="pt-BR" b="1" i="0" dirty="0">
                <a:solidFill>
                  <a:srgbClr val="002060"/>
                </a:solidFill>
                <a:effectLst/>
                <a:latin typeface="Courier New" panose="02070309020205020404" pitchFamily="49" charset="0"/>
              </a:rPr>
              <a:t>Adjusted R2 : 0.5817903997648894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4B94A26B-C69C-E051-57D4-61F5E4F41771}"/>
              </a:ext>
            </a:extLst>
          </p:cNvPr>
          <p:cNvPicPr>
            <a:picLocks noChangeAspect="1"/>
          </p:cNvPicPr>
          <p:nvPr/>
        </p:nvPicPr>
        <p:blipFill>
          <a:blip r:embed="rId2"/>
          <a:stretch>
            <a:fillRect/>
          </a:stretch>
        </p:blipFill>
        <p:spPr>
          <a:xfrm>
            <a:off x="311700" y="2706624"/>
            <a:ext cx="3999900" cy="1862251"/>
          </a:xfrm>
          <a:prstGeom prst="rect">
            <a:avLst/>
          </a:prstGeom>
        </p:spPr>
      </p:pic>
      <p:pic>
        <p:nvPicPr>
          <p:cNvPr id="12" name="Picture 11">
            <a:extLst>
              <a:ext uri="{FF2B5EF4-FFF2-40B4-BE49-F238E27FC236}">
                <a16:creationId xmlns:a16="http://schemas.microsoft.com/office/drawing/2014/main" id="{B6669A5F-01A1-5EAD-3FB4-0654E2943FB8}"/>
              </a:ext>
            </a:extLst>
          </p:cNvPr>
          <p:cNvPicPr>
            <a:picLocks noChangeAspect="1"/>
          </p:cNvPicPr>
          <p:nvPr/>
        </p:nvPicPr>
        <p:blipFill>
          <a:blip r:embed="rId3"/>
          <a:stretch>
            <a:fillRect/>
          </a:stretch>
        </p:blipFill>
        <p:spPr>
          <a:xfrm>
            <a:off x="4974336" y="2706623"/>
            <a:ext cx="3857964" cy="1862251"/>
          </a:xfrm>
          <a:prstGeom prst="rect">
            <a:avLst/>
          </a:prstGeom>
        </p:spPr>
      </p:pic>
    </p:spTree>
    <p:extLst>
      <p:ext uri="{BB962C8B-B14F-4D97-AF65-F5344CB8AC3E}">
        <p14:creationId xmlns:p14="http://schemas.microsoft.com/office/powerpoint/2010/main" val="297498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EE8B-C2E7-A68E-7A34-4F2621D30025}"/>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ELASTIC NET REGRESSION</a:t>
            </a:r>
          </a:p>
        </p:txBody>
      </p:sp>
      <p:sp>
        <p:nvSpPr>
          <p:cNvPr id="3" name="Text Placeholder 3">
            <a:extLst>
              <a:ext uri="{FF2B5EF4-FFF2-40B4-BE49-F238E27FC236}">
                <a16:creationId xmlns:a16="http://schemas.microsoft.com/office/drawing/2014/main" id="{CAD5E131-AEC7-7333-E6DF-F68434381BD6}"/>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74.2190565932243 </a:t>
            </a:r>
          </a:p>
          <a:p>
            <a:pPr marL="139700"/>
            <a:r>
              <a:rPr lang="pt-BR" b="1" i="0" dirty="0">
                <a:solidFill>
                  <a:srgbClr val="002060"/>
                </a:solidFill>
                <a:effectLst/>
                <a:latin typeface="Courier New" panose="02070309020205020404" pitchFamily="49" charset="0"/>
              </a:rPr>
              <a:t>RMSE : 8.615048264126226 </a:t>
            </a:r>
          </a:p>
          <a:p>
            <a:pPr marL="139700"/>
            <a:r>
              <a:rPr lang="pt-BR" b="1" i="0" dirty="0">
                <a:solidFill>
                  <a:srgbClr val="002060"/>
                </a:solidFill>
                <a:effectLst/>
                <a:latin typeface="Courier New" panose="02070309020205020404" pitchFamily="49" charset="0"/>
              </a:rPr>
              <a:t>MAE : 6.580474515274741 </a:t>
            </a:r>
          </a:p>
          <a:p>
            <a:pPr marL="139700"/>
            <a:r>
              <a:rPr lang="pt-BR" b="1" i="0" dirty="0">
                <a:solidFill>
                  <a:srgbClr val="002060"/>
                </a:solidFill>
                <a:effectLst/>
                <a:latin typeface="Courier New" panose="02070309020205020404" pitchFamily="49" charset="0"/>
              </a:rPr>
              <a:t>R2 : 0.5190983288807387 </a:t>
            </a:r>
          </a:p>
          <a:p>
            <a:pPr marL="139700"/>
            <a:r>
              <a:rPr lang="pt-BR" b="1" i="0" dirty="0">
                <a:solidFill>
                  <a:srgbClr val="002060"/>
                </a:solidFill>
                <a:effectLst/>
                <a:latin typeface="Courier New" panose="02070309020205020404" pitchFamily="49" charset="0"/>
              </a:rPr>
              <a:t>Adjusted R2 : 0.5163361136531726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93FBADA9-0FCD-A872-234B-FD065C1354DA}"/>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79.251144063564 </a:t>
            </a:r>
          </a:p>
          <a:p>
            <a:pPr marL="139700"/>
            <a:r>
              <a:rPr lang="pt-BR" b="1" i="0" dirty="0">
                <a:solidFill>
                  <a:srgbClr val="002060"/>
                </a:solidFill>
                <a:effectLst/>
                <a:latin typeface="Courier New" panose="02070309020205020404" pitchFamily="49" charset="0"/>
              </a:rPr>
              <a:t>RMSE : 8.902311164162034 </a:t>
            </a:r>
          </a:p>
          <a:p>
            <a:pPr marL="139700"/>
            <a:r>
              <a:rPr lang="pt-BR" b="1" i="0" dirty="0">
                <a:solidFill>
                  <a:srgbClr val="002060"/>
                </a:solidFill>
                <a:effectLst/>
                <a:latin typeface="Courier New" panose="02070309020205020404" pitchFamily="49" charset="0"/>
              </a:rPr>
              <a:t>MAE : 6.7935603819766985 </a:t>
            </a:r>
          </a:p>
          <a:p>
            <a:pPr marL="139700"/>
            <a:r>
              <a:rPr lang="pt-BR" b="1" i="0" dirty="0">
                <a:solidFill>
                  <a:srgbClr val="002060"/>
                </a:solidFill>
                <a:effectLst/>
                <a:latin typeface="Courier New" panose="02070309020205020404" pitchFamily="49" charset="0"/>
              </a:rPr>
              <a:t>R2 : 0.49677422345320355 </a:t>
            </a:r>
          </a:p>
          <a:p>
            <a:pPr marL="139700"/>
            <a:r>
              <a:rPr lang="pt-BR" b="1" i="0" dirty="0">
                <a:solidFill>
                  <a:srgbClr val="002060"/>
                </a:solidFill>
                <a:effectLst/>
                <a:latin typeface="Courier New" panose="02070309020205020404" pitchFamily="49" charset="0"/>
              </a:rPr>
              <a:t>Adjusted R2 : 0.49388378246212483</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5F510EB-1584-1948-8419-8200200AA584}"/>
              </a:ext>
            </a:extLst>
          </p:cNvPr>
          <p:cNvPicPr>
            <a:picLocks noChangeAspect="1"/>
          </p:cNvPicPr>
          <p:nvPr/>
        </p:nvPicPr>
        <p:blipFill>
          <a:blip r:embed="rId2"/>
          <a:stretch>
            <a:fillRect/>
          </a:stretch>
        </p:blipFill>
        <p:spPr>
          <a:xfrm>
            <a:off x="311701" y="2840736"/>
            <a:ext cx="3999900" cy="1728138"/>
          </a:xfrm>
          <a:prstGeom prst="rect">
            <a:avLst/>
          </a:prstGeom>
        </p:spPr>
      </p:pic>
      <p:pic>
        <p:nvPicPr>
          <p:cNvPr id="10" name="Picture 9">
            <a:extLst>
              <a:ext uri="{FF2B5EF4-FFF2-40B4-BE49-F238E27FC236}">
                <a16:creationId xmlns:a16="http://schemas.microsoft.com/office/drawing/2014/main" id="{30174DAE-9320-7468-1D84-B9E710D9F9BE}"/>
              </a:ext>
            </a:extLst>
          </p:cNvPr>
          <p:cNvPicPr>
            <a:picLocks noChangeAspect="1"/>
          </p:cNvPicPr>
          <p:nvPr/>
        </p:nvPicPr>
        <p:blipFill>
          <a:blip r:embed="rId3"/>
          <a:stretch>
            <a:fillRect/>
          </a:stretch>
        </p:blipFill>
        <p:spPr>
          <a:xfrm>
            <a:off x="4832400" y="2840735"/>
            <a:ext cx="3999899" cy="1728138"/>
          </a:xfrm>
          <a:prstGeom prst="rect">
            <a:avLst/>
          </a:prstGeom>
        </p:spPr>
      </p:pic>
    </p:spTree>
    <p:extLst>
      <p:ext uri="{BB962C8B-B14F-4D97-AF65-F5344CB8AC3E}">
        <p14:creationId xmlns:p14="http://schemas.microsoft.com/office/powerpoint/2010/main" val="139132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DFB2-E784-40E2-E8C8-5DE77A0A088F}"/>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DECISSION TREE</a:t>
            </a:r>
          </a:p>
        </p:txBody>
      </p:sp>
      <p:sp>
        <p:nvSpPr>
          <p:cNvPr id="3" name="Text Placeholder 3">
            <a:extLst>
              <a:ext uri="{FF2B5EF4-FFF2-40B4-BE49-F238E27FC236}">
                <a16:creationId xmlns:a16="http://schemas.microsoft.com/office/drawing/2014/main" id="{32DCB3D0-6371-031D-DF82-9E8BA25AF5A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0.8041347331111242 MSE : 30.228498258363036 </a:t>
            </a:r>
          </a:p>
          <a:p>
            <a:pPr marL="139700"/>
            <a:r>
              <a:rPr lang="pt-BR" b="1" i="0" dirty="0">
                <a:solidFill>
                  <a:srgbClr val="002060"/>
                </a:solidFill>
                <a:effectLst/>
                <a:latin typeface="Courier New" panose="02070309020205020404" pitchFamily="49" charset="0"/>
              </a:rPr>
              <a:t>RMSE : 5.498044948739782 </a:t>
            </a:r>
          </a:p>
          <a:p>
            <a:pPr marL="139700"/>
            <a:r>
              <a:rPr lang="pt-BR" b="1" i="0" dirty="0">
                <a:solidFill>
                  <a:srgbClr val="002060"/>
                </a:solidFill>
                <a:effectLst/>
                <a:latin typeface="Courier New" panose="02070309020205020404" pitchFamily="49" charset="0"/>
              </a:rPr>
              <a:t>MAE : 3.8710151183922235 </a:t>
            </a:r>
          </a:p>
          <a:p>
            <a:pPr marL="139700"/>
            <a:r>
              <a:rPr lang="pt-BR" b="1" i="0" dirty="0">
                <a:solidFill>
                  <a:srgbClr val="002060"/>
                </a:solidFill>
                <a:effectLst/>
                <a:latin typeface="Courier New" panose="02070309020205020404" pitchFamily="49" charset="0"/>
              </a:rPr>
              <a:t>R2 : 0.8041347331111242 </a:t>
            </a:r>
          </a:p>
          <a:p>
            <a:pPr marL="139700"/>
            <a:r>
              <a:rPr lang="pt-BR" b="1" i="0" dirty="0">
                <a:solidFill>
                  <a:srgbClr val="002060"/>
                </a:solidFill>
                <a:effectLst/>
                <a:latin typeface="Courier New" panose="02070309020205020404" pitchFamily="49" charset="0"/>
              </a:rPr>
              <a:t>Adjusted R2 : 0.8030097172185976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5094C523-3935-A970-5928-963E62C2C2E8}"/>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34.34953467848406 </a:t>
            </a:r>
          </a:p>
          <a:p>
            <a:pPr marL="139700"/>
            <a:r>
              <a:rPr lang="pt-BR" b="1" i="0" dirty="0">
                <a:solidFill>
                  <a:srgbClr val="002060"/>
                </a:solidFill>
                <a:effectLst/>
                <a:latin typeface="Courier New" panose="02070309020205020404" pitchFamily="49" charset="0"/>
              </a:rPr>
              <a:t>RMSE : 5.8608476075124205 </a:t>
            </a:r>
          </a:p>
          <a:p>
            <a:pPr marL="139700"/>
            <a:r>
              <a:rPr lang="pt-BR" b="1" i="0" dirty="0">
                <a:solidFill>
                  <a:srgbClr val="002060"/>
                </a:solidFill>
                <a:effectLst/>
                <a:latin typeface="Courier New" panose="02070309020205020404" pitchFamily="49" charset="0"/>
              </a:rPr>
              <a:t>MAE : 4.0744463019040875 </a:t>
            </a:r>
          </a:p>
          <a:p>
            <a:pPr marL="139700"/>
            <a:r>
              <a:rPr lang="pt-BR" b="1" i="0" dirty="0">
                <a:solidFill>
                  <a:srgbClr val="002060"/>
                </a:solidFill>
                <a:effectLst/>
                <a:latin typeface="Courier New" panose="02070309020205020404" pitchFamily="49" charset="0"/>
              </a:rPr>
              <a:t>R2 : 0.7818886848026164 </a:t>
            </a:r>
          </a:p>
          <a:p>
            <a:pPr marL="139700"/>
            <a:r>
              <a:rPr lang="pt-BR" b="1" i="0" dirty="0">
                <a:solidFill>
                  <a:srgbClr val="002060"/>
                </a:solidFill>
                <a:effectLst/>
                <a:latin typeface="Courier New" panose="02070309020205020404" pitchFamily="49" charset="0"/>
              </a:rPr>
              <a:t>Adjusted R2 : 0.7806358914930392</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74E259F-7AB2-0C8B-A5C1-90EA3EF1899D}"/>
              </a:ext>
            </a:extLst>
          </p:cNvPr>
          <p:cNvPicPr>
            <a:picLocks noChangeAspect="1"/>
          </p:cNvPicPr>
          <p:nvPr/>
        </p:nvPicPr>
        <p:blipFill>
          <a:blip r:embed="rId2"/>
          <a:stretch>
            <a:fillRect/>
          </a:stretch>
        </p:blipFill>
        <p:spPr>
          <a:xfrm>
            <a:off x="311701" y="2999230"/>
            <a:ext cx="4129643" cy="1699245"/>
          </a:xfrm>
          <a:prstGeom prst="rect">
            <a:avLst/>
          </a:prstGeom>
        </p:spPr>
      </p:pic>
      <p:pic>
        <p:nvPicPr>
          <p:cNvPr id="10" name="Picture 9">
            <a:extLst>
              <a:ext uri="{FF2B5EF4-FFF2-40B4-BE49-F238E27FC236}">
                <a16:creationId xmlns:a16="http://schemas.microsoft.com/office/drawing/2014/main" id="{D7889916-9FFE-6263-11B0-846CD86A37B0}"/>
              </a:ext>
            </a:extLst>
          </p:cNvPr>
          <p:cNvPicPr>
            <a:picLocks noChangeAspect="1"/>
          </p:cNvPicPr>
          <p:nvPr/>
        </p:nvPicPr>
        <p:blipFill>
          <a:blip r:embed="rId3"/>
          <a:stretch>
            <a:fillRect/>
          </a:stretch>
        </p:blipFill>
        <p:spPr>
          <a:xfrm>
            <a:off x="4832400" y="2999229"/>
            <a:ext cx="3999899" cy="1569646"/>
          </a:xfrm>
          <a:prstGeom prst="rect">
            <a:avLst/>
          </a:prstGeom>
        </p:spPr>
      </p:pic>
    </p:spTree>
    <p:extLst>
      <p:ext uri="{BB962C8B-B14F-4D97-AF65-F5344CB8AC3E}">
        <p14:creationId xmlns:p14="http://schemas.microsoft.com/office/powerpoint/2010/main" val="3007576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0E71-0DAC-7A3E-2DAA-0959EB3A2BC9}"/>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RANDOM FOREST</a:t>
            </a:r>
          </a:p>
        </p:txBody>
      </p:sp>
      <p:sp>
        <p:nvSpPr>
          <p:cNvPr id="3" name="Text Placeholder 3">
            <a:extLst>
              <a:ext uri="{FF2B5EF4-FFF2-40B4-BE49-F238E27FC236}">
                <a16:creationId xmlns:a16="http://schemas.microsoft.com/office/drawing/2014/main" id="{927BDCC7-517C-B365-5CF5-CB93D41C3BE2}"/>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0.9803814302577617 MSE : 3.027795130319272 </a:t>
            </a:r>
          </a:p>
          <a:p>
            <a:pPr marL="139700"/>
            <a:r>
              <a:rPr lang="pt-BR" b="1" i="0" dirty="0">
                <a:solidFill>
                  <a:srgbClr val="002060"/>
                </a:solidFill>
                <a:effectLst/>
                <a:latin typeface="Courier New" panose="02070309020205020404" pitchFamily="49" charset="0"/>
              </a:rPr>
              <a:t>RMSE : 1.7400560710273885 </a:t>
            </a:r>
          </a:p>
          <a:p>
            <a:pPr marL="139700"/>
            <a:r>
              <a:rPr lang="pt-BR" b="1" i="0" dirty="0">
                <a:solidFill>
                  <a:srgbClr val="002060"/>
                </a:solidFill>
                <a:effectLst/>
                <a:latin typeface="Courier New" panose="02070309020205020404" pitchFamily="49" charset="0"/>
              </a:rPr>
              <a:t>MAE : 1.1786245342854724 </a:t>
            </a:r>
          </a:p>
          <a:p>
            <a:pPr marL="139700"/>
            <a:r>
              <a:rPr lang="pt-BR" b="1" i="0" dirty="0">
                <a:solidFill>
                  <a:srgbClr val="002060"/>
                </a:solidFill>
                <a:effectLst/>
                <a:latin typeface="Courier New" panose="02070309020205020404" pitchFamily="49" charset="0"/>
              </a:rPr>
              <a:t>R2 : 0.9803814302577617 </a:t>
            </a:r>
          </a:p>
          <a:p>
            <a:pPr marL="139700"/>
            <a:r>
              <a:rPr lang="pt-BR" b="1" i="0" dirty="0">
                <a:solidFill>
                  <a:srgbClr val="002060"/>
                </a:solidFill>
                <a:effectLst/>
                <a:latin typeface="Courier New" panose="02070309020205020404" pitchFamily="49" charset="0"/>
              </a:rPr>
              <a:t>Adjusted R2 : 0.9802687446188058</a:t>
            </a:r>
          </a:p>
          <a:p>
            <a:pPr marL="139700"/>
            <a:r>
              <a:rPr lang="pt-BR" b="1" u="sng" dirty="0">
                <a:solidFill>
                  <a:srgbClr val="002060"/>
                </a:solidFill>
                <a:latin typeface="Courier New" panose="02070309020205020404" pitchFamily="49" charset="0"/>
              </a:rPr>
              <a:t>RANDOM FOREST REGRASSOR</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77778C0F-BDAB-E8AD-1A71-4120514F6847}"/>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21.429009537458214 RMSE : 4.629147819789104 MAE : 3.1101490777146323 R2 : 0.8639309237420343 Adjusted R2 : 0.8631493667273418</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1AA04B3D-B75C-A267-C9A2-A56C73991E54}"/>
              </a:ext>
            </a:extLst>
          </p:cNvPr>
          <p:cNvPicPr>
            <a:picLocks noChangeAspect="1"/>
          </p:cNvPicPr>
          <p:nvPr/>
        </p:nvPicPr>
        <p:blipFill>
          <a:blip r:embed="rId2"/>
          <a:stretch>
            <a:fillRect/>
          </a:stretch>
        </p:blipFill>
        <p:spPr>
          <a:xfrm rot="16200000">
            <a:off x="1606215" y="1820496"/>
            <a:ext cx="1787050" cy="4144520"/>
          </a:xfrm>
          <a:prstGeom prst="rect">
            <a:avLst/>
          </a:prstGeom>
        </p:spPr>
      </p:pic>
      <p:pic>
        <p:nvPicPr>
          <p:cNvPr id="12" name="Picture 11">
            <a:extLst>
              <a:ext uri="{FF2B5EF4-FFF2-40B4-BE49-F238E27FC236}">
                <a16:creationId xmlns:a16="http://schemas.microsoft.com/office/drawing/2014/main" id="{8BCE23B9-B4D6-2090-0C6F-474A6FC03212}"/>
              </a:ext>
            </a:extLst>
          </p:cNvPr>
          <p:cNvPicPr>
            <a:picLocks noChangeAspect="1"/>
          </p:cNvPicPr>
          <p:nvPr/>
        </p:nvPicPr>
        <p:blipFill>
          <a:blip r:embed="rId3"/>
          <a:stretch>
            <a:fillRect/>
          </a:stretch>
        </p:blipFill>
        <p:spPr>
          <a:xfrm>
            <a:off x="4832400" y="2999231"/>
            <a:ext cx="3884121" cy="1569644"/>
          </a:xfrm>
          <a:prstGeom prst="rect">
            <a:avLst/>
          </a:prstGeom>
        </p:spPr>
      </p:pic>
    </p:spTree>
    <p:extLst>
      <p:ext uri="{BB962C8B-B14F-4D97-AF65-F5344CB8AC3E}">
        <p14:creationId xmlns:p14="http://schemas.microsoft.com/office/powerpoint/2010/main" val="26802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0F3-82E2-F4A6-EFA4-044ED87931DC}"/>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GRADIENT BOOSTING</a:t>
            </a:r>
          </a:p>
        </p:txBody>
      </p:sp>
      <p:sp>
        <p:nvSpPr>
          <p:cNvPr id="3" name="Text Placeholder 3">
            <a:extLst>
              <a:ext uri="{FF2B5EF4-FFF2-40B4-BE49-F238E27FC236}">
                <a16:creationId xmlns:a16="http://schemas.microsoft.com/office/drawing/2014/main" id="{E8A39216-96AD-67B3-978E-9A4D91B28CC8}"/>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0.8479069348445036 MSE : 23.472997679422324 </a:t>
            </a:r>
          </a:p>
          <a:p>
            <a:pPr marL="139700"/>
            <a:r>
              <a:rPr lang="pt-BR" b="1" i="0" dirty="0">
                <a:solidFill>
                  <a:srgbClr val="002060"/>
                </a:solidFill>
                <a:effectLst/>
                <a:latin typeface="Courier New" panose="02070309020205020404" pitchFamily="49" charset="0"/>
              </a:rPr>
              <a:t>RMSE : 4.844893980204554 </a:t>
            </a:r>
          </a:p>
          <a:p>
            <a:pPr marL="139700"/>
            <a:r>
              <a:rPr lang="pt-BR" b="1" i="0" dirty="0">
                <a:solidFill>
                  <a:srgbClr val="002060"/>
                </a:solidFill>
                <a:effectLst/>
                <a:latin typeface="Courier New" panose="02070309020205020404" pitchFamily="49" charset="0"/>
              </a:rPr>
              <a:t>MAE : 3.499138452562752 </a:t>
            </a:r>
          </a:p>
          <a:p>
            <a:pPr marL="139700"/>
            <a:r>
              <a:rPr lang="pt-BR" b="1" i="0" dirty="0">
                <a:solidFill>
                  <a:srgbClr val="002060"/>
                </a:solidFill>
                <a:effectLst/>
                <a:latin typeface="Courier New" panose="02070309020205020404" pitchFamily="49" charset="0"/>
              </a:rPr>
              <a:t>R2 : 0.8479069348445036 </a:t>
            </a:r>
          </a:p>
          <a:p>
            <a:pPr marL="139700"/>
            <a:r>
              <a:rPr lang="pt-BR" b="1" i="0" dirty="0">
                <a:solidFill>
                  <a:srgbClr val="002060"/>
                </a:solidFill>
                <a:effectLst/>
                <a:latin typeface="Courier New" panose="02070309020205020404" pitchFamily="49" charset="0"/>
              </a:rPr>
              <a:t>Adjusted R2 : 0.8470333388355691</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CFE00B92-C17D-4163-635C-7536077471FB}"/>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26.012656375342033 </a:t>
            </a:r>
          </a:p>
          <a:p>
            <a:pPr marL="139700"/>
            <a:r>
              <a:rPr lang="pt-BR" b="1" i="0" dirty="0">
                <a:solidFill>
                  <a:srgbClr val="002060"/>
                </a:solidFill>
                <a:effectLst/>
                <a:latin typeface="Courier New" panose="02070309020205020404" pitchFamily="49" charset="0"/>
              </a:rPr>
              <a:t>RMSE : 5.100260422306103 </a:t>
            </a:r>
          </a:p>
          <a:p>
            <a:pPr marL="139700"/>
            <a:r>
              <a:rPr lang="pt-BR" b="1" i="0" dirty="0">
                <a:solidFill>
                  <a:srgbClr val="002060"/>
                </a:solidFill>
                <a:effectLst/>
                <a:latin typeface="Courier New" panose="02070309020205020404" pitchFamily="49" charset="0"/>
              </a:rPr>
              <a:t>MAE : 3.6485695579279436 </a:t>
            </a:r>
          </a:p>
          <a:p>
            <a:pPr marL="139700"/>
            <a:r>
              <a:rPr lang="pt-BR" b="1" i="0" dirty="0">
                <a:solidFill>
                  <a:srgbClr val="002060"/>
                </a:solidFill>
                <a:effectLst/>
                <a:latin typeface="Courier New" panose="02070309020205020404" pitchFamily="49" charset="0"/>
              </a:rPr>
              <a:t>R2 : 0.8348258645449037 </a:t>
            </a:r>
          </a:p>
          <a:p>
            <a:pPr marL="139700"/>
            <a:r>
              <a:rPr lang="pt-BR" b="1" i="0" dirty="0">
                <a:solidFill>
                  <a:srgbClr val="002060"/>
                </a:solidFill>
                <a:effectLst/>
                <a:latin typeface="Courier New" panose="02070309020205020404" pitchFamily="49" charset="0"/>
              </a:rPr>
              <a:t>Adjusted R2 : 0.833877133152284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C46C78BE-85AD-D17E-FDC7-991EE915CD73}"/>
              </a:ext>
            </a:extLst>
          </p:cNvPr>
          <p:cNvPicPr>
            <a:picLocks noChangeAspect="1"/>
          </p:cNvPicPr>
          <p:nvPr/>
        </p:nvPicPr>
        <p:blipFill>
          <a:blip r:embed="rId2"/>
          <a:stretch>
            <a:fillRect/>
          </a:stretch>
        </p:blipFill>
        <p:spPr>
          <a:xfrm>
            <a:off x="311700" y="2999230"/>
            <a:ext cx="3870157" cy="1699245"/>
          </a:xfrm>
          <a:prstGeom prst="rect">
            <a:avLst/>
          </a:prstGeom>
        </p:spPr>
      </p:pic>
      <p:pic>
        <p:nvPicPr>
          <p:cNvPr id="11" name="Picture 10">
            <a:extLst>
              <a:ext uri="{FF2B5EF4-FFF2-40B4-BE49-F238E27FC236}">
                <a16:creationId xmlns:a16="http://schemas.microsoft.com/office/drawing/2014/main" id="{B7C07F98-6393-023D-9FFA-F7B3038ED56B}"/>
              </a:ext>
            </a:extLst>
          </p:cNvPr>
          <p:cNvPicPr>
            <a:picLocks noChangeAspect="1"/>
          </p:cNvPicPr>
          <p:nvPr/>
        </p:nvPicPr>
        <p:blipFill>
          <a:blip r:embed="rId3"/>
          <a:stretch>
            <a:fillRect/>
          </a:stretch>
        </p:blipFill>
        <p:spPr>
          <a:xfrm>
            <a:off x="4832400" y="2999228"/>
            <a:ext cx="3555696" cy="1828803"/>
          </a:xfrm>
          <a:prstGeom prst="rect">
            <a:avLst/>
          </a:prstGeom>
        </p:spPr>
      </p:pic>
    </p:spTree>
    <p:extLst>
      <p:ext uri="{BB962C8B-B14F-4D97-AF65-F5344CB8AC3E}">
        <p14:creationId xmlns:p14="http://schemas.microsoft.com/office/powerpoint/2010/main" val="2763785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4A3167-F296-5062-B6BF-E07058B53548}"/>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GREEDSEARCHCV</a:t>
            </a:r>
          </a:p>
        </p:txBody>
      </p:sp>
      <p:sp>
        <p:nvSpPr>
          <p:cNvPr id="5" name="Text Placeholder 3">
            <a:extLst>
              <a:ext uri="{FF2B5EF4-FFF2-40B4-BE49-F238E27FC236}">
                <a16:creationId xmlns:a16="http://schemas.microsoft.com/office/drawing/2014/main" id="{E03DEDE3-F7D2-7CE1-4C8A-1B0A21289CDB}"/>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0.9080492041434136 MSE : 14.19105345504104 </a:t>
            </a:r>
          </a:p>
          <a:p>
            <a:pPr marL="139700"/>
            <a:r>
              <a:rPr lang="pt-BR" b="1" i="0" dirty="0">
                <a:solidFill>
                  <a:srgbClr val="002060"/>
                </a:solidFill>
                <a:effectLst/>
                <a:latin typeface="Courier New" panose="02070309020205020404" pitchFamily="49" charset="0"/>
              </a:rPr>
              <a:t>RMSE : 3.7671014659869515 </a:t>
            </a:r>
          </a:p>
          <a:p>
            <a:pPr marL="139700"/>
            <a:r>
              <a:rPr lang="pt-BR" b="1" i="0" dirty="0">
                <a:solidFill>
                  <a:srgbClr val="002060"/>
                </a:solidFill>
                <a:effectLst/>
                <a:latin typeface="Courier New" panose="02070309020205020404" pitchFamily="49" charset="0"/>
              </a:rPr>
              <a:t>MAE : 2.6468416332106677 </a:t>
            </a:r>
          </a:p>
          <a:p>
            <a:pPr marL="139700"/>
            <a:r>
              <a:rPr lang="pt-BR" b="1" i="0" dirty="0">
                <a:solidFill>
                  <a:srgbClr val="002060"/>
                </a:solidFill>
                <a:effectLst/>
                <a:latin typeface="Courier New" panose="02070309020205020404" pitchFamily="49" charset="0"/>
              </a:rPr>
              <a:t>R2 : 0.9080492041434136 </a:t>
            </a:r>
          </a:p>
          <a:p>
            <a:pPr marL="139700"/>
            <a:r>
              <a:rPr lang="pt-BR" b="1" i="0" dirty="0">
                <a:solidFill>
                  <a:srgbClr val="002060"/>
                </a:solidFill>
                <a:effectLst/>
                <a:latin typeface="Courier New" panose="02070309020205020404" pitchFamily="49" charset="0"/>
              </a:rPr>
              <a:t>Adjusted R2 : 0.9075210548277526</a:t>
            </a:r>
          </a:p>
          <a:p>
            <a:pPr marL="139700"/>
            <a:r>
              <a:rPr lang="pt-BR" b="1" u="sng" dirty="0">
                <a:solidFill>
                  <a:srgbClr val="002060"/>
                </a:solidFill>
                <a:latin typeface="Courier New" panose="02070309020205020404" pitchFamily="49" charset="0"/>
              </a:rPr>
              <a:t>IMP FEATURE IMG</a:t>
            </a: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98644749-A790-7A9E-5388-37FBA52DC0AF}"/>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20.352357558139644 RMSE : 4.511358726386059 MAE : 3.1042752480413944 R2 : 0.8707674058492033 Adjusted R2 : 0.8700251163940006</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9732ED58-4ED3-EE23-D218-5811644BC880}"/>
              </a:ext>
            </a:extLst>
          </p:cNvPr>
          <p:cNvPicPr>
            <a:picLocks noChangeAspect="1"/>
          </p:cNvPicPr>
          <p:nvPr/>
        </p:nvPicPr>
        <p:blipFill>
          <a:blip r:embed="rId2"/>
          <a:stretch>
            <a:fillRect/>
          </a:stretch>
        </p:blipFill>
        <p:spPr>
          <a:xfrm rot="16200000">
            <a:off x="1310655" y="1914930"/>
            <a:ext cx="2116089" cy="4113999"/>
          </a:xfrm>
          <a:prstGeom prst="rect">
            <a:avLst/>
          </a:prstGeom>
        </p:spPr>
      </p:pic>
      <p:pic>
        <p:nvPicPr>
          <p:cNvPr id="14" name="Picture 13">
            <a:extLst>
              <a:ext uri="{FF2B5EF4-FFF2-40B4-BE49-F238E27FC236}">
                <a16:creationId xmlns:a16="http://schemas.microsoft.com/office/drawing/2014/main" id="{8E241A2D-4F4F-D3CE-3CA0-64D3F2ACF5FB}"/>
              </a:ext>
            </a:extLst>
          </p:cNvPr>
          <p:cNvPicPr>
            <a:picLocks noChangeAspect="1"/>
          </p:cNvPicPr>
          <p:nvPr/>
        </p:nvPicPr>
        <p:blipFill>
          <a:blip r:embed="rId3"/>
          <a:stretch>
            <a:fillRect/>
          </a:stretch>
        </p:blipFill>
        <p:spPr>
          <a:xfrm>
            <a:off x="4832400" y="2913884"/>
            <a:ext cx="3999900" cy="1889763"/>
          </a:xfrm>
          <a:prstGeom prst="rect">
            <a:avLst/>
          </a:prstGeom>
        </p:spPr>
      </p:pic>
    </p:spTree>
    <p:extLst>
      <p:ext uri="{BB962C8B-B14F-4D97-AF65-F5344CB8AC3E}">
        <p14:creationId xmlns:p14="http://schemas.microsoft.com/office/powerpoint/2010/main" val="400736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9BD4-F674-5ED4-2911-C3C911A70AC5}"/>
              </a:ext>
            </a:extLst>
          </p:cNvPr>
          <p:cNvSpPr>
            <a:spLocks noGrp="1"/>
          </p:cNvSpPr>
          <p:nvPr>
            <p:ph type="title"/>
          </p:nvPr>
        </p:nvSpPr>
        <p:spPr/>
        <p:txBody>
          <a:bodyPr/>
          <a:lstStyle/>
          <a:p>
            <a:r>
              <a:rPr lang="en-US" sz="2400" b="1" i="0" u="sng" dirty="0">
                <a:solidFill>
                  <a:srgbClr val="002060"/>
                </a:solidFill>
                <a:effectLst/>
                <a:latin typeface="Roboto" panose="02000000000000000000" pitchFamily="2" charset="0"/>
              </a:rPr>
              <a:t>MAKING A DATA FRAME TO SAVE ALL THE OUTCOME:</a:t>
            </a:r>
            <a:br>
              <a:rPr lang="en-US" b="0" i="0" dirty="0">
                <a:solidFill>
                  <a:srgbClr val="D5D5D5"/>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430B1AB5-BCBE-4D6B-5898-3DA106E525DE}"/>
              </a:ext>
            </a:extLst>
          </p:cNvPr>
          <p:cNvPicPr>
            <a:picLocks noChangeAspect="1"/>
          </p:cNvPicPr>
          <p:nvPr/>
        </p:nvPicPr>
        <p:blipFill rotWithShape="1">
          <a:blip r:embed="rId2"/>
          <a:srcRect l="6370" t="19788" r="46741" b="15669"/>
          <a:stretch/>
        </p:blipFill>
        <p:spPr>
          <a:xfrm>
            <a:off x="447040" y="1017725"/>
            <a:ext cx="7613227" cy="3777795"/>
          </a:xfrm>
          <a:prstGeom prst="rect">
            <a:avLst/>
          </a:prstGeom>
        </p:spPr>
      </p:pic>
    </p:spTree>
    <p:extLst>
      <p:ext uri="{BB962C8B-B14F-4D97-AF65-F5344CB8AC3E}">
        <p14:creationId xmlns:p14="http://schemas.microsoft.com/office/powerpoint/2010/main" val="3335030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743A-86F3-CAD4-378D-C540CA419C59}"/>
              </a:ext>
            </a:extLst>
          </p:cNvPr>
          <p:cNvSpPr>
            <a:spLocks noGrp="1"/>
          </p:cNvSpPr>
          <p:nvPr>
            <p:ph type="title"/>
          </p:nvPr>
        </p:nvSpPr>
        <p:spPr>
          <a:xfrm>
            <a:off x="311700" y="231649"/>
            <a:ext cx="8520600" cy="573024"/>
          </a:xfrm>
        </p:spPr>
        <p:txBody>
          <a:bodyPr/>
          <a:lstStyle/>
          <a:p>
            <a:r>
              <a:rPr lang="en-IN" sz="2000" b="1" u="sng" dirty="0"/>
              <a:t>CHALLENGES :</a:t>
            </a:r>
          </a:p>
        </p:txBody>
      </p:sp>
      <p:sp>
        <p:nvSpPr>
          <p:cNvPr id="3" name="Text Placeholder 2">
            <a:extLst>
              <a:ext uri="{FF2B5EF4-FFF2-40B4-BE49-F238E27FC236}">
                <a16:creationId xmlns:a16="http://schemas.microsoft.com/office/drawing/2014/main" id="{15068CBA-4C89-554C-0257-7E8BDBE95A91}"/>
              </a:ext>
            </a:extLst>
          </p:cNvPr>
          <p:cNvSpPr>
            <a:spLocks noGrp="1"/>
          </p:cNvSpPr>
          <p:nvPr>
            <p:ph type="body" idx="1"/>
          </p:nvPr>
        </p:nvSpPr>
        <p:spPr>
          <a:xfrm>
            <a:off x="311700" y="650241"/>
            <a:ext cx="8520600" cy="4261610"/>
          </a:xfrm>
        </p:spPr>
        <p:txBody>
          <a:bodyPr/>
          <a:lstStyle/>
          <a:p>
            <a:pPr>
              <a:buClr>
                <a:schemeClr val="tx1"/>
              </a:buClr>
              <a:buFont typeface="Wingdings" panose="05000000000000000000" pitchFamily="2" charset="2"/>
              <a:buChar char="ü"/>
            </a:pPr>
            <a:r>
              <a:rPr lang="en-IN" dirty="0">
                <a:solidFill>
                  <a:srgbClr val="0070C0"/>
                </a:solidFill>
              </a:rPr>
              <a:t>Large Dataset to Handle.</a:t>
            </a:r>
          </a:p>
          <a:p>
            <a:pPr>
              <a:buClr>
                <a:schemeClr val="tx1"/>
              </a:buClr>
              <a:buFont typeface="Wingdings" panose="05000000000000000000" pitchFamily="2" charset="2"/>
              <a:buChar char="ü"/>
            </a:pPr>
            <a:r>
              <a:rPr lang="en-IN" dirty="0">
                <a:solidFill>
                  <a:srgbClr val="0070C0"/>
                </a:solidFill>
              </a:rPr>
              <a:t>Needs to </a:t>
            </a:r>
            <a:r>
              <a:rPr lang="en-IN" dirty="0" err="1">
                <a:solidFill>
                  <a:srgbClr val="0070C0"/>
                </a:solidFill>
              </a:rPr>
              <a:t>plt</a:t>
            </a:r>
            <a:r>
              <a:rPr lang="en-IN" dirty="0">
                <a:solidFill>
                  <a:srgbClr val="0070C0"/>
                </a:solidFill>
              </a:rPr>
              <a:t> of Graphs to Analyse.</a:t>
            </a:r>
          </a:p>
          <a:p>
            <a:pPr>
              <a:buClr>
                <a:schemeClr val="tx1"/>
              </a:buClr>
              <a:buFont typeface="Wingdings" panose="05000000000000000000" pitchFamily="2" charset="2"/>
              <a:buChar char="ü"/>
            </a:pPr>
            <a:r>
              <a:rPr lang="en-IN" dirty="0">
                <a:solidFill>
                  <a:srgbClr val="0070C0"/>
                </a:solidFill>
              </a:rPr>
              <a:t>Carefully handles feature selection part as it effects the R2 score.</a:t>
            </a:r>
          </a:p>
          <a:p>
            <a:pPr>
              <a:buClr>
                <a:schemeClr val="tx1"/>
              </a:buClr>
              <a:buFont typeface="Wingdings" panose="05000000000000000000" pitchFamily="2" charset="2"/>
              <a:buChar char="ü"/>
            </a:pPr>
            <a:r>
              <a:rPr lang="en-IN" dirty="0">
                <a:solidFill>
                  <a:srgbClr val="0070C0"/>
                </a:solidFill>
              </a:rPr>
              <a:t>Carefully tunned Hyperparameters as it affects the R2 score</a:t>
            </a:r>
          </a:p>
          <a:p>
            <a:pPr marL="114300" indent="0">
              <a:buClr>
                <a:schemeClr val="tx1"/>
              </a:buClr>
              <a:buNone/>
            </a:pPr>
            <a:r>
              <a:rPr lang="en-IN" sz="2000" b="1" u="sng" dirty="0">
                <a:solidFill>
                  <a:srgbClr val="FF0000"/>
                </a:solidFill>
              </a:rPr>
              <a:t>CONCLUSION :</a:t>
            </a:r>
          </a:p>
          <a:p>
            <a:pPr>
              <a:buClr>
                <a:schemeClr val="tx1"/>
              </a:buClr>
              <a:buFont typeface="Courier New" panose="02070309020205020404" pitchFamily="49" charset="0"/>
              <a:buChar char="o"/>
            </a:pPr>
            <a:r>
              <a:rPr lang="en-US" dirty="0">
                <a:solidFill>
                  <a:srgbClr val="0070C0"/>
                </a:solidFill>
              </a:rPr>
              <a:t>The Rented Bike Count has been increased from 2017 to 2018.</a:t>
            </a:r>
          </a:p>
          <a:p>
            <a:pPr>
              <a:buClr>
                <a:schemeClr val="tx1"/>
              </a:buClr>
              <a:buFont typeface="Courier New" panose="02070309020205020404" pitchFamily="49" charset="0"/>
              <a:buChar char="o"/>
            </a:pPr>
            <a:r>
              <a:rPr lang="en-US" dirty="0">
                <a:solidFill>
                  <a:srgbClr val="0070C0"/>
                </a:solidFill>
              </a:rPr>
              <a:t>No overfitting is seen.</a:t>
            </a:r>
          </a:p>
          <a:p>
            <a:pPr>
              <a:buClr>
                <a:schemeClr val="tx1"/>
              </a:buClr>
              <a:buFont typeface="Courier New" panose="02070309020205020404" pitchFamily="49" charset="0"/>
              <a:buChar char="o"/>
            </a:pPr>
            <a:r>
              <a:rPr lang="en-US" dirty="0">
                <a:solidFill>
                  <a:schemeClr val="tx1"/>
                </a:solidFill>
              </a:rPr>
              <a:t>Random forest </a:t>
            </a:r>
            <a:r>
              <a:rPr lang="en-US" dirty="0">
                <a:solidFill>
                  <a:srgbClr val="0070C0"/>
                </a:solidFill>
              </a:rPr>
              <a:t>&amp; </a:t>
            </a:r>
            <a:r>
              <a:rPr lang="en-US" dirty="0">
                <a:solidFill>
                  <a:schemeClr val="tx1"/>
                </a:solidFill>
              </a:rPr>
              <a:t>gradient boosting </a:t>
            </a:r>
            <a:r>
              <a:rPr lang="en-US" dirty="0" err="1">
                <a:solidFill>
                  <a:schemeClr val="tx1"/>
                </a:solidFill>
              </a:rPr>
              <a:t>greedsearch</a:t>
            </a:r>
            <a:r>
              <a:rPr lang="en-US" dirty="0">
                <a:solidFill>
                  <a:schemeClr val="tx1"/>
                </a:solidFill>
              </a:rPr>
              <a:t> cv </a:t>
            </a:r>
            <a:r>
              <a:rPr lang="en-US" dirty="0">
                <a:solidFill>
                  <a:srgbClr val="0070C0"/>
                </a:solidFill>
              </a:rPr>
              <a:t>gives the highest R2 score of 98% ,91% for train and 86% and 87% for Test set respectively</a:t>
            </a:r>
          </a:p>
          <a:p>
            <a:pPr>
              <a:buClr>
                <a:schemeClr val="tx1"/>
              </a:buClr>
              <a:buFont typeface="Courier New" panose="02070309020205020404" pitchFamily="49" charset="0"/>
              <a:buChar char="o"/>
            </a:pPr>
            <a:r>
              <a:rPr lang="en-US" dirty="0">
                <a:solidFill>
                  <a:srgbClr val="0070C0"/>
                </a:solidFill>
              </a:rPr>
              <a:t>Feature Importance value for Random Forest, gradient boosting </a:t>
            </a:r>
            <a:r>
              <a:rPr lang="en-US" dirty="0" err="1">
                <a:solidFill>
                  <a:srgbClr val="0070C0"/>
                </a:solidFill>
              </a:rPr>
              <a:t>greedsearch</a:t>
            </a:r>
            <a:r>
              <a:rPr lang="en-US" dirty="0">
                <a:solidFill>
                  <a:srgbClr val="0070C0"/>
                </a:solidFill>
              </a:rPr>
              <a:t> cv are </a:t>
            </a:r>
            <a:r>
              <a:rPr lang="en-US" dirty="0" err="1">
                <a:solidFill>
                  <a:srgbClr val="0070C0"/>
                </a:solidFill>
              </a:rPr>
              <a:t>defferent</a:t>
            </a:r>
            <a:endParaRPr lang="en-US" dirty="0">
              <a:solidFill>
                <a:srgbClr val="0070C0"/>
              </a:solidFill>
            </a:endParaRPr>
          </a:p>
          <a:p>
            <a:pPr>
              <a:buClr>
                <a:schemeClr val="tx1"/>
              </a:buClr>
              <a:buFont typeface="Courier New" panose="02070309020205020404" pitchFamily="49" charset="0"/>
              <a:buChar char="o"/>
            </a:pPr>
            <a:r>
              <a:rPr lang="en-US" dirty="0">
                <a:solidFill>
                  <a:srgbClr val="0070C0"/>
                </a:solidFill>
              </a:rPr>
              <a:t>We can deploy this model </a:t>
            </a:r>
            <a:endParaRPr lang="en-US" dirty="0">
              <a:solidFill>
                <a:srgbClr val="0070C0"/>
              </a:solidFill>
              <a:sym typeface="Wingdings" panose="05000000000000000000" pitchFamily="2" charset="2"/>
            </a:endParaRPr>
          </a:p>
          <a:p>
            <a:pPr marL="114300" indent="0">
              <a:buClr>
                <a:schemeClr val="tx1"/>
              </a:buClr>
              <a:buNone/>
            </a:pPr>
            <a:r>
              <a:rPr lang="en-US" dirty="0">
                <a:solidFill>
                  <a:srgbClr val="0070C0"/>
                </a:solidFill>
                <a:sym typeface="Wingdings" panose="05000000000000000000" pitchFamily="2" charset="2"/>
              </a:rPr>
              <a:t>                                             </a:t>
            </a:r>
            <a:r>
              <a:rPr lang="en-US" dirty="0">
                <a:solidFill>
                  <a:srgbClr val="0070C0"/>
                </a:solidFill>
                <a:latin typeface="Bahnschrift SemiBold SemiConden" panose="020B0502040204020203" pitchFamily="34" charset="0"/>
                <a:sym typeface="Wingdings" panose="05000000000000000000" pitchFamily="2" charset="2"/>
              </a:rPr>
              <a:t>~</a:t>
            </a:r>
            <a:r>
              <a:rPr lang="en-US" dirty="0">
                <a:solidFill>
                  <a:srgbClr val="00FF00"/>
                </a:solidFill>
                <a:latin typeface="Algerian" panose="04020705040A02060702" pitchFamily="82" charset="0"/>
                <a:sym typeface="Wingdings" panose="05000000000000000000" pitchFamily="2" charset="2"/>
              </a:rPr>
              <a:t>THANK YOU </a:t>
            </a:r>
            <a:r>
              <a:rPr lang="en-US" dirty="0">
                <a:solidFill>
                  <a:srgbClr val="0070C0"/>
                </a:solidFill>
                <a:latin typeface="Bahnschrift SemiBold Condensed" panose="020B0502040204020203" pitchFamily="34" charset="0"/>
                <a:sym typeface="Wingdings" panose="05000000000000000000" pitchFamily="2" charset="2"/>
              </a:rPr>
              <a:t>~</a:t>
            </a:r>
            <a:endParaRPr lang="en-IN" dirty="0">
              <a:solidFill>
                <a:srgbClr val="0070C0"/>
              </a:solidFill>
              <a:latin typeface="Bahnschrift SemiBold Condensed" panose="020B0502040204020203" pitchFamily="34" charset="0"/>
            </a:endParaRPr>
          </a:p>
          <a:p>
            <a:pPr marL="114300" indent="0">
              <a:buClr>
                <a:schemeClr val="tx1"/>
              </a:buClr>
              <a:buNone/>
            </a:pPr>
            <a:endParaRPr lang="en-IN" sz="2800" b="1" u="sng" dirty="0">
              <a:solidFill>
                <a:srgbClr val="FF0000"/>
              </a:solidFill>
            </a:endParaRPr>
          </a:p>
        </p:txBody>
      </p:sp>
    </p:spTree>
    <p:extLst>
      <p:ext uri="{BB962C8B-B14F-4D97-AF65-F5344CB8AC3E}">
        <p14:creationId xmlns:p14="http://schemas.microsoft.com/office/powerpoint/2010/main" val="32223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AF4-0E19-204D-20F4-7B74953A620A}"/>
              </a:ext>
            </a:extLst>
          </p:cNvPr>
          <p:cNvSpPr>
            <a:spLocks noGrp="1"/>
          </p:cNvSpPr>
          <p:nvPr>
            <p:ph type="title"/>
          </p:nvPr>
        </p:nvSpPr>
        <p:spPr/>
        <p:txBody>
          <a:bodyPr/>
          <a:lstStyle/>
          <a:p>
            <a:r>
              <a:rPr lang="en-IN" dirty="0">
                <a:solidFill>
                  <a:schemeClr val="tx1">
                    <a:lumMod val="60000"/>
                    <a:lumOff val="40000"/>
                  </a:schemeClr>
                </a:solidFill>
              </a:rPr>
              <a:t>INTRO TO ML :</a:t>
            </a:r>
            <a:br>
              <a:rPr lang="en-IN" dirty="0">
                <a:solidFill>
                  <a:srgbClr val="00B050"/>
                </a:solidFill>
              </a:rPr>
            </a:br>
            <a:endParaRPr lang="en-IN" dirty="0"/>
          </a:p>
        </p:txBody>
      </p:sp>
      <p:sp>
        <p:nvSpPr>
          <p:cNvPr id="3" name="Text Placeholder 2">
            <a:extLst>
              <a:ext uri="{FF2B5EF4-FFF2-40B4-BE49-F238E27FC236}">
                <a16:creationId xmlns:a16="http://schemas.microsoft.com/office/drawing/2014/main" id="{0B21BA98-4FA9-6A13-A71B-3068D37B9A7C}"/>
              </a:ext>
            </a:extLst>
          </p:cNvPr>
          <p:cNvSpPr>
            <a:spLocks noGrp="1"/>
          </p:cNvSpPr>
          <p:nvPr>
            <p:ph type="body" idx="1"/>
          </p:nvPr>
        </p:nvSpPr>
        <p:spPr>
          <a:xfrm>
            <a:off x="311700" y="1017725"/>
            <a:ext cx="5038969" cy="3680750"/>
          </a:xfrm>
        </p:spPr>
        <p:txBody>
          <a:bodyPr/>
          <a:lstStyle/>
          <a:p>
            <a:pPr>
              <a:buClr>
                <a:schemeClr val="bg1">
                  <a:lumMod val="50000"/>
                </a:schemeClr>
              </a:buClr>
              <a:buFont typeface="Wingdings" panose="05000000000000000000" pitchFamily="2" charset="2"/>
              <a:buChar char="q"/>
            </a:pPr>
            <a:r>
              <a:rPr lang="en-IN" sz="1600" b="1" u="sng" dirty="0">
                <a:solidFill>
                  <a:srgbClr val="FF0000"/>
                </a:solidFill>
              </a:rPr>
              <a:t>What is AI and how its help for ML problem </a:t>
            </a:r>
          </a:p>
          <a:p>
            <a:pPr>
              <a:buClr>
                <a:schemeClr val="bg1">
                  <a:lumMod val="50000"/>
                </a:schemeClr>
              </a:buClr>
              <a:buFont typeface="Wingdings" panose="05000000000000000000" pitchFamily="2" charset="2"/>
              <a:buChar char="q"/>
            </a:pPr>
            <a:endParaRPr lang="en-IN" sz="16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0070C0"/>
                </a:solidFill>
              </a:rPr>
              <a:t>AI is the ability of a computer or a robot controlled by a computer to do a task that is usually done by humans because they required human </a:t>
            </a:r>
            <a:r>
              <a:rPr lang="en-IN" sz="1400" b="1" dirty="0" err="1">
                <a:solidFill>
                  <a:srgbClr val="0070C0"/>
                </a:solidFill>
              </a:rPr>
              <a:t>intlegency</a:t>
            </a:r>
            <a:r>
              <a:rPr lang="en-IN" sz="1400" b="1" dirty="0">
                <a:solidFill>
                  <a:srgbClr val="0070C0"/>
                </a:solidFill>
              </a:rPr>
              <a:t> &amp;discernment.</a:t>
            </a:r>
          </a:p>
          <a:p>
            <a:pPr>
              <a:buClr>
                <a:schemeClr val="bg1">
                  <a:lumMod val="50000"/>
                </a:schemeClr>
              </a:buClr>
              <a:buFont typeface="Arial" panose="020B0604020202020204" pitchFamily="34" charset="0"/>
              <a:buChar char="•"/>
            </a:pPr>
            <a:r>
              <a:rPr lang="en-IN" sz="1400" b="1" dirty="0">
                <a:solidFill>
                  <a:srgbClr val="0070C0"/>
                </a:solidFill>
              </a:rPr>
              <a:t>ML/DL and DATA SCIENCE are the sub set of AI.</a:t>
            </a:r>
            <a:endParaRPr lang="en-IN" sz="1400" dirty="0">
              <a:solidFill>
                <a:srgbClr val="0070C0"/>
              </a:solidFill>
            </a:endParaRPr>
          </a:p>
          <a:p>
            <a:pPr marL="114300" indent="0">
              <a:buClr>
                <a:schemeClr val="bg1">
                  <a:lumMod val="50000"/>
                </a:schemeClr>
              </a:buClr>
              <a:buNone/>
            </a:pPr>
            <a:r>
              <a:rPr lang="en-IN" sz="1400" dirty="0">
                <a:solidFill>
                  <a:srgbClr val="0070C0"/>
                </a:solidFill>
              </a:rPr>
              <a:t>       </a:t>
            </a:r>
            <a:r>
              <a:rPr lang="en-IN" sz="1400" b="1" u="sng" dirty="0">
                <a:solidFill>
                  <a:srgbClr val="FF0000"/>
                </a:solidFill>
              </a:rPr>
              <a:t>MACHNE </a:t>
            </a:r>
            <a:r>
              <a:rPr lang="en-IN" sz="1400" b="1" u="sng">
                <a:solidFill>
                  <a:srgbClr val="FF0000"/>
                </a:solidFill>
              </a:rPr>
              <a:t>LEARNING :</a:t>
            </a:r>
          </a:p>
          <a:p>
            <a:pPr marL="114300" indent="0">
              <a:buClr>
                <a:schemeClr val="bg1">
                  <a:lumMod val="50000"/>
                </a:schemeClr>
              </a:buClr>
              <a:buNone/>
            </a:pPr>
            <a:endParaRPr lang="en-IN" sz="14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0070C0"/>
                </a:solidFill>
              </a:rPr>
              <a:t>ML allows software application to become more accurate at predicating outcomes. With out being explicitly programmed to do so.ML </a:t>
            </a:r>
            <a:r>
              <a:rPr lang="en-IN" sz="1400" b="1" dirty="0" err="1">
                <a:solidFill>
                  <a:srgbClr val="0070C0"/>
                </a:solidFill>
              </a:rPr>
              <a:t>algoritm</a:t>
            </a:r>
            <a:r>
              <a:rPr lang="en-IN" sz="1400" b="1" dirty="0">
                <a:solidFill>
                  <a:srgbClr val="0070C0"/>
                </a:solidFill>
              </a:rPr>
              <a:t> used the historical data as input to predict new out put value.                                 </a:t>
            </a:r>
          </a:p>
          <a:p>
            <a:pPr>
              <a:buClr>
                <a:schemeClr val="bg1">
                  <a:lumMod val="50000"/>
                </a:schemeClr>
              </a:buClr>
              <a:buFont typeface="Arial" panose="020B0604020202020204" pitchFamily="34" charset="0"/>
              <a:buChar char="•"/>
            </a:pPr>
            <a:endParaRPr lang="en-IN" sz="1400" dirty="0">
              <a:solidFill>
                <a:srgbClr val="0070C0"/>
              </a:solidFill>
            </a:endParaRPr>
          </a:p>
          <a:p>
            <a:pPr>
              <a:buClr>
                <a:schemeClr val="bg1">
                  <a:lumMod val="50000"/>
                </a:schemeClr>
              </a:buClr>
              <a:buFont typeface="Arial" panose="020B0604020202020204" pitchFamily="34" charset="0"/>
              <a:buChar char="•"/>
            </a:pPr>
            <a:endParaRPr lang="en-IN" dirty="0">
              <a:solidFill>
                <a:srgbClr val="0070C0"/>
              </a:solidFill>
            </a:endParaRPr>
          </a:p>
          <a:p>
            <a:pPr>
              <a:buClr>
                <a:schemeClr val="bg1">
                  <a:lumMod val="50000"/>
                </a:schemeClr>
              </a:buClr>
              <a:buFont typeface="Arial" panose="020B0604020202020204" pitchFamily="34" charset="0"/>
              <a:buChar char="•"/>
            </a:pPr>
            <a:endParaRPr lang="en-IN" dirty="0">
              <a:solidFill>
                <a:srgbClr val="FF0000"/>
              </a:solidFill>
            </a:endParaRPr>
          </a:p>
        </p:txBody>
      </p:sp>
      <p:pic>
        <p:nvPicPr>
          <p:cNvPr id="6" name="Picture 5">
            <a:extLst>
              <a:ext uri="{FF2B5EF4-FFF2-40B4-BE49-F238E27FC236}">
                <a16:creationId xmlns:a16="http://schemas.microsoft.com/office/drawing/2014/main" id="{9B9B9B71-CD01-5355-0EF2-6480E3C1E866}"/>
              </a:ext>
            </a:extLst>
          </p:cNvPr>
          <p:cNvPicPr>
            <a:picLocks noChangeAspect="1"/>
          </p:cNvPicPr>
          <p:nvPr/>
        </p:nvPicPr>
        <p:blipFill>
          <a:blip r:embed="rId2"/>
          <a:stretch>
            <a:fillRect/>
          </a:stretch>
        </p:blipFill>
        <p:spPr>
          <a:xfrm>
            <a:off x="5350669" y="1082538"/>
            <a:ext cx="3643312" cy="3043237"/>
          </a:xfrm>
          <a:prstGeom prst="rect">
            <a:avLst/>
          </a:prstGeom>
        </p:spPr>
      </p:pic>
    </p:spTree>
    <p:extLst>
      <p:ext uri="{BB962C8B-B14F-4D97-AF65-F5344CB8AC3E}">
        <p14:creationId xmlns:p14="http://schemas.microsoft.com/office/powerpoint/2010/main" val="33490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7A40-7038-90E5-759E-1EB4BA34D2BE}"/>
              </a:ext>
            </a:extLst>
          </p:cNvPr>
          <p:cNvSpPr>
            <a:spLocks noGrp="1"/>
          </p:cNvSpPr>
          <p:nvPr>
            <p:ph type="title"/>
          </p:nvPr>
        </p:nvSpPr>
        <p:spPr/>
        <p:txBody>
          <a:bodyPr/>
          <a:lstStyle/>
          <a:p>
            <a:r>
              <a:rPr lang="en-IN" u="sng" dirty="0"/>
              <a:t>ML and it’s type </a:t>
            </a:r>
            <a:r>
              <a:rPr lang="en-IN" dirty="0"/>
              <a:t>:</a:t>
            </a:r>
          </a:p>
        </p:txBody>
      </p:sp>
      <p:sp>
        <p:nvSpPr>
          <p:cNvPr id="3" name="Text Placeholder 2">
            <a:extLst>
              <a:ext uri="{FF2B5EF4-FFF2-40B4-BE49-F238E27FC236}">
                <a16:creationId xmlns:a16="http://schemas.microsoft.com/office/drawing/2014/main" id="{D5B92249-B00E-EDD9-D8F1-9CC35FE5B60F}"/>
              </a:ext>
            </a:extLst>
          </p:cNvPr>
          <p:cNvSpPr>
            <a:spLocks noGrp="1"/>
          </p:cNvSpPr>
          <p:nvPr>
            <p:ph type="body" idx="1"/>
          </p:nvPr>
        </p:nvSpPr>
        <p:spPr>
          <a:xfrm>
            <a:off x="311700" y="1152475"/>
            <a:ext cx="4167431" cy="3416400"/>
          </a:xfrm>
        </p:spPr>
        <p:txBody>
          <a:bodyPr/>
          <a:lstStyle/>
          <a:p>
            <a:endParaRPr lang="en-IN" dirty="0"/>
          </a:p>
        </p:txBody>
      </p:sp>
      <p:pic>
        <p:nvPicPr>
          <p:cNvPr id="5" name="Picture 4">
            <a:extLst>
              <a:ext uri="{FF2B5EF4-FFF2-40B4-BE49-F238E27FC236}">
                <a16:creationId xmlns:a16="http://schemas.microsoft.com/office/drawing/2014/main" id="{CCD96BE8-B938-A7F4-B488-53E96F736902}"/>
              </a:ext>
            </a:extLst>
          </p:cNvPr>
          <p:cNvPicPr>
            <a:picLocks noChangeAspect="1"/>
          </p:cNvPicPr>
          <p:nvPr/>
        </p:nvPicPr>
        <p:blipFill>
          <a:blip r:embed="rId2"/>
          <a:stretch>
            <a:fillRect/>
          </a:stretch>
        </p:blipFill>
        <p:spPr>
          <a:xfrm>
            <a:off x="4794471" y="1152473"/>
            <a:ext cx="3821906" cy="3416400"/>
          </a:xfrm>
          <a:prstGeom prst="rect">
            <a:avLst/>
          </a:prstGeom>
        </p:spPr>
      </p:pic>
      <p:pic>
        <p:nvPicPr>
          <p:cNvPr id="7" name="Picture 6">
            <a:extLst>
              <a:ext uri="{FF2B5EF4-FFF2-40B4-BE49-F238E27FC236}">
                <a16:creationId xmlns:a16="http://schemas.microsoft.com/office/drawing/2014/main" id="{D32CADAC-7F61-28C2-EF1E-C9EAC805D565}"/>
              </a:ext>
            </a:extLst>
          </p:cNvPr>
          <p:cNvPicPr>
            <a:picLocks noChangeAspect="1"/>
          </p:cNvPicPr>
          <p:nvPr/>
        </p:nvPicPr>
        <p:blipFill>
          <a:blip r:embed="rId3"/>
          <a:stretch>
            <a:fillRect/>
          </a:stretch>
        </p:blipFill>
        <p:spPr>
          <a:xfrm>
            <a:off x="311699" y="1152473"/>
            <a:ext cx="4167431" cy="3416401"/>
          </a:xfrm>
          <a:prstGeom prst="rect">
            <a:avLst/>
          </a:prstGeom>
        </p:spPr>
      </p:pic>
    </p:spTree>
    <p:extLst>
      <p:ext uri="{BB962C8B-B14F-4D97-AF65-F5344CB8AC3E}">
        <p14:creationId xmlns:p14="http://schemas.microsoft.com/office/powerpoint/2010/main" val="217381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4137-D39D-5E89-188A-DC2F88ED39B8}"/>
              </a:ext>
            </a:extLst>
          </p:cNvPr>
          <p:cNvSpPr>
            <a:spLocks noGrp="1"/>
          </p:cNvSpPr>
          <p:nvPr>
            <p:ph type="title"/>
          </p:nvPr>
        </p:nvSpPr>
        <p:spPr/>
        <p:txBody>
          <a:bodyPr/>
          <a:lstStyle/>
          <a:p>
            <a:r>
              <a:rPr lang="en-IN" b="1" u="sng" dirty="0"/>
              <a:t>Project description :</a:t>
            </a:r>
          </a:p>
        </p:txBody>
      </p:sp>
      <p:sp>
        <p:nvSpPr>
          <p:cNvPr id="3" name="Text Placeholder 2">
            <a:extLst>
              <a:ext uri="{FF2B5EF4-FFF2-40B4-BE49-F238E27FC236}">
                <a16:creationId xmlns:a16="http://schemas.microsoft.com/office/drawing/2014/main" id="{A34380F3-27E4-F577-3D32-9058D5D595E2}"/>
              </a:ext>
            </a:extLst>
          </p:cNvPr>
          <p:cNvSpPr>
            <a:spLocks noGrp="1"/>
          </p:cNvSpPr>
          <p:nvPr>
            <p:ph type="body" idx="1"/>
          </p:nvPr>
        </p:nvSpPr>
        <p:spPr>
          <a:xfrm>
            <a:off x="311700" y="1152475"/>
            <a:ext cx="8429964" cy="3416400"/>
          </a:xfrm>
        </p:spPr>
        <p:txBody>
          <a:bodyPr/>
          <a:lstStyle/>
          <a:p>
            <a:pPr marL="114300" indent="0">
              <a:buNone/>
            </a:pPr>
            <a:r>
              <a:rPr lang="en-US" sz="2000" b="1" dirty="0">
                <a:solidFill>
                  <a:srgbClr val="0070C0"/>
                </a:solidFill>
                <a:effectLst/>
                <a:latin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a:t>
            </a:r>
          </a:p>
          <a:p>
            <a:pPr marL="114300" indent="0">
              <a:buNone/>
            </a:pPr>
            <a:r>
              <a:rPr lang="en-US" sz="2000" b="1" dirty="0" err="1">
                <a:solidFill>
                  <a:srgbClr val="0070C0"/>
                </a:solidFill>
                <a:effectLst/>
                <a:latin typeface="+mn-lt"/>
              </a:rPr>
              <a:t>stablesupply</a:t>
            </a:r>
            <a:r>
              <a:rPr lang="en-US" sz="2000" b="1" dirty="0">
                <a:solidFill>
                  <a:srgbClr val="0070C0"/>
                </a:solidFill>
                <a:effectLst/>
                <a:latin typeface="+mn-lt"/>
              </a:rPr>
              <a:t> of rental bikes becomes a major concern. The crucial part is the prediction of bike count required at each hour for the stable supply of rental bikes.</a:t>
            </a:r>
          </a:p>
          <a:p>
            <a:pPr marL="114300" indent="0">
              <a:buNone/>
            </a:pPr>
            <a:endParaRPr lang="en-US" sz="2000" b="1" dirty="0">
              <a:solidFill>
                <a:srgbClr val="0070C0"/>
              </a:solidFill>
              <a:effectLst/>
              <a:latin typeface="+mn-lt"/>
            </a:endParaRPr>
          </a:p>
          <a:p>
            <a:pPr marL="1143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45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FA32-A0A0-F8FE-6F0A-9F3C8894B16F}"/>
              </a:ext>
            </a:extLst>
          </p:cNvPr>
          <p:cNvSpPr>
            <a:spLocks noGrp="1"/>
          </p:cNvSpPr>
          <p:nvPr>
            <p:ph type="title"/>
          </p:nvPr>
        </p:nvSpPr>
        <p:spPr/>
        <p:txBody>
          <a:bodyPr/>
          <a:lstStyle/>
          <a:p>
            <a:r>
              <a:rPr lang="en-IN" b="1" u="sng" dirty="0"/>
              <a:t>PROBLEM STATEMENT:</a:t>
            </a:r>
          </a:p>
        </p:txBody>
      </p:sp>
      <p:sp>
        <p:nvSpPr>
          <p:cNvPr id="3" name="Text Placeholder 2">
            <a:extLst>
              <a:ext uri="{FF2B5EF4-FFF2-40B4-BE49-F238E27FC236}">
                <a16:creationId xmlns:a16="http://schemas.microsoft.com/office/drawing/2014/main" id="{376E32D4-F201-AA3E-DC68-D74C18DC1D06}"/>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Ø"/>
            </a:pPr>
            <a:r>
              <a:rPr lang="en-IN" b="1" dirty="0">
                <a:solidFill>
                  <a:srgbClr val="0070C0"/>
                </a:solidFill>
              </a:rPr>
              <a:t>Prediction of bike count required at each hour.</a:t>
            </a:r>
          </a:p>
          <a:p>
            <a:pPr>
              <a:buClr>
                <a:schemeClr val="tx2">
                  <a:lumMod val="50000"/>
                </a:schemeClr>
              </a:buClr>
              <a:buFont typeface="Wingdings" panose="05000000000000000000" pitchFamily="2" charset="2"/>
              <a:buChar char="Ø"/>
            </a:pPr>
            <a:r>
              <a:rPr lang="en-IN" b="1" dirty="0">
                <a:solidFill>
                  <a:srgbClr val="0070C0"/>
                </a:solidFill>
              </a:rPr>
              <a:t>Reduce waiting time of public . </a:t>
            </a:r>
          </a:p>
          <a:p>
            <a:pPr>
              <a:buClr>
                <a:schemeClr val="tx2">
                  <a:lumMod val="50000"/>
                </a:schemeClr>
              </a:buClr>
              <a:buFont typeface="Wingdings" panose="05000000000000000000" pitchFamily="2" charset="2"/>
              <a:buChar char="Ø"/>
            </a:pPr>
            <a:endParaRPr lang="en-IN" dirty="0">
              <a:solidFill>
                <a:srgbClr val="0070C0"/>
              </a:solidFill>
            </a:endParaRPr>
          </a:p>
        </p:txBody>
      </p:sp>
      <p:pic>
        <p:nvPicPr>
          <p:cNvPr id="5" name="Picture 4">
            <a:extLst>
              <a:ext uri="{FF2B5EF4-FFF2-40B4-BE49-F238E27FC236}">
                <a16:creationId xmlns:a16="http://schemas.microsoft.com/office/drawing/2014/main" id="{1B6945B1-F6E9-B274-DCED-B359CE1E1DA0}"/>
              </a:ext>
            </a:extLst>
          </p:cNvPr>
          <p:cNvPicPr>
            <a:picLocks noChangeAspect="1"/>
          </p:cNvPicPr>
          <p:nvPr/>
        </p:nvPicPr>
        <p:blipFill>
          <a:blip r:embed="rId2"/>
          <a:stretch>
            <a:fillRect/>
          </a:stretch>
        </p:blipFill>
        <p:spPr>
          <a:xfrm>
            <a:off x="5924024" y="1222912"/>
            <a:ext cx="3088800" cy="3275525"/>
          </a:xfrm>
          <a:prstGeom prst="rect">
            <a:avLst/>
          </a:prstGeom>
        </p:spPr>
      </p:pic>
      <p:pic>
        <p:nvPicPr>
          <p:cNvPr id="9" name="Picture 8">
            <a:extLst>
              <a:ext uri="{FF2B5EF4-FFF2-40B4-BE49-F238E27FC236}">
                <a16:creationId xmlns:a16="http://schemas.microsoft.com/office/drawing/2014/main" id="{CE8B1661-593B-AF68-7834-8269D238A250}"/>
              </a:ext>
            </a:extLst>
          </p:cNvPr>
          <p:cNvPicPr>
            <a:picLocks noChangeAspect="1"/>
          </p:cNvPicPr>
          <p:nvPr/>
        </p:nvPicPr>
        <p:blipFill>
          <a:blip r:embed="rId3"/>
          <a:stretch>
            <a:fillRect/>
          </a:stretch>
        </p:blipFill>
        <p:spPr>
          <a:xfrm>
            <a:off x="492224" y="2268450"/>
            <a:ext cx="4890228" cy="2159550"/>
          </a:xfrm>
          <a:prstGeom prst="rect">
            <a:avLst/>
          </a:prstGeom>
        </p:spPr>
      </p:pic>
    </p:spTree>
    <p:extLst>
      <p:ext uri="{BB962C8B-B14F-4D97-AF65-F5344CB8AC3E}">
        <p14:creationId xmlns:p14="http://schemas.microsoft.com/office/powerpoint/2010/main" val="405490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DB0-AC5D-79CF-B38F-DABEBADCD676}"/>
              </a:ext>
            </a:extLst>
          </p:cNvPr>
          <p:cNvSpPr>
            <a:spLocks noGrp="1"/>
          </p:cNvSpPr>
          <p:nvPr>
            <p:ph type="title"/>
          </p:nvPr>
        </p:nvSpPr>
        <p:spPr>
          <a:xfrm>
            <a:off x="311700" y="146305"/>
            <a:ext cx="8520600" cy="609599"/>
          </a:xfrm>
        </p:spPr>
        <p:txBody>
          <a:bodyPr/>
          <a:lstStyle/>
          <a:p>
            <a:r>
              <a:rPr lang="en-IN" b="1" dirty="0"/>
              <a:t>Data </a:t>
            </a:r>
            <a:r>
              <a:rPr lang="en-IN" b="1" dirty="0">
                <a:latin typeface="Arial" panose="020B0604020202020204" pitchFamily="34" charset="0"/>
                <a:cs typeface="Arial" panose="020B0604020202020204" pitchFamily="34" charset="0"/>
              </a:rPr>
              <a:t>summary</a:t>
            </a:r>
          </a:p>
        </p:txBody>
      </p:sp>
      <p:sp>
        <p:nvSpPr>
          <p:cNvPr id="3" name="Text Placeholder 2">
            <a:extLst>
              <a:ext uri="{FF2B5EF4-FFF2-40B4-BE49-F238E27FC236}">
                <a16:creationId xmlns:a16="http://schemas.microsoft.com/office/drawing/2014/main" id="{0D9DEF12-EA45-8667-D864-0D441EC7495C}"/>
              </a:ext>
            </a:extLst>
          </p:cNvPr>
          <p:cNvSpPr>
            <a:spLocks noGrp="1"/>
          </p:cNvSpPr>
          <p:nvPr>
            <p:ph type="body" idx="1"/>
          </p:nvPr>
        </p:nvSpPr>
        <p:spPr>
          <a:xfrm>
            <a:off x="311700" y="755904"/>
            <a:ext cx="8520600" cy="4913375"/>
          </a:xfrm>
        </p:spPr>
        <p:txBody>
          <a:bodyPr/>
          <a:lstStyle/>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Date: Year-Month-Day</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Rented Bike Count </a:t>
            </a:r>
            <a:r>
              <a:rPr lang="en-IN" b="1" dirty="0" err="1">
                <a:solidFill>
                  <a:srgbClr val="0070C0"/>
                </a:solidFill>
                <a:effectLst/>
                <a:latin typeface="Arial" panose="020B0604020202020204" pitchFamily="34" charset="0"/>
                <a:cs typeface="Arial" panose="020B0604020202020204" pitchFamily="34" charset="0"/>
              </a:rPr>
              <a:t>Count</a:t>
            </a:r>
            <a:r>
              <a:rPr lang="en-IN" b="1" dirty="0">
                <a:solidFill>
                  <a:srgbClr val="0070C0"/>
                </a:solidFill>
                <a:effectLst/>
                <a:latin typeface="Arial" panose="020B0604020202020204" pitchFamily="34" charset="0"/>
                <a:cs typeface="Arial" panose="020B0604020202020204" pitchFamily="34" charset="0"/>
              </a:rPr>
              <a:t> of bikes rented at each hour</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Hour Hour of the day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Temperature - Temperature in Celsius</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Humidity -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Windspeed - m/s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Visibility-10m</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Dew point temperature –Celsius</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Solar radiation -MJ/m2</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Rainfall -</a:t>
            </a:r>
            <a:r>
              <a:rPr lang="en-IN" b="1" dirty="0" err="1">
                <a:solidFill>
                  <a:srgbClr val="0070C0"/>
                </a:solidFill>
                <a:effectLst/>
                <a:latin typeface="Arial" panose="020B0604020202020204" pitchFamily="34" charset="0"/>
                <a:cs typeface="Arial" panose="020B0604020202020204" pitchFamily="34" charset="0"/>
              </a:rPr>
              <a:t>mmSnowfall</a:t>
            </a:r>
            <a:r>
              <a:rPr lang="en-IN" b="1" dirty="0">
                <a:solidFill>
                  <a:srgbClr val="0070C0"/>
                </a:solidFill>
                <a:effectLst/>
                <a:latin typeface="Arial" panose="020B0604020202020204" pitchFamily="34" charset="0"/>
                <a:cs typeface="Arial" panose="020B0604020202020204" pitchFamily="34" charset="0"/>
              </a:rPr>
              <a:t>-cm</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 Seasons-Winter, Spring, Summer, Autumn</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Holiday -Holiday/No Holiday</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Functional Day - </a:t>
            </a:r>
            <a:r>
              <a:rPr lang="en-IN" b="1" dirty="0" err="1">
                <a:solidFill>
                  <a:srgbClr val="0070C0"/>
                </a:solidFill>
                <a:effectLst/>
                <a:latin typeface="Arial" panose="020B0604020202020204" pitchFamily="34" charset="0"/>
                <a:cs typeface="Arial" panose="020B0604020202020204" pitchFamily="34" charset="0"/>
              </a:rPr>
              <a:t>NoFunc</a:t>
            </a:r>
            <a:r>
              <a:rPr lang="en-IN" b="1" dirty="0">
                <a:solidFill>
                  <a:srgbClr val="0070C0"/>
                </a:solidFill>
                <a:effectLst/>
                <a:latin typeface="Arial" panose="020B0604020202020204" pitchFamily="34" charset="0"/>
                <a:cs typeface="Arial" panose="020B0604020202020204" pitchFamily="34" charset="0"/>
              </a:rPr>
              <a:t>(Non Functional Hrs), Fun(Functional Hrs)</a:t>
            </a:r>
          </a:p>
        </p:txBody>
      </p:sp>
    </p:spTree>
    <p:extLst>
      <p:ext uri="{BB962C8B-B14F-4D97-AF65-F5344CB8AC3E}">
        <p14:creationId xmlns:p14="http://schemas.microsoft.com/office/powerpoint/2010/main" val="273159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3FF1-6EEF-F8B0-BA74-FD01D55C244D}"/>
              </a:ext>
            </a:extLst>
          </p:cNvPr>
          <p:cNvSpPr>
            <a:spLocks noGrp="1"/>
          </p:cNvSpPr>
          <p:nvPr>
            <p:ph type="title"/>
          </p:nvPr>
        </p:nvSpPr>
        <p:spPr/>
        <p:txBody>
          <a:bodyPr/>
          <a:lstStyle/>
          <a:p>
            <a:r>
              <a:rPr lang="en-IN" b="1" dirty="0"/>
              <a:t>Basic </a:t>
            </a:r>
            <a:r>
              <a:rPr lang="en-IN" b="1" dirty="0" err="1"/>
              <a:t>eda</a:t>
            </a:r>
            <a:r>
              <a:rPr lang="en-IN" b="1" dirty="0"/>
              <a:t>:</a:t>
            </a:r>
          </a:p>
        </p:txBody>
      </p:sp>
      <p:sp>
        <p:nvSpPr>
          <p:cNvPr id="3" name="Text Placeholder 2">
            <a:extLst>
              <a:ext uri="{FF2B5EF4-FFF2-40B4-BE49-F238E27FC236}">
                <a16:creationId xmlns:a16="http://schemas.microsoft.com/office/drawing/2014/main" id="{269C3A75-E201-91CC-7F05-ACA5B7CBE951}"/>
              </a:ext>
            </a:extLst>
          </p:cNvPr>
          <p:cNvSpPr>
            <a:spLocks noGrp="1"/>
          </p:cNvSpPr>
          <p:nvPr>
            <p:ph type="body" idx="1"/>
          </p:nvPr>
        </p:nvSpPr>
        <p:spPr/>
        <p:txBody>
          <a:bodyPr/>
          <a:lstStyle/>
          <a:p>
            <a:pPr>
              <a:buClr>
                <a:srgbClr val="FF0000"/>
              </a:buClr>
              <a:buFont typeface="Arial" panose="020B0604020202020204" pitchFamily="34" charset="0"/>
              <a:buChar char="•"/>
            </a:pPr>
            <a:endParaRPr lang="en-IN" b="1" dirty="0">
              <a:solidFill>
                <a:srgbClr val="0070C0"/>
              </a:solidFill>
            </a:endParaRPr>
          </a:p>
          <a:p>
            <a:pPr>
              <a:buClr>
                <a:srgbClr val="FF0000"/>
              </a:buClr>
              <a:buFont typeface="Arial" panose="020B0604020202020204" pitchFamily="34" charset="0"/>
              <a:buChar char="•"/>
            </a:pPr>
            <a:r>
              <a:rPr lang="en-IN" b="1" dirty="0">
                <a:solidFill>
                  <a:srgbClr val="0070C0"/>
                </a:solidFill>
              </a:rPr>
              <a:t>The dataset has 8760 rows and 14 features(columns).</a:t>
            </a:r>
          </a:p>
          <a:p>
            <a:pPr>
              <a:buClr>
                <a:srgbClr val="FF0000"/>
              </a:buClr>
              <a:buFont typeface="Arial" panose="020B0604020202020204" pitchFamily="34" charset="0"/>
              <a:buChar char="•"/>
            </a:pPr>
            <a:r>
              <a:rPr lang="en-IN" b="1" dirty="0">
                <a:solidFill>
                  <a:srgbClr val="0070C0"/>
                </a:solidFill>
              </a:rPr>
              <a:t>Three categorical features 'Seasons', 'Holiday', &amp; 'Functioning Day’.</a:t>
            </a:r>
          </a:p>
          <a:p>
            <a:pPr>
              <a:buClr>
                <a:srgbClr val="FF0000"/>
              </a:buClr>
              <a:buFont typeface="Arial" panose="020B0604020202020204" pitchFamily="34" charset="0"/>
              <a:buChar char="•"/>
            </a:pPr>
            <a:r>
              <a:rPr lang="en-IN" b="1" dirty="0">
                <a:solidFill>
                  <a:srgbClr val="0070C0"/>
                </a:solidFill>
              </a:rPr>
              <a:t>One Datetime[ns] features 'Date’.</a:t>
            </a:r>
          </a:p>
          <a:p>
            <a:pPr>
              <a:buClr>
                <a:srgbClr val="FF0000"/>
              </a:buClr>
              <a:buFont typeface="Arial" panose="020B0604020202020204" pitchFamily="34" charset="0"/>
              <a:buChar char="•"/>
            </a:pPr>
            <a:r>
              <a:rPr lang="en-IN" b="1" dirty="0">
                <a:solidFill>
                  <a:srgbClr val="0070C0"/>
                </a:solidFill>
              </a:rPr>
              <a:t>Outliers present only in dependent variable.</a:t>
            </a:r>
          </a:p>
          <a:p>
            <a:pPr>
              <a:buClr>
                <a:srgbClr val="FF0000"/>
              </a:buClr>
              <a:buFont typeface="Arial" panose="020B0604020202020204" pitchFamily="34" charset="0"/>
              <a:buChar char="•"/>
            </a:pPr>
            <a:r>
              <a:rPr lang="en-IN" b="1" dirty="0">
                <a:solidFill>
                  <a:srgbClr val="0070C0"/>
                </a:solidFill>
              </a:rPr>
              <a:t>No Missing Values.</a:t>
            </a:r>
          </a:p>
          <a:p>
            <a:pPr>
              <a:buClr>
                <a:srgbClr val="FF0000"/>
              </a:buClr>
              <a:buFont typeface="Arial" panose="020B0604020202020204" pitchFamily="34" charset="0"/>
              <a:buChar char="•"/>
            </a:pPr>
            <a:r>
              <a:rPr lang="en-IN" b="1" dirty="0">
                <a:solidFill>
                  <a:srgbClr val="0070C0"/>
                </a:solidFill>
              </a:rPr>
              <a:t>No Duplicated values.</a:t>
            </a:r>
          </a:p>
          <a:p>
            <a:pPr>
              <a:buClr>
                <a:srgbClr val="FF0000"/>
              </a:buClr>
              <a:buFont typeface="Arial" panose="020B0604020202020204" pitchFamily="34" charset="0"/>
              <a:buChar char="•"/>
            </a:pPr>
            <a:r>
              <a:rPr lang="en-IN" b="1" dirty="0">
                <a:solidFill>
                  <a:srgbClr val="0070C0"/>
                </a:solidFill>
              </a:rPr>
              <a:t>No null values.</a:t>
            </a:r>
          </a:p>
        </p:txBody>
      </p:sp>
    </p:spTree>
    <p:extLst>
      <p:ext uri="{BB962C8B-B14F-4D97-AF65-F5344CB8AC3E}">
        <p14:creationId xmlns:p14="http://schemas.microsoft.com/office/powerpoint/2010/main" val="171176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AAB2-5414-A76B-4BCC-F1991AAEC05C}"/>
              </a:ext>
            </a:extLst>
          </p:cNvPr>
          <p:cNvSpPr>
            <a:spLocks noGrp="1"/>
          </p:cNvSpPr>
          <p:nvPr>
            <p:ph type="title"/>
          </p:nvPr>
        </p:nvSpPr>
        <p:spPr/>
        <p:txBody>
          <a:bodyPr/>
          <a:lstStyle/>
          <a:p>
            <a:r>
              <a:rPr lang="en-IN" sz="2000" b="1" dirty="0"/>
              <a:t>Counts of unique values :                      Null value inspection :</a:t>
            </a:r>
          </a:p>
        </p:txBody>
      </p:sp>
      <p:sp>
        <p:nvSpPr>
          <p:cNvPr id="6" name="Text Placeholder 5">
            <a:extLst>
              <a:ext uri="{FF2B5EF4-FFF2-40B4-BE49-F238E27FC236}">
                <a16:creationId xmlns:a16="http://schemas.microsoft.com/office/drawing/2014/main" id="{ECCE3C52-E438-4BC8-ECD1-58B32EF1C9F7}"/>
              </a:ext>
            </a:extLst>
          </p:cNvPr>
          <p:cNvSpPr>
            <a:spLocks noGrp="1"/>
          </p:cNvSpPr>
          <p:nvPr>
            <p:ph type="body" idx="1"/>
          </p:nvPr>
        </p:nvSpPr>
        <p:spPr>
          <a:xfrm>
            <a:off x="311700" y="1152475"/>
            <a:ext cx="3999900" cy="2905874"/>
          </a:xfrm>
        </p:spPr>
        <p:txBody>
          <a:bodyPr/>
          <a:lstStyle/>
          <a:p>
            <a:endParaRPr lang="en-IN" dirty="0"/>
          </a:p>
        </p:txBody>
      </p:sp>
      <p:sp>
        <p:nvSpPr>
          <p:cNvPr id="7" name="Text Placeholder 6">
            <a:extLst>
              <a:ext uri="{FF2B5EF4-FFF2-40B4-BE49-F238E27FC236}">
                <a16:creationId xmlns:a16="http://schemas.microsoft.com/office/drawing/2014/main" id="{C49DE46C-D00E-56FC-5055-A5EF7E84A530}"/>
              </a:ext>
            </a:extLst>
          </p:cNvPr>
          <p:cNvSpPr>
            <a:spLocks noGrp="1"/>
          </p:cNvSpPr>
          <p:nvPr>
            <p:ph type="body" idx="2"/>
          </p:nvPr>
        </p:nvSpPr>
        <p:spPr>
          <a:xfrm>
            <a:off x="4832400" y="1152475"/>
            <a:ext cx="3999900" cy="2905874"/>
          </a:xfrm>
        </p:spPr>
        <p:txBody>
          <a:bodyPr/>
          <a:lstStyle/>
          <a:p>
            <a:endParaRPr lang="en-IN" dirty="0"/>
          </a:p>
        </p:txBody>
      </p:sp>
      <p:pic>
        <p:nvPicPr>
          <p:cNvPr id="5" name="Picture 4">
            <a:extLst>
              <a:ext uri="{FF2B5EF4-FFF2-40B4-BE49-F238E27FC236}">
                <a16:creationId xmlns:a16="http://schemas.microsoft.com/office/drawing/2014/main" id="{E9F3277C-EF71-114A-B201-9F5FFD7F7706}"/>
              </a:ext>
            </a:extLst>
          </p:cNvPr>
          <p:cNvPicPr>
            <a:picLocks noChangeAspect="1"/>
          </p:cNvPicPr>
          <p:nvPr/>
        </p:nvPicPr>
        <p:blipFill>
          <a:blip r:embed="rId2"/>
          <a:stretch>
            <a:fillRect/>
          </a:stretch>
        </p:blipFill>
        <p:spPr>
          <a:xfrm>
            <a:off x="86400" y="1017725"/>
            <a:ext cx="4225200" cy="3040624"/>
          </a:xfrm>
          <a:prstGeom prst="rect">
            <a:avLst/>
          </a:prstGeom>
        </p:spPr>
      </p:pic>
      <p:pic>
        <p:nvPicPr>
          <p:cNvPr id="9" name="Picture 8">
            <a:extLst>
              <a:ext uri="{FF2B5EF4-FFF2-40B4-BE49-F238E27FC236}">
                <a16:creationId xmlns:a16="http://schemas.microsoft.com/office/drawing/2014/main" id="{72A74711-06FA-9E25-88CC-877E29DCEC66}"/>
              </a:ext>
            </a:extLst>
          </p:cNvPr>
          <p:cNvPicPr>
            <a:picLocks noChangeAspect="1"/>
          </p:cNvPicPr>
          <p:nvPr/>
        </p:nvPicPr>
        <p:blipFill>
          <a:blip r:embed="rId3"/>
          <a:stretch>
            <a:fillRect/>
          </a:stretch>
        </p:blipFill>
        <p:spPr>
          <a:xfrm>
            <a:off x="4832400" y="1017725"/>
            <a:ext cx="3999900" cy="3040624"/>
          </a:xfrm>
          <a:prstGeom prst="rect">
            <a:avLst/>
          </a:prstGeom>
        </p:spPr>
      </p:pic>
    </p:spTree>
    <p:extLst>
      <p:ext uri="{BB962C8B-B14F-4D97-AF65-F5344CB8AC3E}">
        <p14:creationId xmlns:p14="http://schemas.microsoft.com/office/powerpoint/2010/main" val="1254699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1245</Words>
  <Application>Microsoft Office PowerPoint</Application>
  <PresentationFormat>On-screen Show (16:9)</PresentationFormat>
  <Paragraphs>223</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Bahnschrift SemiBold Condensed</vt:lpstr>
      <vt:lpstr>Roboto</vt:lpstr>
      <vt:lpstr>Algerian</vt:lpstr>
      <vt:lpstr>Montserrat</vt:lpstr>
      <vt:lpstr>Arial</vt:lpstr>
      <vt:lpstr>Bahnschrift SemiBold SemiConden</vt:lpstr>
      <vt:lpstr>Wingdings</vt:lpstr>
      <vt:lpstr>Courier New</vt:lpstr>
      <vt:lpstr>Simple Light</vt:lpstr>
      <vt:lpstr>         Capstone Project – 2                                          (supervised regression )                     Bike Sharing Demand Prediction                                          Individual Project:                                   Ajit kumar patel  </vt:lpstr>
      <vt:lpstr>CONTENT</vt:lpstr>
      <vt:lpstr>INTRO TO ML : </vt:lpstr>
      <vt:lpstr>ML and it’s type :</vt:lpstr>
      <vt:lpstr>Project description :</vt:lpstr>
      <vt:lpstr>PROBLEM STATEMENT:</vt:lpstr>
      <vt:lpstr>Data summary</vt:lpstr>
      <vt:lpstr>Basic eda:</vt:lpstr>
      <vt:lpstr>Counts of unique values :                      Null value inspection :</vt:lpstr>
      <vt:lpstr>Counting the % of Functioning day &amp; Holiday</vt:lpstr>
      <vt:lpstr>Rent_count ,monthly and Seasons Wise: </vt:lpstr>
      <vt:lpstr>Assumption of regression line:(before model steps)</vt:lpstr>
      <vt:lpstr>LINEAR ASSUMPETION: (NEGATIVE RELATIONSHIP)</vt:lpstr>
      <vt:lpstr>Distribution &amp; skewness(removing outliers) : (dependent variable) </vt:lpstr>
      <vt:lpstr>Distribution &amp; skewness(removing outliers) : (Independent variable)</vt:lpstr>
      <vt:lpstr>Lowvariance sprade of independedent variable</vt:lpstr>
      <vt:lpstr>Treating Multicollinearity &amp; feature selaction:</vt:lpstr>
      <vt:lpstr>RESCALE INPUT:</vt:lpstr>
      <vt:lpstr>Train test split :</vt:lpstr>
      <vt:lpstr>Models &amp; Scores LINEAR REGRESSION </vt:lpstr>
      <vt:lpstr>LASSO REGRESSION</vt:lpstr>
      <vt:lpstr>PowerPoint Presentation</vt:lpstr>
      <vt:lpstr>PowerPoint Presentation</vt:lpstr>
      <vt:lpstr>PowerPoint Presentation</vt:lpstr>
      <vt:lpstr>PowerPoint Presentation</vt:lpstr>
      <vt:lpstr>PowerPoint Presentation</vt:lpstr>
      <vt:lpstr>PowerPoint Presentation</vt:lpstr>
      <vt:lpstr>MAKING A DATA FRAME TO SAVE ALL THE OUTCOME: </vt:lpstr>
      <vt:lpstr>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regression )                     Bike Sharing Demand Prediction                                          Individual Project:                                   Ajit kumar patel</dc:title>
  <dc:creator>ajit kumar patel</dc:creator>
  <cp:lastModifiedBy>ajit kumar patel</cp:lastModifiedBy>
  <cp:revision>3</cp:revision>
  <dcterms:modified xsi:type="dcterms:W3CDTF">2022-06-29T17:34:13Z</dcterms:modified>
</cp:coreProperties>
</file>