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57" r:id="rId4"/>
    <p:sldId id="276" r:id="rId5"/>
    <p:sldId id="260" r:id="rId6"/>
    <p:sldId id="258" r:id="rId7"/>
    <p:sldId id="261" r:id="rId8"/>
    <p:sldId id="262" r:id="rId9"/>
    <p:sldId id="263" r:id="rId10"/>
    <p:sldId id="264" r:id="rId11"/>
    <p:sldId id="265" r:id="rId12"/>
    <p:sldId id="266" r:id="rId13"/>
    <p:sldId id="267" r:id="rId14"/>
    <p:sldId id="268" r:id="rId15"/>
    <p:sldId id="269" r:id="rId16"/>
    <p:sldId id="273" r:id="rId17"/>
    <p:sldId id="270" r:id="rId18"/>
    <p:sldId id="271" r:id="rId19"/>
    <p:sldId id="272"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437" autoAdjust="0"/>
  </p:normalViewPr>
  <p:slideViewPr>
    <p:cSldViewPr snapToGrid="0">
      <p:cViewPr varScale="1">
        <p:scale>
          <a:sx n="80" d="100"/>
          <a:sy n="80"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C0D17-2B0A-4D3D-870F-A1E3D36EA300}" type="datetimeFigureOut">
              <a:rPr lang="en-IN" smtClean="0"/>
              <a:t>02-06-2022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5B25F-19D2-4F35-9AE8-4D1EA39DB474}" type="slidenum">
              <a:rPr lang="en-IN" smtClean="0"/>
              <a:t>‹#›</a:t>
            </a:fld>
            <a:endParaRPr lang="en-IN"/>
          </a:p>
        </p:txBody>
      </p:sp>
    </p:spTree>
    <p:extLst>
      <p:ext uri="{BB962C8B-B14F-4D97-AF65-F5344CB8AC3E}">
        <p14:creationId xmlns:p14="http://schemas.microsoft.com/office/powerpoint/2010/main" val="396486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45B25F-19D2-4F35-9AE8-4D1EA39DB474}" type="slidenum">
              <a:rPr lang="en-IN" smtClean="0"/>
              <a:t>6</a:t>
            </a:fld>
            <a:endParaRPr lang="en-IN"/>
          </a:p>
        </p:txBody>
      </p:sp>
    </p:spTree>
    <p:extLst>
      <p:ext uri="{BB962C8B-B14F-4D97-AF65-F5344CB8AC3E}">
        <p14:creationId xmlns:p14="http://schemas.microsoft.com/office/powerpoint/2010/main" val="3910906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45B25F-19D2-4F35-9AE8-4D1EA39DB474}" type="slidenum">
              <a:rPr lang="en-IN" smtClean="0"/>
              <a:t>13</a:t>
            </a:fld>
            <a:endParaRPr lang="en-IN"/>
          </a:p>
        </p:txBody>
      </p:sp>
    </p:spTree>
    <p:extLst>
      <p:ext uri="{BB962C8B-B14F-4D97-AF65-F5344CB8AC3E}">
        <p14:creationId xmlns:p14="http://schemas.microsoft.com/office/powerpoint/2010/main" val="2689512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45B25F-19D2-4F35-9AE8-4D1EA39DB474}" type="slidenum">
              <a:rPr lang="en-IN" smtClean="0"/>
              <a:t>17</a:t>
            </a:fld>
            <a:endParaRPr lang="en-IN"/>
          </a:p>
        </p:txBody>
      </p:sp>
    </p:spTree>
    <p:extLst>
      <p:ext uri="{BB962C8B-B14F-4D97-AF65-F5344CB8AC3E}">
        <p14:creationId xmlns:p14="http://schemas.microsoft.com/office/powerpoint/2010/main" val="3661989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2ACC-B98E-2A01-2402-962321F14A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99CC9E-0ABD-4FC8-24C1-A5FF91785F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BD9C5B-06C0-FD75-1FC6-6E55947A4FAC}"/>
              </a:ext>
            </a:extLst>
          </p:cNvPr>
          <p:cNvSpPr>
            <a:spLocks noGrp="1"/>
          </p:cNvSpPr>
          <p:nvPr>
            <p:ph type="dt" sz="half" idx="10"/>
          </p:nvPr>
        </p:nvSpPr>
        <p:spPr/>
        <p:txBody>
          <a:bodyPr/>
          <a:lstStyle/>
          <a:p>
            <a:fld id="{CEB96579-A7C3-46AC-9801-420E3962421F}" type="datetimeFigureOut">
              <a:rPr lang="en-IN" smtClean="0"/>
              <a:t>02-06-2022</a:t>
            </a:fld>
            <a:endParaRPr lang="en-IN"/>
          </a:p>
        </p:txBody>
      </p:sp>
      <p:sp>
        <p:nvSpPr>
          <p:cNvPr id="5" name="Footer Placeholder 4">
            <a:extLst>
              <a:ext uri="{FF2B5EF4-FFF2-40B4-BE49-F238E27FC236}">
                <a16:creationId xmlns:a16="http://schemas.microsoft.com/office/drawing/2014/main" id="{2F1E9472-87DE-A9F7-B254-DF21E8CE8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344BB8-E673-7747-2E86-3499D6D4AAF3}"/>
              </a:ext>
            </a:extLst>
          </p:cNvPr>
          <p:cNvSpPr>
            <a:spLocks noGrp="1"/>
          </p:cNvSpPr>
          <p:nvPr>
            <p:ph type="sldNum" sz="quarter" idx="12"/>
          </p:nvPr>
        </p:nvSpPr>
        <p:spPr/>
        <p:txBody>
          <a:bodyPr/>
          <a:lstStyle/>
          <a:p>
            <a:fld id="{E1316F9E-A839-48B8-983E-6B31E50636D9}" type="slidenum">
              <a:rPr lang="en-IN" smtClean="0"/>
              <a:t>‹#›</a:t>
            </a:fld>
            <a:endParaRPr lang="en-IN"/>
          </a:p>
        </p:txBody>
      </p:sp>
    </p:spTree>
    <p:extLst>
      <p:ext uri="{BB962C8B-B14F-4D97-AF65-F5344CB8AC3E}">
        <p14:creationId xmlns:p14="http://schemas.microsoft.com/office/powerpoint/2010/main" val="63072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1113-5520-3048-1241-392A26E7C9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BB4B40-D9DE-D1CC-23D1-609288C966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95E317-ABB7-164F-73AB-8AAEAC33EB1D}"/>
              </a:ext>
            </a:extLst>
          </p:cNvPr>
          <p:cNvSpPr>
            <a:spLocks noGrp="1"/>
          </p:cNvSpPr>
          <p:nvPr>
            <p:ph type="dt" sz="half" idx="10"/>
          </p:nvPr>
        </p:nvSpPr>
        <p:spPr/>
        <p:txBody>
          <a:bodyPr/>
          <a:lstStyle/>
          <a:p>
            <a:fld id="{CEB96579-A7C3-46AC-9801-420E3962421F}" type="datetimeFigureOut">
              <a:rPr lang="en-IN" smtClean="0"/>
              <a:t>02-06-2022</a:t>
            </a:fld>
            <a:endParaRPr lang="en-IN"/>
          </a:p>
        </p:txBody>
      </p:sp>
      <p:sp>
        <p:nvSpPr>
          <p:cNvPr id="5" name="Footer Placeholder 4">
            <a:extLst>
              <a:ext uri="{FF2B5EF4-FFF2-40B4-BE49-F238E27FC236}">
                <a16:creationId xmlns:a16="http://schemas.microsoft.com/office/drawing/2014/main" id="{20B37901-A86A-5DB0-9C95-54CB90A47F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0D8AA-317A-1E19-7669-9190B76AD071}"/>
              </a:ext>
            </a:extLst>
          </p:cNvPr>
          <p:cNvSpPr>
            <a:spLocks noGrp="1"/>
          </p:cNvSpPr>
          <p:nvPr>
            <p:ph type="sldNum" sz="quarter" idx="12"/>
          </p:nvPr>
        </p:nvSpPr>
        <p:spPr/>
        <p:txBody>
          <a:bodyPr/>
          <a:lstStyle/>
          <a:p>
            <a:fld id="{E1316F9E-A839-48B8-983E-6B31E50636D9}" type="slidenum">
              <a:rPr lang="en-IN" smtClean="0"/>
              <a:t>‹#›</a:t>
            </a:fld>
            <a:endParaRPr lang="en-IN"/>
          </a:p>
        </p:txBody>
      </p:sp>
    </p:spTree>
    <p:extLst>
      <p:ext uri="{BB962C8B-B14F-4D97-AF65-F5344CB8AC3E}">
        <p14:creationId xmlns:p14="http://schemas.microsoft.com/office/powerpoint/2010/main" val="154380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4B05-6AED-CC6C-FEFC-97CDF7901B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E56CF4-C85D-F9A0-01F0-F15322008E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3203F-E350-C47E-49C7-B491FC07F818}"/>
              </a:ext>
            </a:extLst>
          </p:cNvPr>
          <p:cNvSpPr>
            <a:spLocks noGrp="1"/>
          </p:cNvSpPr>
          <p:nvPr>
            <p:ph type="dt" sz="half" idx="10"/>
          </p:nvPr>
        </p:nvSpPr>
        <p:spPr/>
        <p:txBody>
          <a:bodyPr/>
          <a:lstStyle/>
          <a:p>
            <a:fld id="{CEB96579-A7C3-46AC-9801-420E3962421F}" type="datetimeFigureOut">
              <a:rPr lang="en-IN" smtClean="0"/>
              <a:t>02-06-2022</a:t>
            </a:fld>
            <a:endParaRPr lang="en-IN"/>
          </a:p>
        </p:txBody>
      </p:sp>
      <p:sp>
        <p:nvSpPr>
          <p:cNvPr id="5" name="Footer Placeholder 4">
            <a:extLst>
              <a:ext uri="{FF2B5EF4-FFF2-40B4-BE49-F238E27FC236}">
                <a16:creationId xmlns:a16="http://schemas.microsoft.com/office/drawing/2014/main" id="{EF2C3644-DC1B-D9F7-1312-42F998168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3866D3-FC5D-2A14-C6B8-4B2D6E13B719}"/>
              </a:ext>
            </a:extLst>
          </p:cNvPr>
          <p:cNvSpPr>
            <a:spLocks noGrp="1"/>
          </p:cNvSpPr>
          <p:nvPr>
            <p:ph type="sldNum" sz="quarter" idx="12"/>
          </p:nvPr>
        </p:nvSpPr>
        <p:spPr/>
        <p:txBody>
          <a:bodyPr/>
          <a:lstStyle/>
          <a:p>
            <a:fld id="{E1316F9E-A839-48B8-983E-6B31E50636D9}" type="slidenum">
              <a:rPr lang="en-IN" smtClean="0"/>
              <a:t>‹#›</a:t>
            </a:fld>
            <a:endParaRPr lang="en-IN"/>
          </a:p>
        </p:txBody>
      </p:sp>
    </p:spTree>
    <p:extLst>
      <p:ext uri="{BB962C8B-B14F-4D97-AF65-F5344CB8AC3E}">
        <p14:creationId xmlns:p14="http://schemas.microsoft.com/office/powerpoint/2010/main" val="66333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8298-88A4-1EC6-5D44-621F08ED9C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D47A8A-54E6-7B5A-1688-FA969E95E1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3DA9B-622A-7AEA-91FB-E5DC17F1441B}"/>
              </a:ext>
            </a:extLst>
          </p:cNvPr>
          <p:cNvSpPr>
            <a:spLocks noGrp="1"/>
          </p:cNvSpPr>
          <p:nvPr>
            <p:ph type="dt" sz="half" idx="10"/>
          </p:nvPr>
        </p:nvSpPr>
        <p:spPr/>
        <p:txBody>
          <a:bodyPr/>
          <a:lstStyle/>
          <a:p>
            <a:fld id="{CEB96579-A7C3-46AC-9801-420E3962421F}" type="datetimeFigureOut">
              <a:rPr lang="en-IN" smtClean="0"/>
              <a:t>02-06-2022</a:t>
            </a:fld>
            <a:endParaRPr lang="en-IN"/>
          </a:p>
        </p:txBody>
      </p:sp>
      <p:sp>
        <p:nvSpPr>
          <p:cNvPr id="5" name="Footer Placeholder 4">
            <a:extLst>
              <a:ext uri="{FF2B5EF4-FFF2-40B4-BE49-F238E27FC236}">
                <a16:creationId xmlns:a16="http://schemas.microsoft.com/office/drawing/2014/main" id="{39DAF125-7F10-E178-1FEF-B839A9689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681A80-9E58-763C-7F13-4D480CEC435C}"/>
              </a:ext>
            </a:extLst>
          </p:cNvPr>
          <p:cNvSpPr>
            <a:spLocks noGrp="1"/>
          </p:cNvSpPr>
          <p:nvPr>
            <p:ph type="sldNum" sz="quarter" idx="12"/>
          </p:nvPr>
        </p:nvSpPr>
        <p:spPr/>
        <p:txBody>
          <a:bodyPr/>
          <a:lstStyle/>
          <a:p>
            <a:fld id="{E1316F9E-A839-48B8-983E-6B31E50636D9}" type="slidenum">
              <a:rPr lang="en-IN" smtClean="0"/>
              <a:t>‹#›</a:t>
            </a:fld>
            <a:endParaRPr lang="en-IN"/>
          </a:p>
        </p:txBody>
      </p:sp>
    </p:spTree>
    <p:extLst>
      <p:ext uri="{BB962C8B-B14F-4D97-AF65-F5344CB8AC3E}">
        <p14:creationId xmlns:p14="http://schemas.microsoft.com/office/powerpoint/2010/main" val="2460187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E856-CD5A-C0C9-8588-099D91F8F4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C5C502-919C-A5ED-7781-B4F134068A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B91A11-6CAC-C4FA-EB0C-F567504C2083}"/>
              </a:ext>
            </a:extLst>
          </p:cNvPr>
          <p:cNvSpPr>
            <a:spLocks noGrp="1"/>
          </p:cNvSpPr>
          <p:nvPr>
            <p:ph type="dt" sz="half" idx="10"/>
          </p:nvPr>
        </p:nvSpPr>
        <p:spPr/>
        <p:txBody>
          <a:bodyPr/>
          <a:lstStyle/>
          <a:p>
            <a:fld id="{CEB96579-A7C3-46AC-9801-420E3962421F}" type="datetimeFigureOut">
              <a:rPr lang="en-IN" smtClean="0"/>
              <a:t>02-06-2022</a:t>
            </a:fld>
            <a:endParaRPr lang="en-IN"/>
          </a:p>
        </p:txBody>
      </p:sp>
      <p:sp>
        <p:nvSpPr>
          <p:cNvPr id="5" name="Footer Placeholder 4">
            <a:extLst>
              <a:ext uri="{FF2B5EF4-FFF2-40B4-BE49-F238E27FC236}">
                <a16:creationId xmlns:a16="http://schemas.microsoft.com/office/drawing/2014/main" id="{B75333BD-8A9E-339F-5529-5193435C4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453F2-4B40-3E8F-3969-50E927573981}"/>
              </a:ext>
            </a:extLst>
          </p:cNvPr>
          <p:cNvSpPr>
            <a:spLocks noGrp="1"/>
          </p:cNvSpPr>
          <p:nvPr>
            <p:ph type="sldNum" sz="quarter" idx="12"/>
          </p:nvPr>
        </p:nvSpPr>
        <p:spPr/>
        <p:txBody>
          <a:bodyPr/>
          <a:lstStyle/>
          <a:p>
            <a:fld id="{E1316F9E-A839-48B8-983E-6B31E50636D9}" type="slidenum">
              <a:rPr lang="en-IN" smtClean="0"/>
              <a:t>‹#›</a:t>
            </a:fld>
            <a:endParaRPr lang="en-IN"/>
          </a:p>
        </p:txBody>
      </p:sp>
    </p:spTree>
    <p:extLst>
      <p:ext uri="{BB962C8B-B14F-4D97-AF65-F5344CB8AC3E}">
        <p14:creationId xmlns:p14="http://schemas.microsoft.com/office/powerpoint/2010/main" val="1506980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1970-3200-4897-F8F8-30AA827158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C4BA10-43AD-F209-4227-C170C38594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473F71-3707-FCDC-A248-D150B45E2D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2F7CC3-A52E-E9DF-C095-8B37A5BAE98B}"/>
              </a:ext>
            </a:extLst>
          </p:cNvPr>
          <p:cNvSpPr>
            <a:spLocks noGrp="1"/>
          </p:cNvSpPr>
          <p:nvPr>
            <p:ph type="dt" sz="half" idx="10"/>
          </p:nvPr>
        </p:nvSpPr>
        <p:spPr/>
        <p:txBody>
          <a:bodyPr/>
          <a:lstStyle/>
          <a:p>
            <a:fld id="{CEB96579-A7C3-46AC-9801-420E3962421F}" type="datetimeFigureOut">
              <a:rPr lang="en-IN" smtClean="0"/>
              <a:t>02-06-2022</a:t>
            </a:fld>
            <a:endParaRPr lang="en-IN"/>
          </a:p>
        </p:txBody>
      </p:sp>
      <p:sp>
        <p:nvSpPr>
          <p:cNvPr id="6" name="Footer Placeholder 5">
            <a:extLst>
              <a:ext uri="{FF2B5EF4-FFF2-40B4-BE49-F238E27FC236}">
                <a16:creationId xmlns:a16="http://schemas.microsoft.com/office/drawing/2014/main" id="{A426A81E-A1CB-941D-E165-472F9C3E3A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B2ED75-C123-6EF9-3EEF-533F60CD4C46}"/>
              </a:ext>
            </a:extLst>
          </p:cNvPr>
          <p:cNvSpPr>
            <a:spLocks noGrp="1"/>
          </p:cNvSpPr>
          <p:nvPr>
            <p:ph type="sldNum" sz="quarter" idx="12"/>
          </p:nvPr>
        </p:nvSpPr>
        <p:spPr/>
        <p:txBody>
          <a:bodyPr/>
          <a:lstStyle/>
          <a:p>
            <a:fld id="{E1316F9E-A839-48B8-983E-6B31E50636D9}" type="slidenum">
              <a:rPr lang="en-IN" smtClean="0"/>
              <a:t>‹#›</a:t>
            </a:fld>
            <a:endParaRPr lang="en-IN"/>
          </a:p>
        </p:txBody>
      </p:sp>
    </p:spTree>
    <p:extLst>
      <p:ext uri="{BB962C8B-B14F-4D97-AF65-F5344CB8AC3E}">
        <p14:creationId xmlns:p14="http://schemas.microsoft.com/office/powerpoint/2010/main" val="1117522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4014-FA2F-9059-2C51-B4EFE8694E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C8BFAA-7646-511A-3A58-898BDE6839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DB9032-C0B6-9B6E-8BD1-2F10AED6EB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A5B8F0-CE4F-29CB-5853-EAFBCFDD1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B33391-0DCA-7F04-FBEE-09089812FD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5985B9-510B-2CA6-3D60-96BE6C31F4FD}"/>
              </a:ext>
            </a:extLst>
          </p:cNvPr>
          <p:cNvSpPr>
            <a:spLocks noGrp="1"/>
          </p:cNvSpPr>
          <p:nvPr>
            <p:ph type="dt" sz="half" idx="10"/>
          </p:nvPr>
        </p:nvSpPr>
        <p:spPr/>
        <p:txBody>
          <a:bodyPr/>
          <a:lstStyle/>
          <a:p>
            <a:fld id="{CEB96579-A7C3-46AC-9801-420E3962421F}" type="datetimeFigureOut">
              <a:rPr lang="en-IN" smtClean="0"/>
              <a:t>02-06-2022</a:t>
            </a:fld>
            <a:endParaRPr lang="en-IN"/>
          </a:p>
        </p:txBody>
      </p:sp>
      <p:sp>
        <p:nvSpPr>
          <p:cNvPr id="8" name="Footer Placeholder 7">
            <a:extLst>
              <a:ext uri="{FF2B5EF4-FFF2-40B4-BE49-F238E27FC236}">
                <a16:creationId xmlns:a16="http://schemas.microsoft.com/office/drawing/2014/main" id="{A9D3B299-0181-8DB2-08BF-2BA32B663C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387C98-7B98-C9FD-B67F-5978DA07AF96}"/>
              </a:ext>
            </a:extLst>
          </p:cNvPr>
          <p:cNvSpPr>
            <a:spLocks noGrp="1"/>
          </p:cNvSpPr>
          <p:nvPr>
            <p:ph type="sldNum" sz="quarter" idx="12"/>
          </p:nvPr>
        </p:nvSpPr>
        <p:spPr/>
        <p:txBody>
          <a:bodyPr/>
          <a:lstStyle/>
          <a:p>
            <a:fld id="{E1316F9E-A839-48B8-983E-6B31E50636D9}" type="slidenum">
              <a:rPr lang="en-IN" smtClean="0"/>
              <a:t>‹#›</a:t>
            </a:fld>
            <a:endParaRPr lang="en-IN"/>
          </a:p>
        </p:txBody>
      </p:sp>
    </p:spTree>
    <p:extLst>
      <p:ext uri="{BB962C8B-B14F-4D97-AF65-F5344CB8AC3E}">
        <p14:creationId xmlns:p14="http://schemas.microsoft.com/office/powerpoint/2010/main" val="356571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15F0-9182-F284-8D58-78E6563060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10D33A-7EB7-774E-4BCF-7DA613B93254}"/>
              </a:ext>
            </a:extLst>
          </p:cNvPr>
          <p:cNvSpPr>
            <a:spLocks noGrp="1"/>
          </p:cNvSpPr>
          <p:nvPr>
            <p:ph type="dt" sz="half" idx="10"/>
          </p:nvPr>
        </p:nvSpPr>
        <p:spPr/>
        <p:txBody>
          <a:bodyPr/>
          <a:lstStyle/>
          <a:p>
            <a:fld id="{CEB96579-A7C3-46AC-9801-420E3962421F}" type="datetimeFigureOut">
              <a:rPr lang="en-IN" smtClean="0"/>
              <a:t>02-06-2022</a:t>
            </a:fld>
            <a:endParaRPr lang="en-IN"/>
          </a:p>
        </p:txBody>
      </p:sp>
      <p:sp>
        <p:nvSpPr>
          <p:cNvPr id="4" name="Footer Placeholder 3">
            <a:extLst>
              <a:ext uri="{FF2B5EF4-FFF2-40B4-BE49-F238E27FC236}">
                <a16:creationId xmlns:a16="http://schemas.microsoft.com/office/drawing/2014/main" id="{8EFE0FFB-0A3B-DECB-72EE-87B751F32F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E3AC07-DAE0-684E-89C8-421A1028BD55}"/>
              </a:ext>
            </a:extLst>
          </p:cNvPr>
          <p:cNvSpPr>
            <a:spLocks noGrp="1"/>
          </p:cNvSpPr>
          <p:nvPr>
            <p:ph type="sldNum" sz="quarter" idx="12"/>
          </p:nvPr>
        </p:nvSpPr>
        <p:spPr/>
        <p:txBody>
          <a:bodyPr/>
          <a:lstStyle/>
          <a:p>
            <a:fld id="{E1316F9E-A839-48B8-983E-6B31E50636D9}" type="slidenum">
              <a:rPr lang="en-IN" smtClean="0"/>
              <a:t>‹#›</a:t>
            </a:fld>
            <a:endParaRPr lang="en-IN"/>
          </a:p>
        </p:txBody>
      </p:sp>
    </p:spTree>
    <p:extLst>
      <p:ext uri="{BB962C8B-B14F-4D97-AF65-F5344CB8AC3E}">
        <p14:creationId xmlns:p14="http://schemas.microsoft.com/office/powerpoint/2010/main" val="49291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46BF5-E6F6-0249-E692-D26AAA33FDD9}"/>
              </a:ext>
            </a:extLst>
          </p:cNvPr>
          <p:cNvSpPr>
            <a:spLocks noGrp="1"/>
          </p:cNvSpPr>
          <p:nvPr>
            <p:ph type="dt" sz="half" idx="10"/>
          </p:nvPr>
        </p:nvSpPr>
        <p:spPr/>
        <p:txBody>
          <a:bodyPr/>
          <a:lstStyle/>
          <a:p>
            <a:fld id="{CEB96579-A7C3-46AC-9801-420E3962421F}" type="datetimeFigureOut">
              <a:rPr lang="en-IN" smtClean="0"/>
              <a:t>02-06-2022</a:t>
            </a:fld>
            <a:endParaRPr lang="en-IN"/>
          </a:p>
        </p:txBody>
      </p:sp>
      <p:sp>
        <p:nvSpPr>
          <p:cNvPr id="3" name="Footer Placeholder 2">
            <a:extLst>
              <a:ext uri="{FF2B5EF4-FFF2-40B4-BE49-F238E27FC236}">
                <a16:creationId xmlns:a16="http://schemas.microsoft.com/office/drawing/2014/main" id="{FB81CFB7-4C07-E0DF-8991-94AF6705CF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ADC110-E3BB-A1DF-CA54-AFF09AE00F45}"/>
              </a:ext>
            </a:extLst>
          </p:cNvPr>
          <p:cNvSpPr>
            <a:spLocks noGrp="1"/>
          </p:cNvSpPr>
          <p:nvPr>
            <p:ph type="sldNum" sz="quarter" idx="12"/>
          </p:nvPr>
        </p:nvSpPr>
        <p:spPr/>
        <p:txBody>
          <a:bodyPr/>
          <a:lstStyle/>
          <a:p>
            <a:fld id="{E1316F9E-A839-48B8-983E-6B31E50636D9}" type="slidenum">
              <a:rPr lang="en-IN" smtClean="0"/>
              <a:t>‹#›</a:t>
            </a:fld>
            <a:endParaRPr lang="en-IN"/>
          </a:p>
        </p:txBody>
      </p:sp>
    </p:spTree>
    <p:extLst>
      <p:ext uri="{BB962C8B-B14F-4D97-AF65-F5344CB8AC3E}">
        <p14:creationId xmlns:p14="http://schemas.microsoft.com/office/powerpoint/2010/main" val="3783779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991D-125D-2AD7-4D2B-D3924143C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47E4E8-491B-5D04-39D9-86EE11A97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289C5D-5C87-952E-9669-E3ED60957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936C7D-6FDC-B6A7-0C06-37281FAE01D2}"/>
              </a:ext>
            </a:extLst>
          </p:cNvPr>
          <p:cNvSpPr>
            <a:spLocks noGrp="1"/>
          </p:cNvSpPr>
          <p:nvPr>
            <p:ph type="dt" sz="half" idx="10"/>
          </p:nvPr>
        </p:nvSpPr>
        <p:spPr/>
        <p:txBody>
          <a:bodyPr/>
          <a:lstStyle/>
          <a:p>
            <a:fld id="{CEB96579-A7C3-46AC-9801-420E3962421F}" type="datetimeFigureOut">
              <a:rPr lang="en-IN" smtClean="0"/>
              <a:t>02-06-2022</a:t>
            </a:fld>
            <a:endParaRPr lang="en-IN"/>
          </a:p>
        </p:txBody>
      </p:sp>
      <p:sp>
        <p:nvSpPr>
          <p:cNvPr id="6" name="Footer Placeholder 5">
            <a:extLst>
              <a:ext uri="{FF2B5EF4-FFF2-40B4-BE49-F238E27FC236}">
                <a16:creationId xmlns:a16="http://schemas.microsoft.com/office/drawing/2014/main" id="{616FE352-D2E1-A701-817A-A719848A5A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0B8752-270B-2AB7-1EEE-A13869F9DCAF}"/>
              </a:ext>
            </a:extLst>
          </p:cNvPr>
          <p:cNvSpPr>
            <a:spLocks noGrp="1"/>
          </p:cNvSpPr>
          <p:nvPr>
            <p:ph type="sldNum" sz="quarter" idx="12"/>
          </p:nvPr>
        </p:nvSpPr>
        <p:spPr/>
        <p:txBody>
          <a:bodyPr/>
          <a:lstStyle/>
          <a:p>
            <a:fld id="{E1316F9E-A839-48B8-983E-6B31E50636D9}" type="slidenum">
              <a:rPr lang="en-IN" smtClean="0"/>
              <a:t>‹#›</a:t>
            </a:fld>
            <a:endParaRPr lang="en-IN"/>
          </a:p>
        </p:txBody>
      </p:sp>
    </p:spTree>
    <p:extLst>
      <p:ext uri="{BB962C8B-B14F-4D97-AF65-F5344CB8AC3E}">
        <p14:creationId xmlns:p14="http://schemas.microsoft.com/office/powerpoint/2010/main" val="68127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F6A5-D1EF-AAAF-07BD-9780B43AB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96EE81-5ADB-41A1-242D-E23339D66D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6281A6-CEF8-3CC0-DF3B-2BC646D54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252D6F-539C-4E58-9C2E-E1B54D89EDE1}"/>
              </a:ext>
            </a:extLst>
          </p:cNvPr>
          <p:cNvSpPr>
            <a:spLocks noGrp="1"/>
          </p:cNvSpPr>
          <p:nvPr>
            <p:ph type="dt" sz="half" idx="10"/>
          </p:nvPr>
        </p:nvSpPr>
        <p:spPr/>
        <p:txBody>
          <a:bodyPr/>
          <a:lstStyle/>
          <a:p>
            <a:fld id="{CEB96579-A7C3-46AC-9801-420E3962421F}" type="datetimeFigureOut">
              <a:rPr lang="en-IN" smtClean="0"/>
              <a:t>02-06-2022</a:t>
            </a:fld>
            <a:endParaRPr lang="en-IN"/>
          </a:p>
        </p:txBody>
      </p:sp>
      <p:sp>
        <p:nvSpPr>
          <p:cNvPr id="6" name="Footer Placeholder 5">
            <a:extLst>
              <a:ext uri="{FF2B5EF4-FFF2-40B4-BE49-F238E27FC236}">
                <a16:creationId xmlns:a16="http://schemas.microsoft.com/office/drawing/2014/main" id="{5A4EDF4C-28E8-9AD2-84CA-158DB6FDBD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913FF6-5B67-98E6-1049-C7DF39461119}"/>
              </a:ext>
            </a:extLst>
          </p:cNvPr>
          <p:cNvSpPr>
            <a:spLocks noGrp="1"/>
          </p:cNvSpPr>
          <p:nvPr>
            <p:ph type="sldNum" sz="quarter" idx="12"/>
          </p:nvPr>
        </p:nvSpPr>
        <p:spPr/>
        <p:txBody>
          <a:bodyPr/>
          <a:lstStyle/>
          <a:p>
            <a:fld id="{E1316F9E-A839-48B8-983E-6B31E50636D9}" type="slidenum">
              <a:rPr lang="en-IN" smtClean="0"/>
              <a:t>‹#›</a:t>
            </a:fld>
            <a:endParaRPr lang="en-IN"/>
          </a:p>
        </p:txBody>
      </p:sp>
    </p:spTree>
    <p:extLst>
      <p:ext uri="{BB962C8B-B14F-4D97-AF65-F5344CB8AC3E}">
        <p14:creationId xmlns:p14="http://schemas.microsoft.com/office/powerpoint/2010/main" val="48114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47FDD-0A68-7179-467D-E5C7B23672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B6573F-D509-A6BA-553D-0717A14E9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64732-EA85-FAC3-9BCA-AF2008036A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96579-A7C3-46AC-9801-420E3962421F}" type="datetimeFigureOut">
              <a:rPr lang="en-IN" smtClean="0"/>
              <a:t>02-06-2022</a:t>
            </a:fld>
            <a:endParaRPr lang="en-IN"/>
          </a:p>
        </p:txBody>
      </p:sp>
      <p:sp>
        <p:nvSpPr>
          <p:cNvPr id="5" name="Footer Placeholder 4">
            <a:extLst>
              <a:ext uri="{FF2B5EF4-FFF2-40B4-BE49-F238E27FC236}">
                <a16:creationId xmlns:a16="http://schemas.microsoft.com/office/drawing/2014/main" id="{3E8A900D-626B-751D-9B7C-58188BBE9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803F97-7FC3-9C8A-6A74-3BA44DAB0E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16F9E-A839-48B8-983E-6B31E50636D9}" type="slidenum">
              <a:rPr lang="en-IN" smtClean="0"/>
              <a:t>‹#›</a:t>
            </a:fld>
            <a:endParaRPr lang="en-IN"/>
          </a:p>
        </p:txBody>
      </p:sp>
    </p:spTree>
    <p:extLst>
      <p:ext uri="{BB962C8B-B14F-4D97-AF65-F5344CB8AC3E}">
        <p14:creationId xmlns:p14="http://schemas.microsoft.com/office/powerpoint/2010/main" val="110148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7CF1-4C43-F1B4-0AE2-BE4641583D46}"/>
              </a:ext>
            </a:extLst>
          </p:cNvPr>
          <p:cNvSpPr>
            <a:spLocks noGrp="1"/>
          </p:cNvSpPr>
          <p:nvPr>
            <p:ph type="ctrTitle"/>
          </p:nvPr>
        </p:nvSpPr>
        <p:spPr>
          <a:xfrm>
            <a:off x="1524000" y="797859"/>
            <a:ext cx="9144000" cy="1129553"/>
          </a:xfrm>
        </p:spPr>
        <p:txBody>
          <a:bodyPr>
            <a:normAutofit/>
          </a:bodyPr>
          <a:lstStyle/>
          <a:p>
            <a:pPr marL="0" lvl="0" indent="0" rtl="0">
              <a:lnSpc>
                <a:spcPct val="100000"/>
              </a:lnSpc>
              <a:spcBef>
                <a:spcPts val="0"/>
              </a:spcBef>
              <a:spcAft>
                <a:spcPts val="0"/>
              </a:spcAft>
            </a:pPr>
            <a:r>
              <a:rPr lang="en-GB" sz="6000" b="1" dirty="0">
                <a:solidFill>
                  <a:srgbClr val="CC0000"/>
                </a:solidFill>
                <a:latin typeface="Montserrat"/>
                <a:ea typeface="Montserrat"/>
                <a:cs typeface="Montserrat"/>
                <a:sym typeface="Montserrat"/>
              </a:rPr>
              <a:t>Capstone Project -1</a:t>
            </a:r>
            <a:endParaRPr lang="en-IN" dirty="0"/>
          </a:p>
        </p:txBody>
      </p:sp>
      <p:sp>
        <p:nvSpPr>
          <p:cNvPr id="3" name="Subtitle 2">
            <a:extLst>
              <a:ext uri="{FF2B5EF4-FFF2-40B4-BE49-F238E27FC236}">
                <a16:creationId xmlns:a16="http://schemas.microsoft.com/office/drawing/2014/main" id="{9048822F-27C3-D8ED-84A4-C23CD7B3D098}"/>
              </a:ext>
            </a:extLst>
          </p:cNvPr>
          <p:cNvSpPr>
            <a:spLocks noGrp="1"/>
          </p:cNvSpPr>
          <p:nvPr>
            <p:ph type="subTitle" idx="1"/>
          </p:nvPr>
        </p:nvSpPr>
        <p:spPr>
          <a:xfrm>
            <a:off x="1524000" y="2402541"/>
            <a:ext cx="9144000" cy="3899647"/>
          </a:xfrm>
        </p:spPr>
        <p:txBody>
          <a:bodyPr>
            <a:normAutofit/>
          </a:bodyPr>
          <a:lstStyle/>
          <a:p>
            <a:r>
              <a:rPr lang="en-IN" sz="2000" b="1" i="0" dirty="0">
                <a:solidFill>
                  <a:srgbClr val="36394D"/>
                </a:solidFill>
                <a:effectLst/>
                <a:latin typeface="-apple-system"/>
              </a:rPr>
              <a:t>(Exploratory Data Analysis)</a:t>
            </a:r>
            <a:endParaRPr lang="en-IN" sz="2800" b="1" dirty="0">
              <a:solidFill>
                <a:schemeClr val="accent5">
                  <a:lumMod val="50000"/>
                </a:schemeClr>
              </a:solidFill>
            </a:endParaRPr>
          </a:p>
          <a:p>
            <a:r>
              <a:rPr lang="en-IN" sz="4800" b="1" dirty="0">
                <a:solidFill>
                  <a:schemeClr val="accent6">
                    <a:lumMod val="75000"/>
                  </a:schemeClr>
                </a:solidFill>
              </a:rPr>
              <a:t>Hotel Booking Analysis</a:t>
            </a:r>
            <a:endParaRPr lang="en-IN" sz="4000" b="1" u="sng" dirty="0">
              <a:solidFill>
                <a:schemeClr val="accent6">
                  <a:lumMod val="75000"/>
                </a:schemeClr>
              </a:solidFill>
            </a:endParaRPr>
          </a:p>
          <a:p>
            <a:r>
              <a:rPr lang="en-IN" sz="3200" b="1" u="sng" dirty="0">
                <a:solidFill>
                  <a:schemeClr val="accent5">
                    <a:lumMod val="50000"/>
                  </a:schemeClr>
                </a:solidFill>
              </a:rPr>
              <a:t>Ajit Kumar Patel</a:t>
            </a:r>
          </a:p>
          <a:p>
            <a:endParaRPr lang="en-IN" sz="3200" b="1" u="sng" dirty="0">
              <a:solidFill>
                <a:schemeClr val="accent5">
                  <a:lumMod val="50000"/>
                </a:schemeClr>
              </a:solidFill>
            </a:endParaRPr>
          </a:p>
        </p:txBody>
      </p:sp>
      <p:pic>
        <p:nvPicPr>
          <p:cNvPr id="5" name="Picture 4">
            <a:extLst>
              <a:ext uri="{FF2B5EF4-FFF2-40B4-BE49-F238E27FC236}">
                <a16:creationId xmlns:a16="http://schemas.microsoft.com/office/drawing/2014/main" id="{D4A722B9-1CD4-EB4F-5E76-80D89F005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540973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3124-02B2-DF5F-2147-B6C05C4EAE63}"/>
              </a:ext>
            </a:extLst>
          </p:cNvPr>
          <p:cNvSpPr>
            <a:spLocks noGrp="1"/>
          </p:cNvSpPr>
          <p:nvPr>
            <p:ph type="title"/>
          </p:nvPr>
        </p:nvSpPr>
        <p:spPr/>
        <p:txBody>
          <a:bodyPr>
            <a:normAutofit/>
          </a:bodyPr>
          <a:lstStyle/>
          <a:p>
            <a:r>
              <a:rPr lang="en-IN" b="1" u="sng" dirty="0">
                <a:solidFill>
                  <a:srgbClr val="FF0000"/>
                </a:solidFill>
              </a:rPr>
              <a:t>Check in day</a:t>
            </a:r>
            <a:br>
              <a:rPr lang="en-IN" b="1" u="sng" dirty="0"/>
            </a:br>
            <a:r>
              <a:rPr lang="en-IN" sz="2000" b="1" u="sng" dirty="0">
                <a:solidFill>
                  <a:srgbClr val="FF0000"/>
                </a:solidFill>
              </a:rPr>
              <a:t>C) </a:t>
            </a:r>
            <a:r>
              <a:rPr lang="en-US" sz="2000" b="1" i="0" dirty="0">
                <a:solidFill>
                  <a:srgbClr val="FF0000"/>
                </a:solidFill>
                <a:effectLst/>
                <a:latin typeface="Roboto" panose="02000000000000000000" pitchFamily="2" charset="0"/>
              </a:rPr>
              <a:t>What</a:t>
            </a:r>
            <a:r>
              <a:rPr lang="en-US" sz="2400" b="1" i="0" dirty="0">
                <a:solidFill>
                  <a:srgbClr val="FF0000"/>
                </a:solidFill>
                <a:effectLst/>
                <a:latin typeface="Roboto" panose="02000000000000000000" pitchFamily="2" charset="0"/>
              </a:rPr>
              <a:t> is the Average daily checking by month wise ?</a:t>
            </a:r>
            <a:br>
              <a:rPr lang="en-US" sz="1000" b="0" i="0" dirty="0">
                <a:solidFill>
                  <a:srgbClr val="FF0000"/>
                </a:solidFill>
                <a:effectLst/>
                <a:latin typeface="Roboto" panose="02000000000000000000" pitchFamily="2" charset="0"/>
              </a:rPr>
            </a:br>
            <a:endParaRPr lang="en-IN" sz="2000" b="1" u="sng" dirty="0">
              <a:solidFill>
                <a:srgbClr val="FF0000"/>
              </a:solidFill>
            </a:endParaRPr>
          </a:p>
        </p:txBody>
      </p:sp>
      <p:pic>
        <p:nvPicPr>
          <p:cNvPr id="5" name="Content Placeholder 4">
            <a:extLst>
              <a:ext uri="{FF2B5EF4-FFF2-40B4-BE49-F238E27FC236}">
                <a16:creationId xmlns:a16="http://schemas.microsoft.com/office/drawing/2014/main" id="{1B233F39-5BF0-7632-E79C-0B62713CAA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2837" y="1414021"/>
            <a:ext cx="5150963" cy="5078854"/>
          </a:xfrm>
        </p:spPr>
      </p:pic>
      <p:sp>
        <p:nvSpPr>
          <p:cNvPr id="6" name="TextBox 5">
            <a:extLst>
              <a:ext uri="{FF2B5EF4-FFF2-40B4-BE49-F238E27FC236}">
                <a16:creationId xmlns:a16="http://schemas.microsoft.com/office/drawing/2014/main" id="{5CD73A0E-4CBD-174A-8C04-2A1BD5658720}"/>
              </a:ext>
            </a:extLst>
          </p:cNvPr>
          <p:cNvSpPr txBox="1"/>
          <p:nvPr/>
        </p:nvSpPr>
        <p:spPr>
          <a:xfrm>
            <a:off x="838200" y="1866507"/>
            <a:ext cx="5044126"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rgbClr val="0070C0"/>
                </a:solidFill>
              </a:rPr>
              <a:t>Most of the check-in is on the weekend Friday and Saturday counts have the highest booking.</a:t>
            </a:r>
          </a:p>
          <a:p>
            <a:pPr marL="285750" indent="-285750">
              <a:buFont typeface="Arial" panose="020B0604020202020204" pitchFamily="34" charset="0"/>
              <a:buChar char="•"/>
            </a:pPr>
            <a:r>
              <a:rPr lang="en-IN" sz="2000" dirty="0">
                <a:solidFill>
                  <a:srgbClr val="0070C0"/>
                </a:solidFill>
              </a:rPr>
              <a:t>Monday, Wednesday and Tuesday have the lowest booking.</a:t>
            </a:r>
          </a:p>
        </p:txBody>
      </p:sp>
      <p:pic>
        <p:nvPicPr>
          <p:cNvPr id="7" name="Picture 6">
            <a:extLst>
              <a:ext uri="{FF2B5EF4-FFF2-40B4-BE49-F238E27FC236}">
                <a16:creationId xmlns:a16="http://schemas.microsoft.com/office/drawing/2014/main" id="{4D8B74CD-A70E-9F30-0A69-839B9E8BD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72956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7458-3DC4-4CE6-556B-266FD0A5ADA3}"/>
              </a:ext>
            </a:extLst>
          </p:cNvPr>
          <p:cNvSpPr>
            <a:spLocks noGrp="1"/>
          </p:cNvSpPr>
          <p:nvPr>
            <p:ph type="title"/>
          </p:nvPr>
        </p:nvSpPr>
        <p:spPr/>
        <p:txBody>
          <a:bodyPr/>
          <a:lstStyle/>
          <a:p>
            <a:r>
              <a:rPr lang="en-IN" b="1" u="sng" dirty="0">
                <a:solidFill>
                  <a:srgbClr val="FF0000"/>
                </a:solidFill>
              </a:rPr>
              <a:t>Repeated Guest:</a:t>
            </a:r>
            <a:br>
              <a:rPr lang="en-IN" b="1" dirty="0">
                <a:solidFill>
                  <a:srgbClr val="FF0000"/>
                </a:solidFill>
              </a:rPr>
            </a:br>
            <a:r>
              <a:rPr lang="en-IN" sz="2400" b="1" dirty="0">
                <a:solidFill>
                  <a:srgbClr val="FF0000"/>
                </a:solidFill>
              </a:rPr>
              <a:t>D)</a:t>
            </a:r>
            <a:r>
              <a:rPr lang="en-US" sz="2400" b="1" dirty="0">
                <a:solidFill>
                  <a:srgbClr val="FF0000"/>
                </a:solidFill>
              </a:rPr>
              <a:t> How many guests visited hotel more than once?</a:t>
            </a:r>
            <a:endParaRPr lang="en-IN" b="1" dirty="0">
              <a:solidFill>
                <a:srgbClr val="FF0000"/>
              </a:solidFill>
            </a:endParaRPr>
          </a:p>
        </p:txBody>
      </p:sp>
      <p:pic>
        <p:nvPicPr>
          <p:cNvPr id="5" name="Content Placeholder 4">
            <a:extLst>
              <a:ext uri="{FF2B5EF4-FFF2-40B4-BE49-F238E27FC236}">
                <a16:creationId xmlns:a16="http://schemas.microsoft.com/office/drawing/2014/main" id="{C1A601F2-EC18-B6DC-2AA4-28C857F75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89053"/>
            <a:ext cx="5257800" cy="382728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TextBox 5">
            <a:extLst>
              <a:ext uri="{FF2B5EF4-FFF2-40B4-BE49-F238E27FC236}">
                <a16:creationId xmlns:a16="http://schemas.microsoft.com/office/drawing/2014/main" id="{6FDA5578-75C0-0F52-6C65-596DF308281B}"/>
              </a:ext>
            </a:extLst>
          </p:cNvPr>
          <p:cNvSpPr txBox="1"/>
          <p:nvPr/>
        </p:nvSpPr>
        <p:spPr>
          <a:xfrm flipH="1">
            <a:off x="838199" y="1989053"/>
            <a:ext cx="4742467" cy="1754326"/>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5">
                    <a:lumMod val="75000"/>
                  </a:schemeClr>
                </a:solidFill>
              </a:rPr>
              <a:t>Both hotels have a very small number of booking from old customers</a:t>
            </a:r>
            <a:r>
              <a:rPr lang="en-IN" dirty="0">
                <a:solidFill>
                  <a:schemeClr val="accent5">
                    <a:lumMod val="75000"/>
                  </a:schemeClr>
                </a:solidFill>
              </a:rPr>
              <a:t>.</a:t>
            </a:r>
          </a:p>
          <a:p>
            <a:pPr marL="285750" indent="-285750">
              <a:buFont typeface="Arial" panose="020B0604020202020204" pitchFamily="34" charset="0"/>
              <a:buChar char="•"/>
            </a:pPr>
            <a:r>
              <a:rPr lang="en-US" b="1" dirty="0">
                <a:solidFill>
                  <a:schemeClr val="accent5">
                    <a:lumMod val="75000"/>
                  </a:schemeClr>
                </a:solidFill>
              </a:rPr>
              <a:t>In City Hotel 2032 (2.56%) and in Resort Hotel 1778 (4.43%)guests visited more than once which shows the overall service of the hotels was good</a:t>
            </a:r>
            <a:r>
              <a:rPr lang="en-US" b="1" dirty="0"/>
              <a:t>.</a:t>
            </a:r>
            <a:endParaRPr lang="en-IN" b="1" dirty="0"/>
          </a:p>
        </p:txBody>
      </p:sp>
      <p:pic>
        <p:nvPicPr>
          <p:cNvPr id="10" name="Picture 9">
            <a:extLst>
              <a:ext uri="{FF2B5EF4-FFF2-40B4-BE49-F238E27FC236}">
                <a16:creationId xmlns:a16="http://schemas.microsoft.com/office/drawing/2014/main" id="{2BFBE302-4196-9AC9-3180-3C85EA3AA8CB}"/>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l="40207" t="36782" r="25308" b="27653"/>
          <a:stretch/>
        </p:blipFill>
        <p:spPr>
          <a:xfrm>
            <a:off x="1743958" y="3743379"/>
            <a:ext cx="3836708" cy="1931558"/>
          </a:xfrm>
          <a:prstGeom prst="rect">
            <a:avLst/>
          </a:prstGeom>
        </p:spPr>
      </p:pic>
      <p:pic>
        <p:nvPicPr>
          <p:cNvPr id="7" name="Picture 6">
            <a:extLst>
              <a:ext uri="{FF2B5EF4-FFF2-40B4-BE49-F238E27FC236}">
                <a16:creationId xmlns:a16="http://schemas.microsoft.com/office/drawing/2014/main" id="{F65EED11-C3AE-59D7-D40B-B0BB71A979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1910294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AD0C1-2CAB-26EF-F9AD-23AFB89ADB39}"/>
              </a:ext>
            </a:extLst>
          </p:cNvPr>
          <p:cNvSpPr>
            <a:spLocks noGrp="1"/>
          </p:cNvSpPr>
          <p:nvPr>
            <p:ph type="title"/>
          </p:nvPr>
        </p:nvSpPr>
        <p:spPr/>
        <p:txBody>
          <a:bodyPr/>
          <a:lstStyle/>
          <a:p>
            <a:r>
              <a:rPr lang="en-IN" b="1" u="sng" dirty="0">
                <a:solidFill>
                  <a:srgbClr val="FF0000"/>
                </a:solidFill>
              </a:rPr>
              <a:t>Reservation status:</a:t>
            </a:r>
            <a:br>
              <a:rPr lang="en-IN" b="1" u="sng" dirty="0">
                <a:solidFill>
                  <a:srgbClr val="FF0000"/>
                </a:solidFill>
              </a:rPr>
            </a:br>
            <a:r>
              <a:rPr lang="en-IN" sz="2000" b="1" u="sng" dirty="0">
                <a:solidFill>
                  <a:srgbClr val="FF0000"/>
                </a:solidFill>
              </a:rPr>
              <a:t>E)</a:t>
            </a:r>
            <a:r>
              <a:rPr lang="en-US" sz="2000" b="1" u="sng" dirty="0">
                <a:solidFill>
                  <a:srgbClr val="FF0000"/>
                </a:solidFill>
              </a:rPr>
              <a:t> </a:t>
            </a:r>
            <a:r>
              <a:rPr lang="en-US" sz="2000" b="1" dirty="0">
                <a:solidFill>
                  <a:srgbClr val="FF0000"/>
                </a:solidFill>
              </a:rPr>
              <a:t>What is the previous </a:t>
            </a:r>
            <a:r>
              <a:rPr lang="en-US" sz="2000" b="1" dirty="0" err="1">
                <a:solidFill>
                  <a:srgbClr val="FF0000"/>
                </a:solidFill>
              </a:rPr>
              <a:t>reservation_status</a:t>
            </a:r>
            <a:r>
              <a:rPr lang="en-US" sz="2000" b="1" dirty="0">
                <a:solidFill>
                  <a:srgbClr val="FF0000"/>
                </a:solidFill>
              </a:rPr>
              <a:t> of hotels per year </a:t>
            </a:r>
            <a:r>
              <a:rPr lang="en-US" sz="2000" b="1" u="sng" dirty="0">
                <a:solidFill>
                  <a:srgbClr val="FF0000"/>
                </a:solidFill>
              </a:rPr>
              <a:t>?</a:t>
            </a:r>
            <a:endParaRPr lang="en-IN" b="1" u="sng" dirty="0">
              <a:solidFill>
                <a:srgbClr val="FF0000"/>
              </a:solidFill>
            </a:endParaRPr>
          </a:p>
        </p:txBody>
      </p:sp>
      <p:pic>
        <p:nvPicPr>
          <p:cNvPr id="5" name="Content Placeholder 4">
            <a:extLst>
              <a:ext uri="{FF2B5EF4-FFF2-40B4-BE49-F238E27FC236}">
                <a16:creationId xmlns:a16="http://schemas.microsoft.com/office/drawing/2014/main" id="{813ACE8E-77FE-FFB2-CC76-9E87D18F82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3310" y="1690688"/>
            <a:ext cx="3256174" cy="265526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5D33CC9-80AD-05F0-AB25-89D1617D9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79" y="1700310"/>
            <a:ext cx="2999966" cy="2645642"/>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6109B853-7548-978C-3FF0-B7C6004EB096}"/>
              </a:ext>
            </a:extLst>
          </p:cNvPr>
          <p:cNvSpPr txBox="1"/>
          <p:nvPr/>
        </p:nvSpPr>
        <p:spPr>
          <a:xfrm>
            <a:off x="942679" y="4939646"/>
            <a:ext cx="10306641" cy="1228610"/>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accent5">
                    <a:lumMod val="75000"/>
                  </a:schemeClr>
                </a:solidFill>
                <a:effectLst/>
                <a:latin typeface="Roboto" panose="02000000000000000000" pitchFamily="2" charset="0"/>
              </a:rPr>
              <a:t>in 2016 the city hotel's 75% of booking are canceled. and in 2017 more than 60% of bookings are canceled.</a:t>
            </a:r>
          </a:p>
          <a:p>
            <a:pPr marL="285750" indent="-285750">
              <a:buFont typeface="Arial" panose="020B0604020202020204" pitchFamily="34" charset="0"/>
              <a:buChar char="•"/>
            </a:pPr>
            <a:r>
              <a:rPr lang="en-US" b="1" i="0" dirty="0">
                <a:solidFill>
                  <a:schemeClr val="accent5">
                    <a:lumMod val="75000"/>
                  </a:schemeClr>
                </a:solidFill>
                <a:effectLst/>
                <a:latin typeface="Roboto" panose="02000000000000000000" pitchFamily="2" charset="0"/>
              </a:rPr>
              <a:t>booking and cancellation are high in counts</a:t>
            </a:r>
          </a:p>
          <a:p>
            <a:pPr marL="285750" indent="-285750">
              <a:buFont typeface="Arial" panose="020B0604020202020204" pitchFamily="34" charset="0"/>
              <a:buChar char="•"/>
            </a:pPr>
            <a:endParaRPr lang="en-IN" dirty="0"/>
          </a:p>
        </p:txBody>
      </p:sp>
      <p:pic>
        <p:nvPicPr>
          <p:cNvPr id="13" name="Picture 12">
            <a:extLst>
              <a:ext uri="{FF2B5EF4-FFF2-40B4-BE49-F238E27FC236}">
                <a16:creationId xmlns:a16="http://schemas.microsoft.com/office/drawing/2014/main" id="{0C0E9C4F-3EBF-46F5-8311-D60E629EB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0150" y="1690688"/>
            <a:ext cx="3289170" cy="265526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A507D193-E66B-EF91-F24F-0F5E07554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1568681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CFCB-D542-CE6E-288B-E02BA4AA60A7}"/>
              </a:ext>
            </a:extLst>
          </p:cNvPr>
          <p:cNvSpPr>
            <a:spLocks noGrp="1"/>
          </p:cNvSpPr>
          <p:nvPr>
            <p:ph type="title"/>
          </p:nvPr>
        </p:nvSpPr>
        <p:spPr/>
        <p:txBody>
          <a:bodyPr>
            <a:normAutofit/>
          </a:bodyPr>
          <a:lstStyle/>
          <a:p>
            <a:r>
              <a:rPr lang="en-IN" b="1" u="sng" dirty="0">
                <a:solidFill>
                  <a:srgbClr val="FF0000"/>
                </a:solidFill>
              </a:rPr>
              <a:t>Market Segment:</a:t>
            </a:r>
            <a:br>
              <a:rPr lang="en-IN" dirty="0"/>
            </a:br>
            <a:r>
              <a:rPr lang="en-IN" sz="2400" b="1" dirty="0">
                <a:solidFill>
                  <a:srgbClr val="FF0000"/>
                </a:solidFill>
              </a:rPr>
              <a:t>F)</a:t>
            </a:r>
            <a:r>
              <a:rPr lang="en-US" sz="2400" b="1" dirty="0">
                <a:solidFill>
                  <a:srgbClr val="FF0000"/>
                </a:solidFill>
              </a:rPr>
              <a:t> What is the monthly reservation by market segment ?</a:t>
            </a:r>
            <a:endParaRPr lang="en-IN" b="1" dirty="0">
              <a:solidFill>
                <a:srgbClr val="FF0000"/>
              </a:solidFill>
            </a:endParaRPr>
          </a:p>
        </p:txBody>
      </p:sp>
      <p:pic>
        <p:nvPicPr>
          <p:cNvPr id="5" name="Content Placeholder 4">
            <a:extLst>
              <a:ext uri="{FF2B5EF4-FFF2-40B4-BE49-F238E27FC236}">
                <a16:creationId xmlns:a16="http://schemas.microsoft.com/office/drawing/2014/main" id="{C99238F7-D0DE-0BDA-5486-D33717FB59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27043" y="1690690"/>
            <a:ext cx="4726756" cy="287188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356DA4F-9B89-6B04-3E55-5EF73C449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601824"/>
            <a:ext cx="3450997" cy="2965545"/>
          </a:xfrm>
          <a:prstGeom prst="rect">
            <a:avLst/>
          </a:prstGeom>
        </p:spPr>
      </p:pic>
      <p:sp>
        <p:nvSpPr>
          <p:cNvPr id="9" name="TextBox 8">
            <a:extLst>
              <a:ext uri="{FF2B5EF4-FFF2-40B4-BE49-F238E27FC236}">
                <a16:creationId xmlns:a16="http://schemas.microsoft.com/office/drawing/2014/main" id="{6BC3BF29-3383-8796-5012-FA03E0C596F0}"/>
              </a:ext>
            </a:extLst>
          </p:cNvPr>
          <p:cNvSpPr txBox="1"/>
          <p:nvPr/>
        </p:nvSpPr>
        <p:spPr>
          <a:xfrm>
            <a:off x="838199" y="4666267"/>
            <a:ext cx="10515600"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5">
                    <a:lumMod val="75000"/>
                  </a:schemeClr>
                </a:solidFill>
              </a:rPr>
              <a:t>Online TA, Groups make the most cancellation of hotels as compared to other market segment category.</a:t>
            </a:r>
          </a:p>
          <a:p>
            <a:pPr marL="285750" indent="-285750">
              <a:buFont typeface="Arial" panose="020B0604020202020204" pitchFamily="34" charset="0"/>
              <a:buChar char="•"/>
            </a:pPr>
            <a:r>
              <a:rPr lang="en-US" b="1" dirty="0">
                <a:solidFill>
                  <a:schemeClr val="accent5">
                    <a:lumMod val="75000"/>
                  </a:schemeClr>
                </a:solidFill>
              </a:rPr>
              <a:t>Indirect bookings through online and offline travel agents are higher compared to direct bookings and the same is the case with group bookings which are also high.</a:t>
            </a:r>
            <a:endParaRPr lang="en-IN" b="1" dirty="0">
              <a:solidFill>
                <a:schemeClr val="accent5">
                  <a:lumMod val="75000"/>
                </a:schemeClr>
              </a:solidFill>
            </a:endParaRPr>
          </a:p>
        </p:txBody>
      </p:sp>
      <p:pic>
        <p:nvPicPr>
          <p:cNvPr id="6" name="Picture 5">
            <a:extLst>
              <a:ext uri="{FF2B5EF4-FFF2-40B4-BE49-F238E27FC236}">
                <a16:creationId xmlns:a16="http://schemas.microsoft.com/office/drawing/2014/main" id="{5EB11E33-62BF-648B-2218-F1BB00CA39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339167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58DDC-17F5-ADBF-84CE-B2A1EE11FD1C}"/>
              </a:ext>
            </a:extLst>
          </p:cNvPr>
          <p:cNvSpPr>
            <a:spLocks noGrp="1"/>
          </p:cNvSpPr>
          <p:nvPr>
            <p:ph type="title"/>
          </p:nvPr>
        </p:nvSpPr>
        <p:spPr/>
        <p:txBody>
          <a:bodyPr>
            <a:normAutofit/>
          </a:bodyPr>
          <a:lstStyle/>
          <a:p>
            <a:r>
              <a:rPr lang="en-IN" b="1" u="sng" dirty="0">
                <a:solidFill>
                  <a:srgbClr val="FF0000"/>
                </a:solidFill>
              </a:rPr>
              <a:t>Meals type:</a:t>
            </a:r>
            <a:br>
              <a:rPr lang="en-IN" dirty="0"/>
            </a:br>
            <a:r>
              <a:rPr lang="en-IN" sz="2700" b="1" dirty="0">
                <a:solidFill>
                  <a:srgbClr val="FF0000"/>
                </a:solidFill>
              </a:rPr>
              <a:t>g)</a:t>
            </a:r>
            <a:r>
              <a:rPr lang="en-US" sz="2700" b="1" dirty="0">
                <a:solidFill>
                  <a:srgbClr val="FF0000"/>
                </a:solidFill>
              </a:rPr>
              <a:t> What are the Adults favorite and least favorite meal?</a:t>
            </a:r>
            <a:endParaRPr lang="en-IN" sz="2700" b="1" dirty="0">
              <a:solidFill>
                <a:srgbClr val="FF0000"/>
              </a:solidFill>
            </a:endParaRPr>
          </a:p>
        </p:txBody>
      </p:sp>
      <p:pic>
        <p:nvPicPr>
          <p:cNvPr id="5" name="Content Placeholder 4">
            <a:extLst>
              <a:ext uri="{FF2B5EF4-FFF2-40B4-BE49-F238E27FC236}">
                <a16:creationId xmlns:a16="http://schemas.microsoft.com/office/drawing/2014/main" id="{2650E0C3-5DBF-A0E3-07FB-630B363AA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7360" y="1825625"/>
            <a:ext cx="4896439" cy="2802936"/>
          </a:xfrm>
        </p:spPr>
      </p:pic>
      <p:pic>
        <p:nvPicPr>
          <p:cNvPr id="7" name="Picture 6">
            <a:extLst>
              <a:ext uri="{FF2B5EF4-FFF2-40B4-BE49-F238E27FC236}">
                <a16:creationId xmlns:a16="http://schemas.microsoft.com/office/drawing/2014/main" id="{8D3CFB1C-DE69-BCD2-52DC-553E24367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31" y="1690688"/>
            <a:ext cx="4896439" cy="2937873"/>
          </a:xfrm>
          <a:prstGeom prst="rect">
            <a:avLst/>
          </a:prstGeom>
        </p:spPr>
      </p:pic>
      <p:sp>
        <p:nvSpPr>
          <p:cNvPr id="9" name="TextBox 8">
            <a:extLst>
              <a:ext uri="{FF2B5EF4-FFF2-40B4-BE49-F238E27FC236}">
                <a16:creationId xmlns:a16="http://schemas.microsoft.com/office/drawing/2014/main" id="{4C87A083-98AE-8251-EDFB-72EBCA709202}"/>
              </a:ext>
            </a:extLst>
          </p:cNvPr>
          <p:cNvSpPr txBox="1"/>
          <p:nvPr/>
        </p:nvSpPr>
        <p:spPr>
          <a:xfrm rot="10800000" flipV="1">
            <a:off x="838199" y="4763498"/>
            <a:ext cx="10515600" cy="1754326"/>
          </a:xfrm>
          <a:prstGeom prst="rect">
            <a:avLst/>
          </a:prstGeom>
          <a:noFill/>
        </p:spPr>
        <p:txBody>
          <a:bodyPr wrap="square" rtlCol="0">
            <a:spAutoFit/>
          </a:bodyPr>
          <a:lstStyle/>
          <a:p>
            <a:pPr marL="285750" indent="-285750">
              <a:buFont typeface="Arial" panose="020B0604020202020204" pitchFamily="34" charset="0"/>
              <a:buChar char="•"/>
            </a:pPr>
            <a:r>
              <a:rPr lang="en-US" b="1" u="sng" dirty="0">
                <a:solidFill>
                  <a:schemeClr val="accent6"/>
                </a:solidFill>
              </a:rPr>
              <a:t>The categories in the meal column mean:</a:t>
            </a:r>
          </a:p>
          <a:p>
            <a:pPr marL="285750" indent="-285750">
              <a:buFont typeface="Arial" panose="020B0604020202020204" pitchFamily="34" charset="0"/>
              <a:buChar char="•"/>
            </a:pPr>
            <a:r>
              <a:rPr lang="en-US" dirty="0">
                <a:solidFill>
                  <a:srgbClr val="FFC000"/>
                </a:solidFill>
              </a:rPr>
              <a:t>BB: Bed &amp; Breakfast</a:t>
            </a:r>
          </a:p>
          <a:p>
            <a:pPr marL="285750" indent="-285750">
              <a:buFont typeface="Arial" panose="020B0604020202020204" pitchFamily="34" charset="0"/>
              <a:buChar char="•"/>
            </a:pPr>
            <a:r>
              <a:rPr lang="en-US" dirty="0">
                <a:solidFill>
                  <a:srgbClr val="FFC000"/>
                </a:solidFill>
              </a:rPr>
              <a:t>HB:: Half board (breakfast and one other * meal – usually dinner)</a:t>
            </a:r>
          </a:p>
          <a:p>
            <a:pPr marL="285750" indent="-285750">
              <a:buFont typeface="Arial" panose="020B0604020202020204" pitchFamily="34" charset="0"/>
              <a:buChar char="•"/>
            </a:pPr>
            <a:r>
              <a:rPr lang="en-US" dirty="0">
                <a:solidFill>
                  <a:srgbClr val="FFC000"/>
                </a:solidFill>
              </a:rPr>
              <a:t>FB: Full board (breakfast, lunch and dinner)</a:t>
            </a:r>
          </a:p>
          <a:p>
            <a:pPr marL="285750" indent="-285750">
              <a:buFont typeface="Arial" panose="020B0604020202020204" pitchFamily="34" charset="0"/>
              <a:buChar char="•"/>
            </a:pPr>
            <a:r>
              <a:rPr lang="en-US" dirty="0">
                <a:solidFill>
                  <a:srgbClr val="FFC000"/>
                </a:solidFill>
              </a:rPr>
              <a:t>Undefined/SC: no meal package</a:t>
            </a:r>
          </a:p>
          <a:p>
            <a:pPr marL="285750" indent="-285750">
              <a:buFont typeface="Arial" panose="020B0604020202020204" pitchFamily="34" charset="0"/>
              <a:buChar char="•"/>
            </a:pPr>
            <a:r>
              <a:rPr lang="en-US" dirty="0">
                <a:solidFill>
                  <a:srgbClr val="00B0F0"/>
                </a:solidFill>
              </a:rPr>
              <a:t>Bed &amp; Breakfast is the most common option among the customers in every hotel type.</a:t>
            </a:r>
            <a:endParaRPr lang="en-IN" dirty="0">
              <a:solidFill>
                <a:srgbClr val="00B0F0"/>
              </a:solidFill>
            </a:endParaRPr>
          </a:p>
        </p:txBody>
      </p:sp>
      <p:pic>
        <p:nvPicPr>
          <p:cNvPr id="6" name="Picture 5">
            <a:extLst>
              <a:ext uri="{FF2B5EF4-FFF2-40B4-BE49-F238E27FC236}">
                <a16:creationId xmlns:a16="http://schemas.microsoft.com/office/drawing/2014/main" id="{ADD07647-1BB3-68F5-BC53-BD908E0836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387186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AB4F-AA76-32C0-9440-D28A819736C5}"/>
              </a:ext>
            </a:extLst>
          </p:cNvPr>
          <p:cNvSpPr>
            <a:spLocks noGrp="1"/>
          </p:cNvSpPr>
          <p:nvPr>
            <p:ph type="title"/>
          </p:nvPr>
        </p:nvSpPr>
        <p:spPr>
          <a:xfrm>
            <a:off x="838200" y="365125"/>
            <a:ext cx="10515600" cy="1325563"/>
          </a:xfrm>
        </p:spPr>
        <p:txBody>
          <a:bodyPr>
            <a:normAutofit fontScale="90000"/>
          </a:bodyPr>
          <a:lstStyle/>
          <a:p>
            <a:br>
              <a:rPr lang="en-IN" b="1" u="sng" dirty="0">
                <a:solidFill>
                  <a:srgbClr val="FF0000"/>
                </a:solidFill>
              </a:rPr>
            </a:br>
            <a:r>
              <a:rPr lang="en-IN" b="1" u="sng" dirty="0">
                <a:solidFill>
                  <a:srgbClr val="FF0000"/>
                </a:solidFill>
              </a:rPr>
              <a:t>Room type:</a:t>
            </a:r>
            <a:br>
              <a:rPr lang="en-IN" b="1" dirty="0"/>
            </a:br>
            <a:r>
              <a:rPr lang="en-IN" sz="2700" b="1" dirty="0">
                <a:solidFill>
                  <a:srgbClr val="FF0000"/>
                </a:solidFill>
              </a:rPr>
              <a:t>H)</a:t>
            </a:r>
            <a:r>
              <a:rPr lang="en-US" sz="2700" b="1" dirty="0">
                <a:solidFill>
                  <a:srgbClr val="FF0000"/>
                </a:solidFill>
              </a:rPr>
              <a:t> which are the mostly reserved room types are ?</a:t>
            </a:r>
            <a:br>
              <a:rPr lang="en-IN" b="1" dirty="0"/>
            </a:br>
            <a:endParaRPr lang="en-IN" b="1" dirty="0"/>
          </a:p>
        </p:txBody>
      </p:sp>
      <p:pic>
        <p:nvPicPr>
          <p:cNvPr id="5" name="Content Placeholder 4">
            <a:extLst>
              <a:ext uri="{FF2B5EF4-FFF2-40B4-BE49-F238E27FC236}">
                <a16:creationId xmlns:a16="http://schemas.microsoft.com/office/drawing/2014/main" id="{B84B7B39-8C87-DEA3-9C7B-16D8DAF61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90687"/>
            <a:ext cx="5257800" cy="4535941"/>
          </a:xfrm>
        </p:spPr>
      </p:pic>
      <p:pic>
        <p:nvPicPr>
          <p:cNvPr id="7" name="Picture 6">
            <a:extLst>
              <a:ext uri="{FF2B5EF4-FFF2-40B4-BE49-F238E27FC236}">
                <a16:creationId xmlns:a16="http://schemas.microsoft.com/office/drawing/2014/main" id="{CF73678A-D602-4EAB-28D0-6B9799981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7"/>
            <a:ext cx="5009561" cy="4802187"/>
          </a:xfrm>
          <a:prstGeom prst="rect">
            <a:avLst/>
          </a:prstGeom>
        </p:spPr>
      </p:pic>
      <p:pic>
        <p:nvPicPr>
          <p:cNvPr id="6" name="Picture 5">
            <a:extLst>
              <a:ext uri="{FF2B5EF4-FFF2-40B4-BE49-F238E27FC236}">
                <a16:creationId xmlns:a16="http://schemas.microsoft.com/office/drawing/2014/main" id="{DE9CC803-FC10-0436-B832-E0E276DB56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2657733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1F3DF7-E325-8F6C-21A4-9F6868FE5F48}"/>
              </a:ext>
            </a:extLst>
          </p:cNvPr>
          <p:cNvGraphicFramePr>
            <a:graphicFrameLocks noGrp="1"/>
          </p:cNvGraphicFramePr>
          <p:nvPr>
            <p:extLst>
              <p:ext uri="{D42A27DB-BD31-4B8C-83A1-F6EECF244321}">
                <p14:modId xmlns:p14="http://schemas.microsoft.com/office/powerpoint/2010/main" val="640261084"/>
              </p:ext>
            </p:extLst>
          </p:nvPr>
        </p:nvGraphicFramePr>
        <p:xfrm>
          <a:off x="838200" y="1500777"/>
          <a:ext cx="9982200" cy="3070256"/>
        </p:xfrm>
        <a:graphic>
          <a:graphicData uri="http://schemas.openxmlformats.org/drawingml/2006/table">
            <a:tbl>
              <a:tblPr firstRow="1" bandRow="1">
                <a:tableStyleId>{5C22544A-7EE6-4342-B048-85BDC9FD1C3A}</a:tableStyleId>
              </a:tblPr>
              <a:tblGrid>
                <a:gridCol w="2495550">
                  <a:extLst>
                    <a:ext uri="{9D8B030D-6E8A-4147-A177-3AD203B41FA5}">
                      <a16:colId xmlns:a16="http://schemas.microsoft.com/office/drawing/2014/main" val="3192825870"/>
                    </a:ext>
                  </a:extLst>
                </a:gridCol>
                <a:gridCol w="2495550">
                  <a:extLst>
                    <a:ext uri="{9D8B030D-6E8A-4147-A177-3AD203B41FA5}">
                      <a16:colId xmlns:a16="http://schemas.microsoft.com/office/drawing/2014/main" val="713320330"/>
                    </a:ext>
                  </a:extLst>
                </a:gridCol>
                <a:gridCol w="2495550">
                  <a:extLst>
                    <a:ext uri="{9D8B030D-6E8A-4147-A177-3AD203B41FA5}">
                      <a16:colId xmlns:a16="http://schemas.microsoft.com/office/drawing/2014/main" val="3858353350"/>
                    </a:ext>
                  </a:extLst>
                </a:gridCol>
                <a:gridCol w="2495550">
                  <a:extLst>
                    <a:ext uri="{9D8B030D-6E8A-4147-A177-3AD203B41FA5}">
                      <a16:colId xmlns:a16="http://schemas.microsoft.com/office/drawing/2014/main" val="706860156"/>
                    </a:ext>
                  </a:extLst>
                </a:gridCol>
              </a:tblGrid>
              <a:tr h="0">
                <a:tc>
                  <a:txBody>
                    <a:bodyPr/>
                    <a:lstStyle/>
                    <a:p>
                      <a:endParaRPr lang="en-IN" dirty="0"/>
                    </a:p>
                  </a:txBody>
                  <a:tcPr/>
                </a:tc>
                <a:tc>
                  <a:txBody>
                    <a:bodyPr/>
                    <a:lstStyle/>
                    <a:p>
                      <a:r>
                        <a:rPr lang="en-IN" dirty="0"/>
                        <a:t>ALL</a:t>
                      </a:r>
                    </a:p>
                  </a:txBody>
                  <a:tcPr/>
                </a:tc>
                <a:tc>
                  <a:txBody>
                    <a:bodyPr/>
                    <a:lstStyle/>
                    <a:p>
                      <a:r>
                        <a:rPr lang="en-IN" dirty="0"/>
                        <a:t>CITY HOTEL</a:t>
                      </a:r>
                    </a:p>
                  </a:txBody>
                  <a:tcPr/>
                </a:tc>
                <a:tc>
                  <a:txBody>
                    <a:bodyPr/>
                    <a:lstStyle/>
                    <a:p>
                      <a:r>
                        <a:rPr lang="en-IN" dirty="0"/>
                        <a:t>RESORT HOTEL</a:t>
                      </a:r>
                    </a:p>
                  </a:txBody>
                  <a:tcPr/>
                </a:tc>
                <a:extLst>
                  <a:ext uri="{0D108BD9-81ED-4DB2-BD59-A6C34878D82A}">
                    <a16:rowId xmlns:a16="http://schemas.microsoft.com/office/drawing/2014/main" val="3376800854"/>
                  </a:ext>
                </a:extLst>
              </a:tr>
              <a:tr h="676124">
                <a:tc>
                  <a:txBody>
                    <a:bodyPr/>
                    <a:lstStyle/>
                    <a:p>
                      <a:r>
                        <a:rPr lang="en-IN" dirty="0"/>
                        <a:t>LOW COST</a:t>
                      </a:r>
                    </a:p>
                  </a:txBody>
                  <a:tcPr/>
                </a:tc>
                <a:tc>
                  <a:txBody>
                    <a:bodyPr/>
                    <a:lstStyle/>
                    <a:p>
                      <a:r>
                        <a:rPr lang="en-IN" dirty="0"/>
                        <a:t>87123</a:t>
                      </a:r>
                    </a:p>
                  </a:txBody>
                  <a:tcPr/>
                </a:tc>
                <a:tc>
                  <a:txBody>
                    <a:bodyPr/>
                    <a:lstStyle/>
                    <a:p>
                      <a:r>
                        <a:rPr lang="en-IN" dirty="0"/>
                        <a:t>63270 (73.137%)</a:t>
                      </a:r>
                    </a:p>
                  </a:txBody>
                  <a:tcPr/>
                </a:tc>
                <a:tc>
                  <a:txBody>
                    <a:bodyPr/>
                    <a:lstStyle/>
                    <a:p>
                      <a:r>
                        <a:rPr lang="en-IN" dirty="0"/>
                        <a:t>23403 (26.86%)</a:t>
                      </a:r>
                    </a:p>
                  </a:txBody>
                  <a:tcPr/>
                </a:tc>
                <a:extLst>
                  <a:ext uri="{0D108BD9-81ED-4DB2-BD59-A6C34878D82A}">
                    <a16:rowId xmlns:a16="http://schemas.microsoft.com/office/drawing/2014/main" val="3708864425"/>
                  </a:ext>
                </a:extLst>
              </a:tr>
              <a:tr h="676124">
                <a:tc>
                  <a:txBody>
                    <a:bodyPr/>
                    <a:lstStyle/>
                    <a:p>
                      <a:r>
                        <a:rPr lang="en-IN" dirty="0"/>
                        <a:t>ECONOMIC</a:t>
                      </a:r>
                    </a:p>
                  </a:txBody>
                  <a:tcPr/>
                </a:tc>
                <a:tc>
                  <a:txBody>
                    <a:bodyPr/>
                    <a:lstStyle/>
                    <a:p>
                      <a:r>
                        <a:rPr lang="en-IN" dirty="0"/>
                        <a:t>25742</a:t>
                      </a:r>
                    </a:p>
                  </a:txBody>
                  <a:tcPr/>
                </a:tc>
                <a:tc>
                  <a:txBody>
                    <a:bodyPr/>
                    <a:lstStyle/>
                    <a:p>
                      <a:r>
                        <a:rPr lang="en-IN" dirty="0"/>
                        <a:t>13321 (51.74%)</a:t>
                      </a:r>
                    </a:p>
                  </a:txBody>
                  <a:tcPr/>
                </a:tc>
                <a:tc>
                  <a:txBody>
                    <a:bodyPr/>
                    <a:lstStyle/>
                    <a:p>
                      <a:r>
                        <a:rPr lang="en-IN" dirty="0"/>
                        <a:t>12421 (48.25%)</a:t>
                      </a:r>
                    </a:p>
                  </a:txBody>
                  <a:tcPr/>
                </a:tc>
                <a:extLst>
                  <a:ext uri="{0D108BD9-81ED-4DB2-BD59-A6C34878D82A}">
                    <a16:rowId xmlns:a16="http://schemas.microsoft.com/office/drawing/2014/main" val="3240573902"/>
                  </a:ext>
                </a:extLst>
              </a:tr>
              <a:tr h="676124">
                <a:tc>
                  <a:txBody>
                    <a:bodyPr/>
                    <a:lstStyle/>
                    <a:p>
                      <a:r>
                        <a:rPr lang="en-IN" dirty="0"/>
                        <a:t>PREMIUM</a:t>
                      </a:r>
                    </a:p>
                  </a:txBody>
                  <a:tcPr/>
                </a:tc>
                <a:tc>
                  <a:txBody>
                    <a:bodyPr/>
                    <a:lstStyle/>
                    <a:p>
                      <a:r>
                        <a:rPr lang="en-IN" dirty="0"/>
                        <a:t>3829</a:t>
                      </a:r>
                    </a:p>
                  </a:txBody>
                  <a:tcPr/>
                </a:tc>
                <a:tc>
                  <a:txBody>
                    <a:bodyPr/>
                    <a:lstStyle/>
                    <a:p>
                      <a:r>
                        <a:rPr lang="en-IN" dirty="0"/>
                        <a:t>1805 (47.14%)</a:t>
                      </a:r>
                    </a:p>
                  </a:txBody>
                  <a:tcPr/>
                </a:tc>
                <a:tc>
                  <a:txBody>
                    <a:bodyPr/>
                    <a:lstStyle/>
                    <a:p>
                      <a:r>
                        <a:rPr lang="en-IN" dirty="0"/>
                        <a:t>2024 (52.85%)</a:t>
                      </a:r>
                    </a:p>
                  </a:txBody>
                  <a:tcPr/>
                </a:tc>
                <a:extLst>
                  <a:ext uri="{0D108BD9-81ED-4DB2-BD59-A6C34878D82A}">
                    <a16:rowId xmlns:a16="http://schemas.microsoft.com/office/drawing/2014/main" val="4079991253"/>
                  </a:ext>
                </a:extLst>
              </a:tr>
              <a:tr h="676124">
                <a:tc>
                  <a:txBody>
                    <a:bodyPr/>
                    <a:lstStyle/>
                    <a:p>
                      <a:r>
                        <a:rPr lang="en-IN" dirty="0"/>
                        <a:t>LUXURY</a:t>
                      </a:r>
                    </a:p>
                  </a:txBody>
                  <a:tcPr/>
                </a:tc>
                <a:tc>
                  <a:txBody>
                    <a:bodyPr/>
                    <a:lstStyle/>
                    <a:p>
                      <a:r>
                        <a:rPr lang="en-IN" dirty="0"/>
                        <a:t>2695</a:t>
                      </a:r>
                    </a:p>
                  </a:txBody>
                  <a:tcPr/>
                </a:tc>
                <a:tc>
                  <a:txBody>
                    <a:bodyPr/>
                    <a:lstStyle/>
                    <a:p>
                      <a:r>
                        <a:rPr lang="en-IN" dirty="0"/>
                        <a:t>484 (17.95%)</a:t>
                      </a:r>
                    </a:p>
                  </a:txBody>
                  <a:tcPr/>
                </a:tc>
                <a:tc>
                  <a:txBody>
                    <a:bodyPr/>
                    <a:lstStyle/>
                    <a:p>
                      <a:r>
                        <a:rPr lang="en-IN" dirty="0"/>
                        <a:t>2211 (82.04%)</a:t>
                      </a:r>
                    </a:p>
                  </a:txBody>
                  <a:tcPr/>
                </a:tc>
                <a:extLst>
                  <a:ext uri="{0D108BD9-81ED-4DB2-BD59-A6C34878D82A}">
                    <a16:rowId xmlns:a16="http://schemas.microsoft.com/office/drawing/2014/main" val="304038708"/>
                  </a:ext>
                </a:extLst>
              </a:tr>
            </a:tbl>
          </a:graphicData>
        </a:graphic>
      </p:graphicFrame>
      <p:sp>
        <p:nvSpPr>
          <p:cNvPr id="5" name="Title 4">
            <a:extLst>
              <a:ext uri="{FF2B5EF4-FFF2-40B4-BE49-F238E27FC236}">
                <a16:creationId xmlns:a16="http://schemas.microsoft.com/office/drawing/2014/main" id="{D24264F8-B891-F54C-3780-58A0C266BF22}"/>
              </a:ext>
            </a:extLst>
          </p:cNvPr>
          <p:cNvSpPr>
            <a:spLocks noGrp="1"/>
          </p:cNvSpPr>
          <p:nvPr>
            <p:ph type="title"/>
          </p:nvPr>
        </p:nvSpPr>
        <p:spPr/>
        <p:txBody>
          <a:bodyPr/>
          <a:lstStyle/>
          <a:p>
            <a:r>
              <a:rPr lang="en-IN" b="1" u="sng" dirty="0">
                <a:solidFill>
                  <a:srgbClr val="FF0000"/>
                </a:solidFill>
              </a:rPr>
              <a:t>Room Type:</a:t>
            </a:r>
          </a:p>
        </p:txBody>
      </p:sp>
      <p:sp>
        <p:nvSpPr>
          <p:cNvPr id="7" name="TextBox 6">
            <a:extLst>
              <a:ext uri="{FF2B5EF4-FFF2-40B4-BE49-F238E27FC236}">
                <a16:creationId xmlns:a16="http://schemas.microsoft.com/office/drawing/2014/main" id="{72BF1548-EA04-0F4F-5AD7-2AE152DFF983}"/>
              </a:ext>
            </a:extLst>
          </p:cNvPr>
          <p:cNvSpPr txBox="1"/>
          <p:nvPr/>
        </p:nvSpPr>
        <p:spPr>
          <a:xfrm>
            <a:off x="609601" y="2971800"/>
            <a:ext cx="5606142"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DFCACB25-EBB4-7DE7-EE42-41B3B97CEEBC}"/>
              </a:ext>
            </a:extLst>
          </p:cNvPr>
          <p:cNvSpPr txBox="1"/>
          <p:nvPr/>
        </p:nvSpPr>
        <p:spPr>
          <a:xfrm>
            <a:off x="838200" y="5205814"/>
            <a:ext cx="10515600"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5">
                    <a:lumMod val="75000"/>
                  </a:schemeClr>
                </a:solidFill>
              </a:rPr>
              <a:t>The “low cost" type room is most liked by people and then “economics" type in both hotel.</a:t>
            </a:r>
          </a:p>
          <a:p>
            <a:pPr marL="285750" indent="-285750">
              <a:buFont typeface="Arial" panose="020B0604020202020204" pitchFamily="34" charset="0"/>
              <a:buChar char="•"/>
            </a:pPr>
            <a:r>
              <a:rPr lang="en-US" b="1" dirty="0">
                <a:solidFill>
                  <a:schemeClr val="accent5">
                    <a:lumMod val="75000"/>
                  </a:schemeClr>
                </a:solidFill>
              </a:rPr>
              <a:t>Most high-value customers choose the resort hotel while low-value customers choose the city hotel.</a:t>
            </a:r>
            <a:endParaRPr lang="en-IN" b="1" dirty="0">
              <a:solidFill>
                <a:schemeClr val="accent5">
                  <a:lumMod val="75000"/>
                </a:schemeClr>
              </a:solidFill>
            </a:endParaRPr>
          </a:p>
        </p:txBody>
      </p:sp>
      <p:pic>
        <p:nvPicPr>
          <p:cNvPr id="6" name="Picture 5">
            <a:extLst>
              <a:ext uri="{FF2B5EF4-FFF2-40B4-BE49-F238E27FC236}">
                <a16:creationId xmlns:a16="http://schemas.microsoft.com/office/drawing/2014/main" id="{A78466B9-4B53-D3BE-D535-357942A7C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825210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488B-2CD7-9799-FB61-FC99228267CD}"/>
              </a:ext>
            </a:extLst>
          </p:cNvPr>
          <p:cNvSpPr>
            <a:spLocks noGrp="1"/>
          </p:cNvSpPr>
          <p:nvPr>
            <p:ph type="title"/>
          </p:nvPr>
        </p:nvSpPr>
        <p:spPr/>
        <p:txBody>
          <a:bodyPr/>
          <a:lstStyle/>
          <a:p>
            <a:r>
              <a:rPr lang="en-IN" b="1" u="sng" dirty="0">
                <a:solidFill>
                  <a:srgbClr val="FF0000"/>
                </a:solidFill>
              </a:rPr>
              <a:t>Deposit type:</a:t>
            </a:r>
            <a:br>
              <a:rPr lang="en-IN" b="1" u="sng" dirty="0">
                <a:solidFill>
                  <a:srgbClr val="FF0000"/>
                </a:solidFill>
              </a:rPr>
            </a:br>
            <a:r>
              <a:rPr lang="en-IN" sz="2400" b="1" u="sng" dirty="0">
                <a:solidFill>
                  <a:srgbClr val="FF0000"/>
                </a:solidFill>
              </a:rPr>
              <a:t>I)</a:t>
            </a:r>
            <a:r>
              <a:rPr lang="en-US" sz="2400" b="1" u="sng" dirty="0">
                <a:solidFill>
                  <a:srgbClr val="FF0000"/>
                </a:solidFill>
              </a:rPr>
              <a:t> </a:t>
            </a:r>
            <a:r>
              <a:rPr lang="en-US" sz="2400" b="1" dirty="0">
                <a:solidFill>
                  <a:srgbClr val="FF0000"/>
                </a:solidFill>
              </a:rPr>
              <a:t>Which deposit type has more chance to cancel the booking?</a:t>
            </a:r>
            <a:endParaRPr lang="en-IN" b="1" dirty="0">
              <a:solidFill>
                <a:srgbClr val="FF0000"/>
              </a:solidFill>
            </a:endParaRPr>
          </a:p>
        </p:txBody>
      </p:sp>
      <p:pic>
        <p:nvPicPr>
          <p:cNvPr id="5" name="Content Placeholder 4">
            <a:extLst>
              <a:ext uri="{FF2B5EF4-FFF2-40B4-BE49-F238E27FC236}">
                <a16:creationId xmlns:a16="http://schemas.microsoft.com/office/drawing/2014/main" id="{5F033D97-3EA3-1126-6BA6-1FD284C0BA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86139"/>
            <a:ext cx="4223657" cy="2561318"/>
          </a:xfrm>
        </p:spPr>
      </p:pic>
      <p:pic>
        <p:nvPicPr>
          <p:cNvPr id="7" name="Picture 6">
            <a:extLst>
              <a:ext uri="{FF2B5EF4-FFF2-40B4-BE49-F238E27FC236}">
                <a16:creationId xmlns:a16="http://schemas.microsoft.com/office/drawing/2014/main" id="{EDC034E5-1E06-4DD1-C80E-6704319DA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371" y="1586140"/>
            <a:ext cx="3340995" cy="2398032"/>
          </a:xfrm>
          <a:prstGeom prst="rect">
            <a:avLst/>
          </a:prstGeom>
        </p:spPr>
      </p:pic>
      <p:sp>
        <p:nvSpPr>
          <p:cNvPr id="9" name="TextBox 8">
            <a:extLst>
              <a:ext uri="{FF2B5EF4-FFF2-40B4-BE49-F238E27FC236}">
                <a16:creationId xmlns:a16="http://schemas.microsoft.com/office/drawing/2014/main" id="{20FFC1C4-446D-BBB1-02F3-DA5CE37AA47B}"/>
              </a:ext>
            </a:extLst>
          </p:cNvPr>
          <p:cNvSpPr txBox="1"/>
          <p:nvPr/>
        </p:nvSpPr>
        <p:spPr>
          <a:xfrm>
            <a:off x="870857" y="4797980"/>
            <a:ext cx="10515600"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5">
                    <a:lumMod val="75000"/>
                  </a:schemeClr>
                </a:solidFill>
              </a:rPr>
              <a:t>No </a:t>
            </a:r>
            <a:r>
              <a:rPr lang="en-US" b="1" dirty="0" err="1">
                <a:solidFill>
                  <a:schemeClr val="accent5">
                    <a:lumMod val="75000"/>
                  </a:schemeClr>
                </a:solidFill>
              </a:rPr>
              <a:t>Deposite</a:t>
            </a:r>
            <a:r>
              <a:rPr lang="en-US" b="1" dirty="0">
                <a:solidFill>
                  <a:schemeClr val="accent5">
                    <a:lumMod val="75000"/>
                  </a:schemeClr>
                </a:solidFill>
              </a:rPr>
              <a:t> customer type are more likely to cancel the booking more than the other types</a:t>
            </a:r>
          </a:p>
          <a:p>
            <a:pPr marL="285750" indent="-285750">
              <a:buFont typeface="Arial" panose="020B0604020202020204" pitchFamily="34" charset="0"/>
              <a:buChar char="•"/>
            </a:pPr>
            <a:r>
              <a:rPr lang="en-US" b="1" dirty="0">
                <a:solidFill>
                  <a:schemeClr val="accent5">
                    <a:lumMod val="75000"/>
                  </a:schemeClr>
                </a:solidFill>
              </a:rPr>
              <a:t>Non Refundable are less </a:t>
            </a:r>
            <a:r>
              <a:rPr lang="en-US" b="1" dirty="0" err="1">
                <a:solidFill>
                  <a:schemeClr val="accent5">
                    <a:lumMod val="75000"/>
                  </a:schemeClr>
                </a:solidFill>
              </a:rPr>
              <a:t>chaces</a:t>
            </a:r>
            <a:r>
              <a:rPr lang="en-US" b="1" dirty="0">
                <a:solidFill>
                  <a:schemeClr val="accent5">
                    <a:lumMod val="75000"/>
                  </a:schemeClr>
                </a:solidFill>
              </a:rPr>
              <a:t> as compare to No </a:t>
            </a:r>
            <a:r>
              <a:rPr lang="en-US" b="1" dirty="0" err="1">
                <a:solidFill>
                  <a:schemeClr val="accent5">
                    <a:lumMod val="75000"/>
                  </a:schemeClr>
                </a:solidFill>
              </a:rPr>
              <a:t>deposite</a:t>
            </a:r>
            <a:r>
              <a:rPr lang="en-US" b="1" dirty="0">
                <a:solidFill>
                  <a:schemeClr val="accent5">
                    <a:lumMod val="75000"/>
                  </a:schemeClr>
                </a:solidFill>
              </a:rPr>
              <a:t> type customer.</a:t>
            </a:r>
            <a:endParaRPr lang="en-IN" b="1" dirty="0">
              <a:solidFill>
                <a:schemeClr val="accent5">
                  <a:lumMod val="75000"/>
                </a:schemeClr>
              </a:solidFill>
            </a:endParaRPr>
          </a:p>
        </p:txBody>
      </p:sp>
      <p:pic>
        <p:nvPicPr>
          <p:cNvPr id="6" name="Picture 5">
            <a:extLst>
              <a:ext uri="{FF2B5EF4-FFF2-40B4-BE49-F238E27FC236}">
                <a16:creationId xmlns:a16="http://schemas.microsoft.com/office/drawing/2014/main" id="{F0C5D88F-E66D-98ED-3BAC-E2B0C4321A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1651536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8017-0745-DECF-A326-01B58437CCE6}"/>
              </a:ext>
            </a:extLst>
          </p:cNvPr>
          <p:cNvSpPr>
            <a:spLocks noGrp="1"/>
          </p:cNvSpPr>
          <p:nvPr>
            <p:ph type="title"/>
          </p:nvPr>
        </p:nvSpPr>
        <p:spPr/>
        <p:txBody>
          <a:bodyPr/>
          <a:lstStyle/>
          <a:p>
            <a:r>
              <a:rPr lang="en-IN" b="1" u="sng" dirty="0">
                <a:solidFill>
                  <a:srgbClr val="FF0000"/>
                </a:solidFill>
              </a:rPr>
              <a:t>Country:</a:t>
            </a:r>
            <a:br>
              <a:rPr lang="en-IN" b="1" u="sng" dirty="0">
                <a:solidFill>
                  <a:srgbClr val="FF0000"/>
                </a:solidFill>
              </a:rPr>
            </a:br>
            <a:r>
              <a:rPr lang="en-IN" sz="2400" b="1" u="sng" dirty="0">
                <a:solidFill>
                  <a:srgbClr val="FF0000"/>
                </a:solidFill>
              </a:rPr>
              <a:t>J)</a:t>
            </a:r>
            <a:r>
              <a:rPr lang="en-US" sz="2400" b="1" u="sng" dirty="0">
                <a:solidFill>
                  <a:srgbClr val="FF0000"/>
                </a:solidFill>
              </a:rPr>
              <a:t> </a:t>
            </a:r>
            <a:r>
              <a:rPr lang="en-US" sz="2400" b="1" dirty="0">
                <a:solidFill>
                  <a:srgbClr val="FF0000"/>
                </a:solidFill>
              </a:rPr>
              <a:t>From which country the most guests are coming (top 10)</a:t>
            </a:r>
            <a:endParaRPr lang="en-IN" b="1" dirty="0">
              <a:solidFill>
                <a:srgbClr val="FF0000"/>
              </a:solidFill>
            </a:endParaRPr>
          </a:p>
        </p:txBody>
      </p:sp>
      <p:pic>
        <p:nvPicPr>
          <p:cNvPr id="5" name="Content Placeholder 4">
            <a:extLst>
              <a:ext uri="{FF2B5EF4-FFF2-40B4-BE49-F238E27FC236}">
                <a16:creationId xmlns:a16="http://schemas.microsoft.com/office/drawing/2014/main" id="{6A5690F0-A323-4D77-741B-74D0169FF1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3602"/>
            <a:ext cx="5257800" cy="2924854"/>
          </a:xfrm>
        </p:spPr>
      </p:pic>
      <p:pic>
        <p:nvPicPr>
          <p:cNvPr id="7" name="Picture 6">
            <a:extLst>
              <a:ext uri="{FF2B5EF4-FFF2-40B4-BE49-F238E27FC236}">
                <a16:creationId xmlns:a16="http://schemas.microsoft.com/office/drawing/2014/main" id="{6A47704E-853C-38A7-4C5E-C38470399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571" y="1603602"/>
            <a:ext cx="4931229" cy="2815998"/>
          </a:xfrm>
          <a:prstGeom prst="rect">
            <a:avLst/>
          </a:prstGeom>
        </p:spPr>
      </p:pic>
      <p:sp>
        <p:nvSpPr>
          <p:cNvPr id="9" name="TextBox 8">
            <a:extLst>
              <a:ext uri="{FF2B5EF4-FFF2-40B4-BE49-F238E27FC236}">
                <a16:creationId xmlns:a16="http://schemas.microsoft.com/office/drawing/2014/main" id="{6FC2D81B-EA72-D281-08CF-8ACE1C86936A}"/>
              </a:ext>
            </a:extLst>
          </p:cNvPr>
          <p:cNvSpPr txBox="1"/>
          <p:nvPr/>
        </p:nvSpPr>
        <p:spPr>
          <a:xfrm>
            <a:off x="7336971" y="4615542"/>
            <a:ext cx="3167742"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5">
                    <a:lumMod val="75000"/>
                  </a:schemeClr>
                </a:solidFill>
              </a:rPr>
              <a:t>Most of the foreigner are coming from </a:t>
            </a:r>
            <a:r>
              <a:rPr lang="en-US" b="1" dirty="0" err="1">
                <a:solidFill>
                  <a:schemeClr val="accent5">
                    <a:lumMod val="75000"/>
                  </a:schemeClr>
                </a:solidFill>
              </a:rPr>
              <a:t>partugal</a:t>
            </a:r>
            <a:r>
              <a:rPr lang="en-US" b="1" dirty="0">
                <a:solidFill>
                  <a:schemeClr val="accent5">
                    <a:lumMod val="75000"/>
                  </a:schemeClr>
                </a:solidFill>
              </a:rPr>
              <a:t>(</a:t>
            </a:r>
            <a:r>
              <a:rPr lang="en-US" b="1" dirty="0" err="1">
                <a:solidFill>
                  <a:schemeClr val="accent5">
                    <a:lumMod val="75000"/>
                  </a:schemeClr>
                </a:solidFill>
              </a:rPr>
              <a:t>prt</a:t>
            </a:r>
            <a:r>
              <a:rPr lang="en-US" b="1" dirty="0">
                <a:solidFill>
                  <a:schemeClr val="accent5">
                    <a:lumMod val="75000"/>
                  </a:schemeClr>
                </a:solidFill>
              </a:rPr>
              <a:t>).</a:t>
            </a:r>
          </a:p>
          <a:p>
            <a:pPr marL="285750" indent="-285750">
              <a:buFont typeface="Arial" panose="020B0604020202020204" pitchFamily="34" charset="0"/>
              <a:buChar char="•"/>
            </a:pPr>
            <a:r>
              <a:rPr lang="en-US" b="1" dirty="0">
                <a:solidFill>
                  <a:schemeClr val="accent5">
                    <a:lumMod val="75000"/>
                  </a:schemeClr>
                </a:solidFill>
              </a:rPr>
              <a:t>AGO (</a:t>
            </a:r>
            <a:r>
              <a:rPr lang="en-US" b="1" dirty="0" err="1">
                <a:solidFill>
                  <a:schemeClr val="accent5">
                    <a:lumMod val="75000"/>
                  </a:schemeClr>
                </a:solidFill>
              </a:rPr>
              <a:t>angola</a:t>
            </a:r>
            <a:r>
              <a:rPr lang="en-US" b="1" dirty="0">
                <a:solidFill>
                  <a:schemeClr val="accent5">
                    <a:lumMod val="75000"/>
                  </a:schemeClr>
                </a:solidFill>
              </a:rPr>
              <a:t>) ,ARG(Argentina) makes the most cancelation hotels.</a:t>
            </a:r>
          </a:p>
          <a:p>
            <a:pPr marL="285750" indent="-285750">
              <a:buFont typeface="Arial" panose="020B0604020202020204" pitchFamily="34" charset="0"/>
              <a:buChar char="•"/>
            </a:pPr>
            <a:endParaRPr lang="en-IN" b="1" dirty="0">
              <a:solidFill>
                <a:schemeClr val="accent5">
                  <a:lumMod val="75000"/>
                </a:schemeClr>
              </a:solidFill>
            </a:endParaRPr>
          </a:p>
        </p:txBody>
      </p:sp>
      <p:pic>
        <p:nvPicPr>
          <p:cNvPr id="11" name="Picture 10">
            <a:extLst>
              <a:ext uri="{FF2B5EF4-FFF2-40B4-BE49-F238E27FC236}">
                <a16:creationId xmlns:a16="http://schemas.microsoft.com/office/drawing/2014/main" id="{EF919E3C-09E2-3991-BCAB-64DC64F84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559" y="4419600"/>
            <a:ext cx="4953442" cy="2073275"/>
          </a:xfrm>
          <a:prstGeom prst="rect">
            <a:avLst/>
          </a:prstGeom>
        </p:spPr>
      </p:pic>
      <p:pic>
        <p:nvPicPr>
          <p:cNvPr id="8" name="Picture 7">
            <a:extLst>
              <a:ext uri="{FF2B5EF4-FFF2-40B4-BE49-F238E27FC236}">
                <a16:creationId xmlns:a16="http://schemas.microsoft.com/office/drawing/2014/main" id="{3A1673D0-C94B-F68B-B9A0-6DDCF3B31A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1138791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24C2-8A50-AED9-D710-0A5B9F5DE071}"/>
              </a:ext>
            </a:extLst>
          </p:cNvPr>
          <p:cNvSpPr>
            <a:spLocks noGrp="1"/>
          </p:cNvSpPr>
          <p:nvPr>
            <p:ph type="title"/>
          </p:nvPr>
        </p:nvSpPr>
        <p:spPr>
          <a:xfrm>
            <a:off x="838200" y="365125"/>
            <a:ext cx="10515600" cy="1093561"/>
          </a:xfrm>
        </p:spPr>
        <p:txBody>
          <a:bodyPr>
            <a:normAutofit fontScale="90000"/>
          </a:bodyPr>
          <a:lstStyle/>
          <a:p>
            <a:r>
              <a:rPr lang="en-IN" b="1" u="sng" dirty="0">
                <a:solidFill>
                  <a:srgbClr val="FF0000"/>
                </a:solidFill>
              </a:rPr>
              <a:t>Week night &amp; weekend night:</a:t>
            </a:r>
            <a:br>
              <a:rPr lang="en-IN" b="1" u="sng" dirty="0">
                <a:solidFill>
                  <a:srgbClr val="FF0000"/>
                </a:solidFill>
              </a:rPr>
            </a:br>
            <a:endParaRPr lang="en-IN" b="1" u="sng" dirty="0">
              <a:solidFill>
                <a:srgbClr val="FF0000"/>
              </a:solidFill>
            </a:endParaRPr>
          </a:p>
        </p:txBody>
      </p:sp>
      <p:pic>
        <p:nvPicPr>
          <p:cNvPr id="6" name="Content Placeholder 5">
            <a:extLst>
              <a:ext uri="{FF2B5EF4-FFF2-40B4-BE49-F238E27FC236}">
                <a16:creationId xmlns:a16="http://schemas.microsoft.com/office/drawing/2014/main" id="{70B5CF2A-1612-0940-09A9-812F93E2FA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9367" y="1947210"/>
            <a:ext cx="5119266" cy="3340862"/>
          </a:xfrm>
        </p:spPr>
      </p:pic>
      <p:pic>
        <p:nvPicPr>
          <p:cNvPr id="8" name="Content Placeholder 7">
            <a:extLst>
              <a:ext uri="{FF2B5EF4-FFF2-40B4-BE49-F238E27FC236}">
                <a16:creationId xmlns:a16="http://schemas.microsoft.com/office/drawing/2014/main" id="{F7594A27-9C8C-ACC0-94B5-E185E708DB3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6070" y="1947210"/>
            <a:ext cx="5093860" cy="3340862"/>
          </a:xfrm>
        </p:spPr>
      </p:pic>
      <p:sp>
        <p:nvSpPr>
          <p:cNvPr id="11" name="TextBox 10">
            <a:extLst>
              <a:ext uri="{FF2B5EF4-FFF2-40B4-BE49-F238E27FC236}">
                <a16:creationId xmlns:a16="http://schemas.microsoft.com/office/drawing/2014/main" id="{742F59D5-5CFC-F4CB-59FF-CECAF03A2900}"/>
              </a:ext>
            </a:extLst>
          </p:cNvPr>
          <p:cNvSpPr txBox="1"/>
          <p:nvPr/>
        </p:nvSpPr>
        <p:spPr>
          <a:xfrm>
            <a:off x="1208314" y="1300878"/>
            <a:ext cx="4593772"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Maximum number of stays in week nights in each hotel?</a:t>
            </a:r>
            <a:endParaRPr lang="en-IN" dirty="0">
              <a:solidFill>
                <a:srgbClr val="FF0000"/>
              </a:solidFill>
            </a:endParaRPr>
          </a:p>
        </p:txBody>
      </p:sp>
      <p:sp>
        <p:nvSpPr>
          <p:cNvPr id="13" name="TextBox 12">
            <a:extLst>
              <a:ext uri="{FF2B5EF4-FFF2-40B4-BE49-F238E27FC236}">
                <a16:creationId xmlns:a16="http://schemas.microsoft.com/office/drawing/2014/main" id="{538827BF-38BD-1D91-958C-EE21A898C319}"/>
              </a:ext>
            </a:extLst>
          </p:cNvPr>
          <p:cNvSpPr txBox="1"/>
          <p:nvPr/>
        </p:nvSpPr>
        <p:spPr>
          <a:xfrm>
            <a:off x="6389916" y="1300878"/>
            <a:ext cx="4452254"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Maximum number of stays in weekend nights in each hotel?</a:t>
            </a:r>
            <a:endParaRPr lang="en-IN" dirty="0">
              <a:solidFill>
                <a:srgbClr val="FF0000"/>
              </a:solidFill>
            </a:endParaRPr>
          </a:p>
        </p:txBody>
      </p:sp>
      <p:sp>
        <p:nvSpPr>
          <p:cNvPr id="16" name="TextBox 15">
            <a:extLst>
              <a:ext uri="{FF2B5EF4-FFF2-40B4-BE49-F238E27FC236}">
                <a16:creationId xmlns:a16="http://schemas.microsoft.com/office/drawing/2014/main" id="{94C96042-F140-15B3-80A3-AEA1D60E18CC}"/>
              </a:ext>
            </a:extLst>
          </p:cNvPr>
          <p:cNvSpPr txBox="1"/>
          <p:nvPr/>
        </p:nvSpPr>
        <p:spPr>
          <a:xfrm flipH="1">
            <a:off x="1633946" y="5666331"/>
            <a:ext cx="8009708" cy="646331"/>
          </a:xfrm>
          <a:prstGeom prst="rect">
            <a:avLst/>
          </a:prstGeom>
          <a:noFill/>
        </p:spPr>
        <p:txBody>
          <a:bodyPr wrap="square" rtlCol="0">
            <a:spAutoFit/>
          </a:bodyPr>
          <a:lstStyle/>
          <a:p>
            <a:r>
              <a:rPr lang="en-US" b="1" i="0" dirty="0">
                <a:solidFill>
                  <a:schemeClr val="accent5">
                    <a:lumMod val="75000"/>
                  </a:schemeClr>
                </a:solidFill>
                <a:effectLst/>
                <a:latin typeface="Roboto" panose="02000000000000000000" pitchFamily="2" charset="0"/>
              </a:rPr>
              <a:t>Avg cancelation for both weekday and weekend booking is almost same</a:t>
            </a:r>
            <a:endParaRPr lang="en-US" b="0" i="0" dirty="0">
              <a:solidFill>
                <a:schemeClr val="accent5">
                  <a:lumMod val="75000"/>
                </a:schemeClr>
              </a:solidFill>
              <a:effectLst/>
              <a:latin typeface="Roboto" panose="02000000000000000000" pitchFamily="2" charset="0"/>
            </a:endParaRPr>
          </a:p>
          <a:p>
            <a:endParaRPr lang="en-IN" dirty="0">
              <a:solidFill>
                <a:schemeClr val="accent5">
                  <a:lumMod val="75000"/>
                </a:schemeClr>
              </a:solidFill>
            </a:endParaRPr>
          </a:p>
        </p:txBody>
      </p:sp>
      <p:pic>
        <p:nvPicPr>
          <p:cNvPr id="9" name="Picture 8">
            <a:extLst>
              <a:ext uri="{FF2B5EF4-FFF2-40B4-BE49-F238E27FC236}">
                <a16:creationId xmlns:a16="http://schemas.microsoft.com/office/drawing/2014/main" id="{0AB27D5A-DDF5-DDA4-C5F6-D05145F556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97934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470-6399-7DB5-DE6A-1C7686A37709}"/>
              </a:ext>
            </a:extLst>
          </p:cNvPr>
          <p:cNvSpPr>
            <a:spLocks noGrp="1"/>
          </p:cNvSpPr>
          <p:nvPr>
            <p:ph type="title"/>
          </p:nvPr>
        </p:nvSpPr>
        <p:spPr>
          <a:xfrm>
            <a:off x="838200" y="315311"/>
            <a:ext cx="10565524" cy="1375378"/>
          </a:xfrm>
        </p:spPr>
        <p:txBody>
          <a:bodyPr/>
          <a:lstStyle/>
          <a:p>
            <a:r>
              <a:rPr lang="en-IN" u="sng" dirty="0">
                <a:solidFill>
                  <a:srgbClr val="FF0000"/>
                </a:solidFill>
              </a:rPr>
              <a:t>Content</a:t>
            </a:r>
          </a:p>
        </p:txBody>
      </p:sp>
      <p:sp>
        <p:nvSpPr>
          <p:cNvPr id="3" name="Content Placeholder 2">
            <a:extLst>
              <a:ext uri="{FF2B5EF4-FFF2-40B4-BE49-F238E27FC236}">
                <a16:creationId xmlns:a16="http://schemas.microsoft.com/office/drawing/2014/main" id="{A36CAF19-A320-7674-2A8E-7402E4B5F2A1}"/>
              </a:ext>
            </a:extLst>
          </p:cNvPr>
          <p:cNvSpPr>
            <a:spLocks noGrp="1"/>
          </p:cNvSpPr>
          <p:nvPr>
            <p:ph idx="1"/>
          </p:nvPr>
        </p:nvSpPr>
        <p:spPr>
          <a:xfrm>
            <a:off x="772212" y="1486260"/>
            <a:ext cx="10515600" cy="4351338"/>
          </a:xfrm>
        </p:spPr>
        <p:txBody>
          <a:bodyPr>
            <a:normAutofit fontScale="92500" lnSpcReduction="20000"/>
          </a:bodyPr>
          <a:lstStyle/>
          <a:p>
            <a:pPr>
              <a:buFont typeface="Wingdings" panose="05000000000000000000" pitchFamily="2" charset="2"/>
              <a:buChar char="v"/>
            </a:pPr>
            <a:endParaRPr lang="en-IN" dirty="0">
              <a:solidFill>
                <a:srgbClr val="33CC33"/>
              </a:solidFill>
            </a:endParaRPr>
          </a:p>
          <a:p>
            <a:pPr>
              <a:buFont typeface="Wingdings" panose="05000000000000000000" pitchFamily="2" charset="2"/>
              <a:buChar char="v"/>
            </a:pPr>
            <a:r>
              <a:rPr lang="en-IN" dirty="0">
                <a:solidFill>
                  <a:srgbClr val="33CC33"/>
                </a:solidFill>
              </a:rPr>
              <a:t>Introduction to EDA</a:t>
            </a:r>
          </a:p>
          <a:p>
            <a:pPr>
              <a:buFont typeface="Wingdings" panose="05000000000000000000" pitchFamily="2" charset="2"/>
              <a:buChar char="v"/>
            </a:pPr>
            <a:endParaRPr lang="en-IN" dirty="0">
              <a:solidFill>
                <a:srgbClr val="33CC33"/>
              </a:solidFill>
            </a:endParaRPr>
          </a:p>
          <a:p>
            <a:pPr>
              <a:buFont typeface="Wingdings" panose="05000000000000000000" pitchFamily="2" charset="2"/>
              <a:buChar char="v"/>
            </a:pPr>
            <a:r>
              <a:rPr lang="en-IN" dirty="0">
                <a:solidFill>
                  <a:srgbClr val="33CC33"/>
                </a:solidFill>
              </a:rPr>
              <a:t>Data summary</a:t>
            </a:r>
          </a:p>
          <a:p>
            <a:pPr>
              <a:buFont typeface="Wingdings" panose="05000000000000000000" pitchFamily="2" charset="2"/>
              <a:buChar char="v"/>
            </a:pPr>
            <a:endParaRPr lang="en-IN" dirty="0">
              <a:solidFill>
                <a:srgbClr val="33CC33"/>
              </a:solidFill>
            </a:endParaRPr>
          </a:p>
          <a:p>
            <a:pPr>
              <a:buFont typeface="Wingdings" panose="05000000000000000000" pitchFamily="2" charset="2"/>
              <a:buChar char="v"/>
            </a:pPr>
            <a:r>
              <a:rPr lang="en-IN" dirty="0">
                <a:solidFill>
                  <a:srgbClr val="33CC33"/>
                </a:solidFill>
              </a:rPr>
              <a:t>Define problem statement</a:t>
            </a:r>
          </a:p>
          <a:p>
            <a:pPr>
              <a:buFont typeface="Wingdings" panose="05000000000000000000" pitchFamily="2" charset="2"/>
              <a:buChar char="v"/>
            </a:pPr>
            <a:endParaRPr lang="en-IN" dirty="0">
              <a:solidFill>
                <a:srgbClr val="33CC33"/>
              </a:solidFill>
            </a:endParaRPr>
          </a:p>
          <a:p>
            <a:pPr>
              <a:buFont typeface="Wingdings" panose="05000000000000000000" pitchFamily="2" charset="2"/>
              <a:buChar char="v"/>
            </a:pPr>
            <a:r>
              <a:rPr lang="en-IN" dirty="0">
                <a:solidFill>
                  <a:srgbClr val="33CC33"/>
                </a:solidFill>
              </a:rPr>
              <a:t>EDA of Data set</a:t>
            </a:r>
          </a:p>
          <a:p>
            <a:pPr marL="0" indent="0">
              <a:buNone/>
            </a:pPr>
            <a:endParaRPr lang="en-IN" dirty="0">
              <a:solidFill>
                <a:srgbClr val="33CC33"/>
              </a:solidFill>
            </a:endParaRPr>
          </a:p>
          <a:p>
            <a:pPr>
              <a:buFont typeface="Wingdings" panose="05000000000000000000" pitchFamily="2" charset="2"/>
              <a:buChar char="v"/>
            </a:pPr>
            <a:r>
              <a:rPr lang="en-IN" dirty="0" err="1">
                <a:solidFill>
                  <a:srgbClr val="33CC33"/>
                </a:solidFill>
              </a:rPr>
              <a:t>Obesrvation</a:t>
            </a:r>
            <a:r>
              <a:rPr lang="en-IN" dirty="0">
                <a:solidFill>
                  <a:srgbClr val="33CC33"/>
                </a:solidFill>
              </a:rPr>
              <a:t> and suggestions</a:t>
            </a:r>
          </a:p>
        </p:txBody>
      </p:sp>
      <p:pic>
        <p:nvPicPr>
          <p:cNvPr id="4" name="Picture 3">
            <a:extLst>
              <a:ext uri="{FF2B5EF4-FFF2-40B4-BE49-F238E27FC236}">
                <a16:creationId xmlns:a16="http://schemas.microsoft.com/office/drawing/2014/main" id="{FF914349-00EC-799F-98B5-E61DCAFFB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112168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B51F-E37E-0D99-5EE3-535F3F25EDD0}"/>
              </a:ext>
            </a:extLst>
          </p:cNvPr>
          <p:cNvSpPr>
            <a:spLocks noGrp="1"/>
          </p:cNvSpPr>
          <p:nvPr>
            <p:ph type="title"/>
          </p:nvPr>
        </p:nvSpPr>
        <p:spPr/>
        <p:txBody>
          <a:bodyPr/>
          <a:lstStyle/>
          <a:p>
            <a:r>
              <a:rPr lang="en-IN" b="1" dirty="0">
                <a:solidFill>
                  <a:srgbClr val="FF0000"/>
                </a:solidFill>
              </a:rPr>
              <a:t>Previous Cancellations:</a:t>
            </a:r>
          </a:p>
        </p:txBody>
      </p:sp>
      <p:sp>
        <p:nvSpPr>
          <p:cNvPr id="3" name="Content Placeholder 2">
            <a:extLst>
              <a:ext uri="{FF2B5EF4-FFF2-40B4-BE49-F238E27FC236}">
                <a16:creationId xmlns:a16="http://schemas.microsoft.com/office/drawing/2014/main" id="{9B820E7C-29A4-66DF-4DA1-A35FF18DD9D5}"/>
              </a:ext>
            </a:extLst>
          </p:cNvPr>
          <p:cNvSpPr>
            <a:spLocks noGrp="1"/>
          </p:cNvSpPr>
          <p:nvPr>
            <p:ph idx="1"/>
          </p:nvPr>
        </p:nvSpPr>
        <p:spPr>
          <a:xfrm>
            <a:off x="990599" y="1782082"/>
            <a:ext cx="5976257" cy="4351338"/>
          </a:xfrm>
        </p:spPr>
        <p:txBody>
          <a:bodyPr/>
          <a:lstStyle/>
          <a:p>
            <a:r>
              <a:rPr lang="en-IN" dirty="0">
                <a:solidFill>
                  <a:schemeClr val="accent5">
                    <a:lumMod val="75000"/>
                  </a:schemeClr>
                </a:solidFill>
              </a:rPr>
              <a:t>Repeated customer with no previous cancellation have very less percentage of booking cancellation</a:t>
            </a:r>
          </a:p>
          <a:p>
            <a:r>
              <a:rPr lang="en-IN" dirty="0">
                <a:solidFill>
                  <a:schemeClr val="accent5">
                    <a:lumMod val="75000"/>
                  </a:schemeClr>
                </a:solidFill>
              </a:rPr>
              <a:t>People who have </a:t>
            </a:r>
            <a:r>
              <a:rPr lang="en-IN" dirty="0" err="1">
                <a:solidFill>
                  <a:schemeClr val="accent5">
                    <a:lumMod val="75000"/>
                  </a:schemeClr>
                </a:solidFill>
              </a:rPr>
              <a:t>canceled</a:t>
            </a:r>
            <a:r>
              <a:rPr lang="en-IN" dirty="0">
                <a:solidFill>
                  <a:schemeClr val="accent5">
                    <a:lumMod val="75000"/>
                  </a:schemeClr>
                </a:solidFill>
              </a:rPr>
              <a:t> once have more cancellation</a:t>
            </a:r>
          </a:p>
          <a:p>
            <a:r>
              <a:rPr lang="en-IN" dirty="0">
                <a:solidFill>
                  <a:schemeClr val="accent5">
                    <a:lumMod val="75000"/>
                  </a:schemeClr>
                </a:solidFill>
              </a:rPr>
              <a:t>People above 6 cancellation mostly cancel the bookings </a:t>
            </a:r>
          </a:p>
          <a:p>
            <a:endParaRPr lang="en-IN" dirty="0"/>
          </a:p>
        </p:txBody>
      </p:sp>
      <p:graphicFrame>
        <p:nvGraphicFramePr>
          <p:cNvPr id="4" name="Table 4">
            <a:extLst>
              <a:ext uri="{FF2B5EF4-FFF2-40B4-BE49-F238E27FC236}">
                <a16:creationId xmlns:a16="http://schemas.microsoft.com/office/drawing/2014/main" id="{0C7A325B-416D-B02B-9F75-54AFDAA03467}"/>
              </a:ext>
            </a:extLst>
          </p:cNvPr>
          <p:cNvGraphicFramePr>
            <a:graphicFrameLocks noGrp="1"/>
          </p:cNvGraphicFramePr>
          <p:nvPr>
            <p:extLst>
              <p:ext uri="{D42A27DB-BD31-4B8C-83A1-F6EECF244321}">
                <p14:modId xmlns:p14="http://schemas.microsoft.com/office/powerpoint/2010/main" val="4039826040"/>
              </p:ext>
            </p:extLst>
          </p:nvPr>
        </p:nvGraphicFramePr>
        <p:xfrm>
          <a:off x="7336971" y="1915886"/>
          <a:ext cx="3864429" cy="4014652"/>
        </p:xfrm>
        <a:graphic>
          <a:graphicData uri="http://schemas.openxmlformats.org/drawingml/2006/table">
            <a:tbl>
              <a:tblPr firstRow="1" bandRow="1">
                <a:tableStyleId>{5940675A-B579-460E-94D1-54222C63F5DA}</a:tableStyleId>
              </a:tblPr>
              <a:tblGrid>
                <a:gridCol w="1288143">
                  <a:extLst>
                    <a:ext uri="{9D8B030D-6E8A-4147-A177-3AD203B41FA5}">
                      <a16:colId xmlns:a16="http://schemas.microsoft.com/office/drawing/2014/main" val="765165571"/>
                    </a:ext>
                  </a:extLst>
                </a:gridCol>
                <a:gridCol w="1288143">
                  <a:extLst>
                    <a:ext uri="{9D8B030D-6E8A-4147-A177-3AD203B41FA5}">
                      <a16:colId xmlns:a16="http://schemas.microsoft.com/office/drawing/2014/main" val="3549019085"/>
                    </a:ext>
                  </a:extLst>
                </a:gridCol>
                <a:gridCol w="1288143">
                  <a:extLst>
                    <a:ext uri="{9D8B030D-6E8A-4147-A177-3AD203B41FA5}">
                      <a16:colId xmlns:a16="http://schemas.microsoft.com/office/drawing/2014/main" val="2652521202"/>
                    </a:ext>
                  </a:extLst>
                </a:gridCol>
              </a:tblGrid>
              <a:tr h="637903">
                <a:tc>
                  <a:txBody>
                    <a:bodyPr/>
                    <a:lstStyle/>
                    <a:p>
                      <a:r>
                        <a:rPr lang="en-IN" dirty="0"/>
                        <a:t>Cancel group</a:t>
                      </a:r>
                    </a:p>
                  </a:txBody>
                  <a:tcPr/>
                </a:tc>
                <a:tc>
                  <a:txBody>
                    <a:bodyPr/>
                    <a:lstStyle/>
                    <a:p>
                      <a:r>
                        <a:rPr lang="en-IN" dirty="0"/>
                        <a:t>% customers of total repeat customers</a:t>
                      </a:r>
                    </a:p>
                  </a:txBody>
                  <a:tcPr/>
                </a:tc>
                <a:tc>
                  <a:txBody>
                    <a:bodyPr/>
                    <a:lstStyle/>
                    <a:p>
                      <a:r>
                        <a:rPr lang="en-IN" dirty="0"/>
                        <a:t>% </a:t>
                      </a:r>
                      <a:r>
                        <a:rPr lang="en-IN" dirty="0" err="1"/>
                        <a:t>canceled</a:t>
                      </a:r>
                      <a:r>
                        <a:rPr lang="en-IN" dirty="0"/>
                        <a:t> of the cancel cat people</a:t>
                      </a:r>
                    </a:p>
                  </a:txBody>
                  <a:tcPr/>
                </a:tc>
                <a:extLst>
                  <a:ext uri="{0D108BD9-81ED-4DB2-BD59-A6C34878D82A}">
                    <a16:rowId xmlns:a16="http://schemas.microsoft.com/office/drawing/2014/main" val="729362735"/>
                  </a:ext>
                </a:extLst>
              </a:tr>
              <a:tr h="637903">
                <a:tc>
                  <a:txBody>
                    <a:bodyPr/>
                    <a:lstStyle/>
                    <a:p>
                      <a:r>
                        <a:rPr lang="en-IN" dirty="0"/>
                        <a:t>0</a:t>
                      </a:r>
                    </a:p>
                  </a:txBody>
                  <a:tcPr/>
                </a:tc>
                <a:tc>
                  <a:txBody>
                    <a:bodyPr/>
                    <a:lstStyle/>
                    <a:p>
                      <a:r>
                        <a:rPr lang="en-IN" dirty="0"/>
                        <a:t>75.66</a:t>
                      </a:r>
                    </a:p>
                  </a:txBody>
                  <a:tcPr/>
                </a:tc>
                <a:tc>
                  <a:txBody>
                    <a:bodyPr/>
                    <a:lstStyle/>
                    <a:p>
                      <a:r>
                        <a:rPr lang="en-IN" dirty="0"/>
                        <a:t>3.1</a:t>
                      </a:r>
                    </a:p>
                  </a:txBody>
                  <a:tcPr/>
                </a:tc>
                <a:extLst>
                  <a:ext uri="{0D108BD9-81ED-4DB2-BD59-A6C34878D82A}">
                    <a16:rowId xmlns:a16="http://schemas.microsoft.com/office/drawing/2014/main" val="1964374803"/>
                  </a:ext>
                </a:extLst>
              </a:tr>
              <a:tr h="637903">
                <a:tc>
                  <a:txBody>
                    <a:bodyPr/>
                    <a:lstStyle/>
                    <a:p>
                      <a:r>
                        <a:rPr lang="en-IN" dirty="0"/>
                        <a:t>1</a:t>
                      </a:r>
                    </a:p>
                  </a:txBody>
                  <a:tcPr/>
                </a:tc>
                <a:tc>
                  <a:txBody>
                    <a:bodyPr/>
                    <a:lstStyle/>
                    <a:p>
                      <a:r>
                        <a:rPr lang="en-IN" dirty="0"/>
                        <a:t>18.18</a:t>
                      </a:r>
                    </a:p>
                  </a:txBody>
                  <a:tcPr/>
                </a:tc>
                <a:tc>
                  <a:txBody>
                    <a:bodyPr/>
                    <a:lstStyle/>
                    <a:p>
                      <a:r>
                        <a:rPr lang="en-IN" dirty="0"/>
                        <a:t>59.7</a:t>
                      </a:r>
                    </a:p>
                  </a:txBody>
                  <a:tcPr/>
                </a:tc>
                <a:extLst>
                  <a:ext uri="{0D108BD9-81ED-4DB2-BD59-A6C34878D82A}">
                    <a16:rowId xmlns:a16="http://schemas.microsoft.com/office/drawing/2014/main" val="479673232"/>
                  </a:ext>
                </a:extLst>
              </a:tr>
              <a:tr h="637903">
                <a:tc>
                  <a:txBody>
                    <a:bodyPr/>
                    <a:lstStyle/>
                    <a:p>
                      <a:r>
                        <a:rPr lang="en-IN" dirty="0"/>
                        <a:t>2</a:t>
                      </a:r>
                    </a:p>
                  </a:txBody>
                  <a:tcPr/>
                </a:tc>
                <a:tc>
                  <a:txBody>
                    <a:bodyPr/>
                    <a:lstStyle/>
                    <a:p>
                      <a:r>
                        <a:rPr lang="en-IN" dirty="0"/>
                        <a:t>1.99</a:t>
                      </a:r>
                    </a:p>
                  </a:txBody>
                  <a:tcPr/>
                </a:tc>
                <a:tc>
                  <a:txBody>
                    <a:bodyPr/>
                    <a:lstStyle/>
                    <a:p>
                      <a:r>
                        <a:rPr lang="en-IN" dirty="0"/>
                        <a:t>21.05</a:t>
                      </a:r>
                    </a:p>
                  </a:txBody>
                  <a:tcPr/>
                </a:tc>
                <a:extLst>
                  <a:ext uri="{0D108BD9-81ED-4DB2-BD59-A6C34878D82A}">
                    <a16:rowId xmlns:a16="http://schemas.microsoft.com/office/drawing/2014/main" val="2353423902"/>
                  </a:ext>
                </a:extLst>
              </a:tr>
              <a:tr h="637903">
                <a:tc>
                  <a:txBody>
                    <a:bodyPr/>
                    <a:lstStyle/>
                    <a:p>
                      <a:r>
                        <a:rPr lang="en-IN" dirty="0"/>
                        <a:t>[3-6]</a:t>
                      </a:r>
                    </a:p>
                  </a:txBody>
                  <a:tcPr/>
                </a:tc>
                <a:tc>
                  <a:txBody>
                    <a:bodyPr/>
                    <a:lstStyle/>
                    <a:p>
                      <a:r>
                        <a:rPr lang="en-IN" dirty="0"/>
                        <a:t>2.88</a:t>
                      </a:r>
                    </a:p>
                  </a:txBody>
                  <a:tcPr/>
                </a:tc>
                <a:tc>
                  <a:txBody>
                    <a:bodyPr/>
                    <a:lstStyle/>
                    <a:p>
                      <a:r>
                        <a:rPr lang="en-IN" dirty="0"/>
                        <a:t>20</a:t>
                      </a:r>
                    </a:p>
                  </a:txBody>
                  <a:tcPr/>
                </a:tc>
                <a:extLst>
                  <a:ext uri="{0D108BD9-81ED-4DB2-BD59-A6C34878D82A}">
                    <a16:rowId xmlns:a16="http://schemas.microsoft.com/office/drawing/2014/main" val="2721337319"/>
                  </a:ext>
                </a:extLst>
              </a:tr>
            </a:tbl>
          </a:graphicData>
        </a:graphic>
      </p:graphicFrame>
      <p:pic>
        <p:nvPicPr>
          <p:cNvPr id="5" name="Picture 4">
            <a:extLst>
              <a:ext uri="{FF2B5EF4-FFF2-40B4-BE49-F238E27FC236}">
                <a16:creationId xmlns:a16="http://schemas.microsoft.com/office/drawing/2014/main" id="{C3EE31C0-7EA4-8D27-B6B0-C39732C5D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230156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1617-0E4A-B465-78AF-6388639A9D96}"/>
              </a:ext>
            </a:extLst>
          </p:cNvPr>
          <p:cNvSpPr>
            <a:spLocks noGrp="1"/>
          </p:cNvSpPr>
          <p:nvPr>
            <p:ph type="title"/>
          </p:nvPr>
        </p:nvSpPr>
        <p:spPr/>
        <p:txBody>
          <a:bodyPr/>
          <a:lstStyle/>
          <a:p>
            <a:r>
              <a:rPr lang="en-IN" b="1" dirty="0">
                <a:solidFill>
                  <a:srgbClr val="FF0000"/>
                </a:solidFill>
              </a:rPr>
              <a:t>Recommendation:</a:t>
            </a:r>
          </a:p>
        </p:txBody>
      </p:sp>
      <p:sp>
        <p:nvSpPr>
          <p:cNvPr id="3" name="Content Placeholder 2">
            <a:extLst>
              <a:ext uri="{FF2B5EF4-FFF2-40B4-BE49-F238E27FC236}">
                <a16:creationId xmlns:a16="http://schemas.microsoft.com/office/drawing/2014/main" id="{ADCE4EA1-EB31-AFD0-AEE0-A0391E75EAB3}"/>
              </a:ext>
            </a:extLst>
          </p:cNvPr>
          <p:cNvSpPr>
            <a:spLocks noGrp="1"/>
          </p:cNvSpPr>
          <p:nvPr>
            <p:ph idx="1"/>
          </p:nvPr>
        </p:nvSpPr>
        <p:spPr/>
        <p:txBody>
          <a:bodyPr>
            <a:normAutofit lnSpcReduction="10000"/>
          </a:bodyPr>
          <a:lstStyle/>
          <a:p>
            <a:r>
              <a:rPr lang="en-IN" dirty="0">
                <a:solidFill>
                  <a:schemeClr val="accent5">
                    <a:lumMod val="75000"/>
                  </a:schemeClr>
                </a:solidFill>
              </a:rPr>
              <a:t>Hotels should charge some booking deposit for the following types of people:- </a:t>
            </a:r>
          </a:p>
          <a:p>
            <a:pPr lvl="1">
              <a:buFont typeface="Courier New" panose="02070309020205020404" pitchFamily="49" charset="0"/>
              <a:buChar char="o"/>
            </a:pPr>
            <a:r>
              <a:rPr lang="en-IN" dirty="0">
                <a:solidFill>
                  <a:schemeClr val="accent5">
                    <a:lumMod val="75000"/>
                  </a:schemeClr>
                </a:solidFill>
              </a:rPr>
              <a:t>  People who have a lead time greater than 100 days</a:t>
            </a:r>
          </a:p>
          <a:p>
            <a:pPr lvl="1">
              <a:buFont typeface="Courier New" panose="02070309020205020404" pitchFamily="49" charset="0"/>
              <a:buChar char="o"/>
            </a:pPr>
            <a:r>
              <a:rPr lang="en-IN" dirty="0">
                <a:solidFill>
                  <a:schemeClr val="accent5">
                    <a:lumMod val="75000"/>
                  </a:schemeClr>
                </a:solidFill>
              </a:rPr>
              <a:t>  Customers with the previous cancellation</a:t>
            </a:r>
          </a:p>
          <a:p>
            <a:pPr lvl="1">
              <a:buFont typeface="Courier New" panose="02070309020205020404" pitchFamily="49" charset="0"/>
              <a:buChar char="o"/>
            </a:pPr>
            <a:r>
              <a:rPr lang="en-IN" dirty="0">
                <a:solidFill>
                  <a:schemeClr val="accent5">
                    <a:lumMod val="75000"/>
                  </a:schemeClr>
                </a:solidFill>
              </a:rPr>
              <a:t>  Large group bookings</a:t>
            </a:r>
          </a:p>
          <a:p>
            <a:pPr marL="457200" lvl="1" indent="0">
              <a:buNone/>
            </a:pPr>
            <a:endParaRPr lang="en-IN" dirty="0"/>
          </a:p>
          <a:p>
            <a:pPr lvl="1">
              <a:buFont typeface="Courier New" panose="02070309020205020404" pitchFamily="49" charset="0"/>
              <a:buChar char="o"/>
            </a:pPr>
            <a:endParaRPr lang="en-IN" dirty="0">
              <a:solidFill>
                <a:schemeClr val="accent5">
                  <a:lumMod val="75000"/>
                </a:schemeClr>
              </a:solidFill>
            </a:endParaRPr>
          </a:p>
          <a:p>
            <a:pPr>
              <a:buFont typeface="Courier New" panose="02070309020205020404" pitchFamily="49" charset="0"/>
              <a:buChar char="o"/>
            </a:pPr>
            <a:r>
              <a:rPr lang="en-IN" dirty="0">
                <a:solidFill>
                  <a:schemeClr val="accent5">
                    <a:lumMod val="75000"/>
                  </a:schemeClr>
                </a:solidFill>
              </a:rPr>
              <a:t> Resources management</a:t>
            </a:r>
          </a:p>
          <a:p>
            <a:pPr lvl="1">
              <a:buFont typeface="Courier New" panose="02070309020205020404" pitchFamily="49" charset="0"/>
              <a:buChar char="o"/>
            </a:pPr>
            <a:r>
              <a:rPr lang="en-IN" dirty="0">
                <a:solidFill>
                  <a:schemeClr val="accent5">
                    <a:lumMod val="75000"/>
                  </a:schemeClr>
                </a:solidFill>
              </a:rPr>
              <a:t>  Weekends are busiest</a:t>
            </a:r>
          </a:p>
          <a:p>
            <a:pPr lvl="1">
              <a:buFont typeface="Courier New" panose="02070309020205020404" pitchFamily="49" charset="0"/>
              <a:buChar char="o"/>
            </a:pPr>
            <a:r>
              <a:rPr lang="en-IN" dirty="0">
                <a:solidFill>
                  <a:schemeClr val="accent5">
                    <a:lumMod val="75000"/>
                  </a:schemeClr>
                </a:solidFill>
              </a:rPr>
              <a:t>  Most people order breakfast</a:t>
            </a:r>
          </a:p>
          <a:p>
            <a:pPr lvl="1">
              <a:buFont typeface="Courier New" panose="02070309020205020404" pitchFamily="49" charset="0"/>
              <a:buChar char="o"/>
            </a:pPr>
            <a:r>
              <a:rPr lang="en-IN" dirty="0">
                <a:solidFill>
                  <a:schemeClr val="accent5">
                    <a:lumMod val="75000"/>
                  </a:schemeClr>
                </a:solidFill>
              </a:rPr>
              <a:t>  Nov, Dec ,Jan, Feb , and March are the least busy months</a:t>
            </a:r>
          </a:p>
        </p:txBody>
      </p:sp>
      <p:pic>
        <p:nvPicPr>
          <p:cNvPr id="4" name="Picture 3">
            <a:extLst>
              <a:ext uri="{FF2B5EF4-FFF2-40B4-BE49-F238E27FC236}">
                <a16:creationId xmlns:a16="http://schemas.microsoft.com/office/drawing/2014/main" id="{ADF2618E-E283-D655-8923-E5C611975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308575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E7A3-49CD-FC5F-7ECA-C2FC85C96347}"/>
              </a:ext>
            </a:extLst>
          </p:cNvPr>
          <p:cNvSpPr>
            <a:spLocks noGrp="1"/>
          </p:cNvSpPr>
          <p:nvPr>
            <p:ph type="title"/>
          </p:nvPr>
        </p:nvSpPr>
        <p:spPr>
          <a:xfrm>
            <a:off x="451131" y="386500"/>
            <a:ext cx="4320895" cy="801278"/>
          </a:xfrm>
        </p:spPr>
        <p:txBody>
          <a:bodyPr>
            <a:normAutofit/>
          </a:bodyPr>
          <a:lstStyle/>
          <a:p>
            <a:r>
              <a:rPr lang="en-IN" sz="3600" b="1" u="sng" dirty="0">
                <a:solidFill>
                  <a:srgbClr val="FF0000"/>
                </a:solidFill>
              </a:rPr>
              <a:t>Introduction to EDA</a:t>
            </a:r>
          </a:p>
        </p:txBody>
      </p:sp>
      <p:pic>
        <p:nvPicPr>
          <p:cNvPr id="6" name="Picture Placeholder 5">
            <a:extLst>
              <a:ext uri="{FF2B5EF4-FFF2-40B4-BE49-F238E27FC236}">
                <a16:creationId xmlns:a16="http://schemas.microsoft.com/office/drawing/2014/main" id="{9169D6BE-E7BB-379C-C3D9-F8326F697EC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914" r="16914"/>
          <a:stretch>
            <a:fillRect/>
          </a:stretch>
        </p:blipFill>
        <p:spPr>
          <a:xfrm>
            <a:off x="6096000" y="992187"/>
            <a:ext cx="5400675" cy="4873625"/>
          </a:xfrm>
        </p:spPr>
      </p:pic>
      <p:sp>
        <p:nvSpPr>
          <p:cNvPr id="4" name="Text Placeholder 3">
            <a:extLst>
              <a:ext uri="{FF2B5EF4-FFF2-40B4-BE49-F238E27FC236}">
                <a16:creationId xmlns:a16="http://schemas.microsoft.com/office/drawing/2014/main" id="{C7D8933B-CBE6-C065-591F-56EDABB12E68}"/>
              </a:ext>
            </a:extLst>
          </p:cNvPr>
          <p:cNvSpPr>
            <a:spLocks noGrp="1"/>
          </p:cNvSpPr>
          <p:nvPr>
            <p:ph type="body" sz="half" idx="2"/>
          </p:nvPr>
        </p:nvSpPr>
        <p:spPr>
          <a:xfrm>
            <a:off x="384456" y="1657350"/>
            <a:ext cx="5644869" cy="4383088"/>
          </a:xfrm>
        </p:spPr>
        <p:txBody>
          <a:bodyPr>
            <a:normAutofit/>
          </a:bodyPr>
          <a:lstStyle/>
          <a:p>
            <a:r>
              <a:rPr lang="en-US" sz="2000" b="1" i="0" dirty="0">
                <a:solidFill>
                  <a:srgbClr val="FF0000"/>
                </a:solidFill>
                <a:effectLst/>
                <a:latin typeface="Lato" panose="020B0604020202020204" pitchFamily="34" charset="0"/>
              </a:rPr>
              <a:t>WHAT?</a:t>
            </a:r>
          </a:p>
          <a:p>
            <a:pPr marL="342900" indent="-342900">
              <a:buFont typeface="Arial" panose="020B0604020202020204" pitchFamily="34" charset="0"/>
              <a:buChar char="•"/>
            </a:pPr>
            <a:r>
              <a:rPr lang="en-US" sz="2000" b="1" i="0" dirty="0">
                <a:solidFill>
                  <a:schemeClr val="accent5">
                    <a:lumMod val="75000"/>
                  </a:schemeClr>
                </a:solidFill>
                <a:effectLst/>
                <a:latin typeface="Lato" panose="020B0604020202020204" pitchFamily="34" charset="0"/>
              </a:rPr>
              <a:t>Exploratory Data Analysis</a:t>
            </a:r>
            <a:r>
              <a:rPr lang="en-US" sz="2000" b="0" i="0" dirty="0">
                <a:solidFill>
                  <a:schemeClr val="accent5">
                    <a:lumMod val="75000"/>
                  </a:schemeClr>
                </a:solidFill>
                <a:effectLst/>
                <a:latin typeface="Lato" panose="020B0604020202020204" pitchFamily="34" charset="0"/>
              </a:rPr>
              <a:t> is a process of examining or understanding the data and extracting insights or main characteristics of the data. EDA is generally classified into two methods, i.e. </a:t>
            </a:r>
          </a:p>
          <a:p>
            <a:pPr marL="342900" indent="-342900">
              <a:buFont typeface="Arial" panose="020B0604020202020204" pitchFamily="34" charset="0"/>
              <a:buChar char="•"/>
            </a:pPr>
            <a:r>
              <a:rPr lang="en-US" sz="2000" b="1" i="0" dirty="0">
                <a:solidFill>
                  <a:schemeClr val="accent5">
                    <a:lumMod val="75000"/>
                  </a:schemeClr>
                </a:solidFill>
                <a:effectLst/>
                <a:latin typeface="Lato" panose="020B0604020202020204" pitchFamily="34" charset="0"/>
              </a:rPr>
              <a:t>              1) graphical</a:t>
            </a:r>
            <a:r>
              <a:rPr lang="en-US" sz="2000" b="0" i="0" dirty="0">
                <a:solidFill>
                  <a:schemeClr val="accent5">
                    <a:lumMod val="75000"/>
                  </a:schemeClr>
                </a:solidFill>
                <a:effectLst/>
                <a:latin typeface="Lato" panose="020B0604020202020204" pitchFamily="34" charset="0"/>
              </a:rPr>
              <a:t> analysis and </a:t>
            </a:r>
          </a:p>
          <a:p>
            <a:pPr marL="342900" indent="-342900">
              <a:buFont typeface="Arial" panose="020B0604020202020204" pitchFamily="34" charset="0"/>
              <a:buChar char="•"/>
            </a:pPr>
            <a:r>
              <a:rPr lang="en-US" sz="2000" b="1" i="0" dirty="0">
                <a:solidFill>
                  <a:schemeClr val="accent5">
                    <a:lumMod val="75000"/>
                  </a:schemeClr>
                </a:solidFill>
                <a:effectLst/>
                <a:latin typeface="Lato" panose="020B0604020202020204" pitchFamily="34" charset="0"/>
              </a:rPr>
              <a:t>              2)non-graphical</a:t>
            </a:r>
            <a:r>
              <a:rPr lang="en-US" sz="2000" b="0" i="0" dirty="0">
                <a:solidFill>
                  <a:schemeClr val="accent5">
                    <a:lumMod val="75000"/>
                  </a:schemeClr>
                </a:solidFill>
                <a:effectLst/>
                <a:latin typeface="Lato" panose="020B0604020202020204" pitchFamily="34" charset="0"/>
              </a:rPr>
              <a:t> analysis.</a:t>
            </a:r>
          </a:p>
          <a:p>
            <a:endParaRPr lang="en-US" sz="2000" b="0" i="0" dirty="0">
              <a:solidFill>
                <a:schemeClr val="accent5">
                  <a:lumMod val="75000"/>
                </a:schemeClr>
              </a:solidFill>
              <a:effectLst/>
              <a:latin typeface="Lato" panose="020B0604020202020204" pitchFamily="34" charset="0"/>
            </a:endParaRPr>
          </a:p>
          <a:p>
            <a:pPr marL="285750" indent="-285750">
              <a:buFont typeface="Arial" panose="020B0604020202020204" pitchFamily="34" charset="0"/>
              <a:buChar char="•"/>
            </a:pPr>
            <a:r>
              <a:rPr lang="en-US" sz="2000" b="0" i="0" dirty="0">
                <a:solidFill>
                  <a:schemeClr val="accent5">
                    <a:lumMod val="75000"/>
                  </a:schemeClr>
                </a:solidFill>
                <a:effectLst/>
                <a:latin typeface="arial" panose="020B0604020202020204" pitchFamily="34" charset="0"/>
              </a:rPr>
              <a:t>EDA </a:t>
            </a:r>
            <a:r>
              <a:rPr lang="en-US" sz="2000" b="1" i="0" dirty="0">
                <a:solidFill>
                  <a:schemeClr val="accent5">
                    <a:lumMod val="75000"/>
                  </a:schemeClr>
                </a:solidFill>
                <a:effectLst/>
                <a:latin typeface="arial" panose="020B0604020202020204" pitchFamily="34" charset="0"/>
              </a:rPr>
              <a:t>builds a robust understanding of the data, and issues associated with either the info or process</a:t>
            </a:r>
            <a:r>
              <a:rPr lang="en-US" sz="2000" b="0" i="0" dirty="0">
                <a:solidFill>
                  <a:schemeClr val="accent5">
                    <a:lumMod val="75000"/>
                  </a:schemeClr>
                </a:solidFill>
                <a:effectLst/>
                <a:latin typeface="arial" panose="020B0604020202020204" pitchFamily="34" charset="0"/>
              </a:rPr>
              <a:t>. (it's a scientific approach to get the story of the data)</a:t>
            </a:r>
          </a:p>
          <a:p>
            <a:pPr marL="285750" indent="-285750">
              <a:buFont typeface="Arial" panose="020B0604020202020204" pitchFamily="34" charset="0"/>
              <a:buChar char="•"/>
            </a:pPr>
            <a:endParaRPr lang="en-IN" sz="2000" dirty="0">
              <a:solidFill>
                <a:srgbClr val="C00000"/>
              </a:solidFill>
            </a:endParaRPr>
          </a:p>
        </p:txBody>
      </p:sp>
      <p:pic>
        <p:nvPicPr>
          <p:cNvPr id="5" name="Picture 4">
            <a:extLst>
              <a:ext uri="{FF2B5EF4-FFF2-40B4-BE49-F238E27FC236}">
                <a16:creationId xmlns:a16="http://schemas.microsoft.com/office/drawing/2014/main" id="{AEE3A642-2078-D454-6A12-58CC008AD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190934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3118-F537-48E4-A543-40CAE9528853}"/>
              </a:ext>
            </a:extLst>
          </p:cNvPr>
          <p:cNvSpPr>
            <a:spLocks noGrp="1"/>
          </p:cNvSpPr>
          <p:nvPr>
            <p:ph type="title"/>
          </p:nvPr>
        </p:nvSpPr>
        <p:spPr/>
        <p:txBody>
          <a:bodyPr/>
          <a:lstStyle/>
          <a:p>
            <a:r>
              <a:rPr lang="en-IN" sz="4400" b="1" u="sng" dirty="0">
                <a:solidFill>
                  <a:srgbClr val="FF0000"/>
                </a:solidFill>
              </a:rPr>
              <a:t>Introduction to EDA</a:t>
            </a:r>
            <a:endParaRPr lang="en-IN" dirty="0"/>
          </a:p>
        </p:txBody>
      </p:sp>
      <p:sp>
        <p:nvSpPr>
          <p:cNvPr id="3" name="Content Placeholder 2">
            <a:extLst>
              <a:ext uri="{FF2B5EF4-FFF2-40B4-BE49-F238E27FC236}">
                <a16:creationId xmlns:a16="http://schemas.microsoft.com/office/drawing/2014/main" id="{E3B3C0E0-8804-7C90-8A9D-3A84811B2AE0}"/>
              </a:ext>
            </a:extLst>
          </p:cNvPr>
          <p:cNvSpPr>
            <a:spLocks noGrp="1"/>
          </p:cNvSpPr>
          <p:nvPr>
            <p:ph idx="1"/>
          </p:nvPr>
        </p:nvSpPr>
        <p:spPr>
          <a:xfrm>
            <a:off x="838200" y="1457325"/>
            <a:ext cx="7172325" cy="4719638"/>
          </a:xfrm>
        </p:spPr>
        <p:txBody>
          <a:bodyPr>
            <a:normAutofit/>
          </a:bodyPr>
          <a:lstStyle/>
          <a:p>
            <a:pPr marL="0" indent="0" algn="l">
              <a:buNone/>
            </a:pPr>
            <a:r>
              <a:rPr lang="en-US" b="0" i="0" u="sng" dirty="0">
                <a:solidFill>
                  <a:srgbClr val="FF0000"/>
                </a:solidFill>
                <a:effectLst/>
                <a:latin typeface="Lato" panose="020F0502020204030203" pitchFamily="34" charset="0"/>
              </a:rPr>
              <a:t>WHY?</a:t>
            </a:r>
          </a:p>
          <a:p>
            <a:pPr marL="0" indent="0" algn="l">
              <a:buNone/>
            </a:pPr>
            <a:r>
              <a:rPr lang="en-US" b="0" i="0" u="sng" dirty="0">
                <a:solidFill>
                  <a:schemeClr val="accent6">
                    <a:lumMod val="50000"/>
                  </a:schemeClr>
                </a:solidFill>
                <a:effectLst/>
                <a:latin typeface="Lato" panose="020F0502020204030203" pitchFamily="34" charset="0"/>
              </a:rPr>
              <a:t>Technically, The primary motive of EDA is to</a:t>
            </a:r>
          </a:p>
          <a:p>
            <a:pPr lvl="2" algn="just">
              <a:lnSpc>
                <a:spcPct val="150000"/>
              </a:lnSpc>
              <a:buFont typeface="Wingdings" panose="05000000000000000000" pitchFamily="2" charset="2"/>
              <a:buChar char="ü"/>
            </a:pPr>
            <a:r>
              <a:rPr lang="en-US" b="0" i="0" dirty="0">
                <a:solidFill>
                  <a:schemeClr val="accent5">
                    <a:lumMod val="75000"/>
                  </a:schemeClr>
                </a:solidFill>
                <a:effectLst/>
                <a:latin typeface="Lato" panose="020F0502020204030203" pitchFamily="34" charset="0"/>
              </a:rPr>
              <a:t>Examine the data distribution</a:t>
            </a:r>
          </a:p>
          <a:p>
            <a:pPr lvl="2" algn="just">
              <a:lnSpc>
                <a:spcPct val="150000"/>
              </a:lnSpc>
              <a:buFont typeface="Wingdings" panose="05000000000000000000" pitchFamily="2" charset="2"/>
              <a:buChar char="ü"/>
            </a:pPr>
            <a:r>
              <a:rPr lang="en-US" b="0" i="0" dirty="0">
                <a:solidFill>
                  <a:schemeClr val="accent5">
                    <a:lumMod val="75000"/>
                  </a:schemeClr>
                </a:solidFill>
                <a:effectLst/>
                <a:latin typeface="Lato" panose="020F0502020204030203" pitchFamily="34" charset="0"/>
              </a:rPr>
              <a:t>Handling missing values of the dataset(a most common issue with every dataset)</a:t>
            </a:r>
          </a:p>
          <a:p>
            <a:pPr lvl="2" algn="just">
              <a:lnSpc>
                <a:spcPct val="150000"/>
              </a:lnSpc>
              <a:buFont typeface="Wingdings" panose="05000000000000000000" pitchFamily="2" charset="2"/>
              <a:buChar char="ü"/>
            </a:pPr>
            <a:r>
              <a:rPr lang="en-US" b="0" i="0" dirty="0">
                <a:solidFill>
                  <a:schemeClr val="accent5">
                    <a:lumMod val="75000"/>
                  </a:schemeClr>
                </a:solidFill>
                <a:effectLst/>
                <a:latin typeface="Lato" panose="020F0502020204030203" pitchFamily="34" charset="0"/>
              </a:rPr>
              <a:t>Handling the outliers</a:t>
            </a:r>
          </a:p>
          <a:p>
            <a:pPr lvl="2" algn="just">
              <a:lnSpc>
                <a:spcPct val="150000"/>
              </a:lnSpc>
              <a:buFont typeface="Wingdings" panose="05000000000000000000" pitchFamily="2" charset="2"/>
              <a:buChar char="ü"/>
            </a:pPr>
            <a:r>
              <a:rPr lang="en-US" b="0" i="0" dirty="0">
                <a:solidFill>
                  <a:schemeClr val="accent5">
                    <a:lumMod val="75000"/>
                  </a:schemeClr>
                </a:solidFill>
                <a:effectLst/>
                <a:latin typeface="Lato" panose="020F0502020204030203" pitchFamily="34" charset="0"/>
              </a:rPr>
              <a:t>Removing duplicate data</a:t>
            </a:r>
          </a:p>
          <a:p>
            <a:pPr lvl="2" algn="just">
              <a:lnSpc>
                <a:spcPct val="150000"/>
              </a:lnSpc>
              <a:buFont typeface="Wingdings" panose="05000000000000000000" pitchFamily="2" charset="2"/>
              <a:buChar char="ü"/>
            </a:pPr>
            <a:r>
              <a:rPr lang="en-US" b="0" i="0" dirty="0">
                <a:solidFill>
                  <a:schemeClr val="accent5">
                    <a:lumMod val="75000"/>
                  </a:schemeClr>
                </a:solidFill>
                <a:effectLst/>
                <a:latin typeface="Lato" panose="020F0502020204030203" pitchFamily="34" charset="0"/>
              </a:rPr>
              <a:t>Encoding the categorical variables</a:t>
            </a:r>
          </a:p>
          <a:p>
            <a:pPr lvl="2" algn="just">
              <a:lnSpc>
                <a:spcPct val="150000"/>
              </a:lnSpc>
              <a:buFont typeface="Wingdings" panose="05000000000000000000" pitchFamily="2" charset="2"/>
              <a:buChar char="ü"/>
            </a:pPr>
            <a:r>
              <a:rPr lang="en-US" b="0" i="0" dirty="0">
                <a:solidFill>
                  <a:schemeClr val="accent5">
                    <a:lumMod val="75000"/>
                  </a:schemeClr>
                </a:solidFill>
                <a:effectLst/>
                <a:latin typeface="Lato" panose="020F0502020204030203" pitchFamily="34" charset="0"/>
              </a:rPr>
              <a:t>Normalizing and Scaling</a:t>
            </a:r>
          </a:p>
          <a:p>
            <a:endParaRPr lang="en-IN" dirty="0"/>
          </a:p>
        </p:txBody>
      </p:sp>
      <p:pic>
        <p:nvPicPr>
          <p:cNvPr id="5" name="Picture 4">
            <a:extLst>
              <a:ext uri="{FF2B5EF4-FFF2-40B4-BE49-F238E27FC236}">
                <a16:creationId xmlns:a16="http://schemas.microsoft.com/office/drawing/2014/main" id="{317844D1-DCB1-3AA3-3731-F57C96D52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5850" y="1295400"/>
            <a:ext cx="2133600" cy="2133600"/>
          </a:xfrm>
          <a:prstGeom prst="rect">
            <a:avLst/>
          </a:prstGeom>
        </p:spPr>
      </p:pic>
      <p:pic>
        <p:nvPicPr>
          <p:cNvPr id="9" name="Picture 8">
            <a:extLst>
              <a:ext uri="{FF2B5EF4-FFF2-40B4-BE49-F238E27FC236}">
                <a16:creationId xmlns:a16="http://schemas.microsoft.com/office/drawing/2014/main" id="{0485DBFE-10A9-9CDD-0954-BB5DACD87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800" y="3419475"/>
            <a:ext cx="2143125" cy="2143125"/>
          </a:xfrm>
          <a:prstGeom prst="rect">
            <a:avLst/>
          </a:prstGeom>
        </p:spPr>
      </p:pic>
    </p:spTree>
    <p:extLst>
      <p:ext uri="{BB962C8B-B14F-4D97-AF65-F5344CB8AC3E}">
        <p14:creationId xmlns:p14="http://schemas.microsoft.com/office/powerpoint/2010/main" val="45202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0214-11B2-5BC0-DBF3-4792089226DC}"/>
              </a:ext>
            </a:extLst>
          </p:cNvPr>
          <p:cNvSpPr>
            <a:spLocks noGrp="1"/>
          </p:cNvSpPr>
          <p:nvPr>
            <p:ph type="title"/>
          </p:nvPr>
        </p:nvSpPr>
        <p:spPr>
          <a:xfrm>
            <a:off x="838200" y="336844"/>
            <a:ext cx="10515600" cy="1325563"/>
          </a:xfrm>
        </p:spPr>
        <p:txBody>
          <a:bodyPr/>
          <a:lstStyle/>
          <a:p>
            <a:r>
              <a:rPr lang="en-IN" b="1" u="sng" dirty="0">
                <a:solidFill>
                  <a:srgbClr val="FF0000"/>
                </a:solidFill>
              </a:rPr>
              <a:t>Problem Statement</a:t>
            </a:r>
          </a:p>
        </p:txBody>
      </p:sp>
      <p:sp>
        <p:nvSpPr>
          <p:cNvPr id="3" name="Content Placeholder 2">
            <a:extLst>
              <a:ext uri="{FF2B5EF4-FFF2-40B4-BE49-F238E27FC236}">
                <a16:creationId xmlns:a16="http://schemas.microsoft.com/office/drawing/2014/main" id="{10DDCCB0-4B55-E9DD-CCAB-2E9ECDA8ADF6}"/>
              </a:ext>
            </a:extLst>
          </p:cNvPr>
          <p:cNvSpPr>
            <a:spLocks noGrp="1"/>
          </p:cNvSpPr>
          <p:nvPr>
            <p:ph idx="1"/>
          </p:nvPr>
        </p:nvSpPr>
        <p:spPr>
          <a:xfrm>
            <a:off x="838200" y="1583702"/>
            <a:ext cx="6175342" cy="4855197"/>
          </a:xfrm>
        </p:spPr>
        <p:txBody>
          <a:bodyPr>
            <a:normAutofit/>
          </a:bodyPr>
          <a:lstStyle/>
          <a:p>
            <a:pPr>
              <a:buFont typeface="Wingdings" panose="05000000000000000000" pitchFamily="2" charset="2"/>
              <a:buChar char="Ø"/>
            </a:pPr>
            <a:r>
              <a:rPr lang="en-US" sz="2000" b="1" dirty="0">
                <a:solidFill>
                  <a:schemeClr val="accent5">
                    <a:lumMod val="50000"/>
                  </a:schemeClr>
                </a:solidFill>
              </a:rPr>
              <a:t>Which accommodation is most preferable by people and what is the cancelation rate?</a:t>
            </a:r>
          </a:p>
          <a:p>
            <a:pPr>
              <a:buFont typeface="Wingdings" panose="05000000000000000000" pitchFamily="2" charset="2"/>
              <a:buChar char="Ø"/>
            </a:pPr>
            <a:r>
              <a:rPr lang="en-US" sz="2000" b="1" dirty="0">
                <a:solidFill>
                  <a:schemeClr val="accent5">
                    <a:lumMod val="50000"/>
                  </a:schemeClr>
                </a:solidFill>
              </a:rPr>
              <a:t> In which month the reservation is the peak or lowest, and what is the busiest months for hotel and resorts?</a:t>
            </a:r>
            <a:r>
              <a:rPr lang="en-US" sz="1800" b="1" i="0" dirty="0">
                <a:solidFill>
                  <a:schemeClr val="accent5">
                    <a:lumMod val="50000"/>
                  </a:schemeClr>
                </a:solidFill>
                <a:effectLst/>
                <a:latin typeface="Roboto" panose="02000000000000000000" pitchFamily="2" charset="0"/>
              </a:rPr>
              <a:t> </a:t>
            </a:r>
          </a:p>
          <a:p>
            <a:pPr>
              <a:buFont typeface="Wingdings" panose="05000000000000000000" pitchFamily="2" charset="2"/>
              <a:buChar char="Ø"/>
            </a:pPr>
            <a:r>
              <a:rPr lang="en-US" sz="1800" b="1" i="0" dirty="0">
                <a:solidFill>
                  <a:schemeClr val="accent5">
                    <a:lumMod val="50000"/>
                  </a:schemeClr>
                </a:solidFill>
                <a:effectLst/>
                <a:latin typeface="Roboto" panose="02000000000000000000" pitchFamily="2" charset="0"/>
              </a:rPr>
              <a:t>What is the Average daily checking by month wise?</a:t>
            </a:r>
          </a:p>
          <a:p>
            <a:pPr>
              <a:buFont typeface="Wingdings" panose="05000000000000000000" pitchFamily="2" charset="2"/>
              <a:buChar char="Ø"/>
            </a:pPr>
            <a:r>
              <a:rPr lang="en-US" sz="2000" b="1" dirty="0">
                <a:solidFill>
                  <a:schemeClr val="accent5">
                    <a:lumMod val="50000"/>
                  </a:schemeClr>
                </a:solidFill>
              </a:rPr>
              <a:t>How many guests visited the hotel more than once?</a:t>
            </a:r>
          </a:p>
          <a:p>
            <a:pPr>
              <a:buFont typeface="Wingdings" panose="05000000000000000000" pitchFamily="2" charset="2"/>
              <a:buChar char="Ø"/>
            </a:pPr>
            <a:r>
              <a:rPr lang="en-US" sz="2000" b="1" dirty="0">
                <a:solidFill>
                  <a:schemeClr val="accent5">
                    <a:lumMod val="50000"/>
                  </a:schemeClr>
                </a:solidFill>
              </a:rPr>
              <a:t>What is the previous reservation status of hotels per year</a:t>
            </a:r>
            <a:r>
              <a:rPr lang="en-US" sz="2000" b="1" u="sng" dirty="0">
                <a:solidFill>
                  <a:schemeClr val="accent5">
                    <a:lumMod val="50000"/>
                  </a:schemeClr>
                </a:solidFill>
              </a:rPr>
              <a:t>?</a:t>
            </a:r>
          </a:p>
          <a:p>
            <a:pPr>
              <a:buFont typeface="Wingdings" panose="05000000000000000000" pitchFamily="2" charset="2"/>
              <a:buChar char="Ø"/>
            </a:pPr>
            <a:r>
              <a:rPr lang="en-US" sz="2000" b="1" dirty="0">
                <a:solidFill>
                  <a:schemeClr val="accent5">
                    <a:lumMod val="50000"/>
                  </a:schemeClr>
                </a:solidFill>
              </a:rPr>
              <a:t>What is the monthly reservation by market segment?</a:t>
            </a:r>
          </a:p>
          <a:p>
            <a:pPr>
              <a:buFont typeface="Wingdings" panose="05000000000000000000" pitchFamily="2" charset="2"/>
              <a:buChar char="Ø"/>
            </a:pPr>
            <a:r>
              <a:rPr lang="en-US" sz="2000" b="1" dirty="0">
                <a:solidFill>
                  <a:schemeClr val="accent5">
                    <a:lumMod val="50000"/>
                  </a:schemeClr>
                </a:solidFill>
              </a:rPr>
              <a:t>What are the Adult’s favorite and least favorite meals?</a:t>
            </a:r>
          </a:p>
          <a:p>
            <a:pPr>
              <a:buFont typeface="Wingdings" panose="05000000000000000000" pitchFamily="2" charset="2"/>
              <a:buChar char="Ø"/>
            </a:pPr>
            <a:r>
              <a:rPr lang="en-US" sz="2000" b="1" dirty="0">
                <a:solidFill>
                  <a:schemeClr val="accent5">
                    <a:lumMod val="50000"/>
                  </a:schemeClr>
                </a:solidFill>
              </a:rPr>
              <a:t>which are the most reserved room types?</a:t>
            </a:r>
          </a:p>
          <a:p>
            <a:pPr>
              <a:buFont typeface="Wingdings" panose="05000000000000000000" pitchFamily="2" charset="2"/>
              <a:buChar char="Ø"/>
            </a:pPr>
            <a:r>
              <a:rPr lang="en-US" sz="1900" b="1" dirty="0">
                <a:solidFill>
                  <a:schemeClr val="accent5">
                    <a:lumMod val="50000"/>
                  </a:schemeClr>
                </a:solidFill>
              </a:rPr>
              <a:t>From which country the most guests are coming (top 10)</a:t>
            </a:r>
            <a:br>
              <a:rPr lang="en-IN" sz="3600" b="1" dirty="0"/>
            </a:br>
            <a:endParaRPr lang="en-US" sz="2000" b="1" u="sng" dirty="0">
              <a:solidFill>
                <a:schemeClr val="accent5">
                  <a:lumMod val="50000"/>
                </a:schemeClr>
              </a:solidFill>
            </a:endParaRPr>
          </a:p>
          <a:p>
            <a:endParaRPr lang="en-IN" sz="2000" b="1" dirty="0">
              <a:solidFill>
                <a:schemeClr val="accent5">
                  <a:lumMod val="50000"/>
                </a:schemeClr>
              </a:solidFill>
            </a:endParaRPr>
          </a:p>
          <a:p>
            <a:pPr marL="0" indent="0">
              <a:buNone/>
            </a:pPr>
            <a:endParaRPr lang="en-IN" dirty="0">
              <a:solidFill>
                <a:schemeClr val="accent5">
                  <a:lumMod val="75000"/>
                </a:schemeClr>
              </a:solidFill>
            </a:endParaRPr>
          </a:p>
          <a:p>
            <a:pPr marL="0" indent="0">
              <a:buNone/>
            </a:pPr>
            <a:endParaRPr lang="en-IN" dirty="0"/>
          </a:p>
        </p:txBody>
      </p:sp>
      <p:pic>
        <p:nvPicPr>
          <p:cNvPr id="5" name="Picture 4">
            <a:extLst>
              <a:ext uri="{FF2B5EF4-FFF2-40B4-BE49-F238E27FC236}">
                <a16:creationId xmlns:a16="http://schemas.microsoft.com/office/drawing/2014/main" id="{E19E2F4E-D803-4AA0-F66C-AA1432456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850" y="1583702"/>
            <a:ext cx="4360630" cy="4436097"/>
          </a:xfrm>
          <a:prstGeom prst="rect">
            <a:avLst/>
          </a:prstGeom>
        </p:spPr>
      </p:pic>
      <p:pic>
        <p:nvPicPr>
          <p:cNvPr id="6" name="Picture 5">
            <a:extLst>
              <a:ext uri="{FF2B5EF4-FFF2-40B4-BE49-F238E27FC236}">
                <a16:creationId xmlns:a16="http://schemas.microsoft.com/office/drawing/2014/main" id="{5B5A9D27-C802-989E-C311-852BBE96DC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409387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37A9-5315-5C13-79E8-1309B9066027}"/>
              </a:ext>
            </a:extLst>
          </p:cNvPr>
          <p:cNvSpPr>
            <a:spLocks noGrp="1"/>
          </p:cNvSpPr>
          <p:nvPr>
            <p:ph type="title"/>
          </p:nvPr>
        </p:nvSpPr>
        <p:spPr/>
        <p:txBody>
          <a:bodyPr/>
          <a:lstStyle/>
          <a:p>
            <a:r>
              <a:rPr lang="en-IN" b="1" u="sng" dirty="0">
                <a:solidFill>
                  <a:srgbClr val="FF0000"/>
                </a:solidFill>
              </a:rPr>
              <a:t>Data Summary</a:t>
            </a:r>
          </a:p>
        </p:txBody>
      </p:sp>
      <p:sp>
        <p:nvSpPr>
          <p:cNvPr id="3" name="Content Placeholder 2">
            <a:extLst>
              <a:ext uri="{FF2B5EF4-FFF2-40B4-BE49-F238E27FC236}">
                <a16:creationId xmlns:a16="http://schemas.microsoft.com/office/drawing/2014/main" id="{D461D4B1-536D-83CB-7EC0-C09BB92A4830}"/>
              </a:ext>
            </a:extLst>
          </p:cNvPr>
          <p:cNvSpPr>
            <a:spLocks noGrp="1"/>
          </p:cNvSpPr>
          <p:nvPr>
            <p:ph idx="1"/>
          </p:nvPr>
        </p:nvSpPr>
        <p:spPr>
          <a:xfrm>
            <a:off x="838200" y="1690688"/>
            <a:ext cx="10515600" cy="4351338"/>
          </a:xfrm>
        </p:spPr>
        <p:txBody>
          <a:bodyPr>
            <a:noAutofit/>
          </a:bodyPr>
          <a:lstStyle/>
          <a:p>
            <a:r>
              <a:rPr lang="en-US" sz="2700" b="1" dirty="0">
                <a:solidFill>
                  <a:srgbClr val="FF0000"/>
                </a:solidFill>
              </a:rPr>
              <a:t>Hotels</a:t>
            </a:r>
            <a:r>
              <a:rPr lang="en-US" sz="2700" dirty="0"/>
              <a:t>: </a:t>
            </a:r>
            <a:r>
              <a:rPr lang="en-US" sz="2700" dirty="0">
                <a:solidFill>
                  <a:schemeClr val="accent5">
                    <a:lumMod val="75000"/>
                  </a:schemeClr>
                </a:solidFill>
              </a:rPr>
              <a:t>Data for two hotels is available Resort Hotel and City Hotel</a:t>
            </a:r>
          </a:p>
          <a:p>
            <a:r>
              <a:rPr lang="en-US" sz="2700" b="1" dirty="0">
                <a:solidFill>
                  <a:srgbClr val="FF0000"/>
                </a:solidFill>
              </a:rPr>
              <a:t>Lead time</a:t>
            </a:r>
            <a:r>
              <a:rPr lang="en-US" sz="2700" dirty="0">
                <a:solidFill>
                  <a:schemeClr val="accent5">
                    <a:lumMod val="75000"/>
                  </a:schemeClr>
                </a:solidFill>
              </a:rPr>
              <a:t>: Number of days booking is done before arrival date</a:t>
            </a:r>
          </a:p>
          <a:p>
            <a:r>
              <a:rPr lang="en-US" sz="2700" b="1" dirty="0">
                <a:solidFill>
                  <a:srgbClr val="FF0000"/>
                </a:solidFill>
              </a:rPr>
              <a:t>Arrival date</a:t>
            </a:r>
            <a:r>
              <a:rPr lang="en-US" sz="2700" dirty="0"/>
              <a:t>: </a:t>
            </a:r>
            <a:r>
              <a:rPr lang="en-US" sz="2700" dirty="0">
                <a:solidFill>
                  <a:schemeClr val="accent5">
                    <a:lumMod val="75000"/>
                  </a:schemeClr>
                </a:solidFill>
              </a:rPr>
              <a:t>Three columns with arrival month, arrival date, and arrival year</a:t>
            </a:r>
          </a:p>
          <a:p>
            <a:r>
              <a:rPr lang="en-US" sz="2700" b="1" dirty="0">
                <a:solidFill>
                  <a:srgbClr val="FF0000"/>
                </a:solidFill>
              </a:rPr>
              <a:t>Stay days</a:t>
            </a:r>
            <a:r>
              <a:rPr lang="en-US" sz="2700" dirty="0">
                <a:solidFill>
                  <a:schemeClr val="accent5">
                    <a:lumMod val="75000"/>
                  </a:schemeClr>
                </a:solidFill>
              </a:rPr>
              <a:t>: Two columns with weekend and weekdays</a:t>
            </a:r>
          </a:p>
          <a:p>
            <a:r>
              <a:rPr lang="en-US" sz="2700" b="1" dirty="0">
                <a:solidFill>
                  <a:srgbClr val="FF0000"/>
                </a:solidFill>
              </a:rPr>
              <a:t>People</a:t>
            </a:r>
            <a:r>
              <a:rPr lang="en-US" sz="2700" dirty="0"/>
              <a:t>: </a:t>
            </a:r>
            <a:r>
              <a:rPr lang="en-US" sz="2700" dirty="0">
                <a:solidFill>
                  <a:schemeClr val="accent5">
                    <a:lumMod val="75000"/>
                  </a:schemeClr>
                </a:solidFill>
              </a:rPr>
              <a:t>Three columns with the number of children, babies, and adults</a:t>
            </a:r>
          </a:p>
          <a:p>
            <a:r>
              <a:rPr lang="en-US" sz="2700" b="1" dirty="0">
                <a:solidFill>
                  <a:srgbClr val="FF0000"/>
                </a:solidFill>
              </a:rPr>
              <a:t>Market segment</a:t>
            </a:r>
            <a:r>
              <a:rPr lang="en-US" sz="2700" dirty="0"/>
              <a:t>: </a:t>
            </a:r>
            <a:r>
              <a:rPr lang="en-US" sz="2700" dirty="0">
                <a:solidFill>
                  <a:schemeClr val="accent5">
                    <a:lumMod val="75000"/>
                  </a:schemeClr>
                </a:solidFill>
              </a:rPr>
              <a:t>Type of customers grouped together</a:t>
            </a:r>
          </a:p>
          <a:p>
            <a:r>
              <a:rPr lang="en-US" sz="2700" b="1" dirty="0">
                <a:solidFill>
                  <a:srgbClr val="FF0000"/>
                </a:solidFill>
              </a:rPr>
              <a:t>Repeated guest</a:t>
            </a:r>
            <a:r>
              <a:rPr lang="en-US" sz="2700" dirty="0"/>
              <a:t>: </a:t>
            </a:r>
            <a:r>
              <a:rPr lang="en-US" sz="2700" dirty="0">
                <a:solidFill>
                  <a:schemeClr val="accent5">
                    <a:lumMod val="75000"/>
                  </a:schemeClr>
                </a:solidFill>
              </a:rPr>
              <a:t>Whether customers are repeated or new customer</a:t>
            </a:r>
            <a:endParaRPr lang="en-IN" sz="2700" dirty="0">
              <a:solidFill>
                <a:schemeClr val="accent5">
                  <a:lumMod val="75000"/>
                </a:schemeClr>
              </a:solidFill>
            </a:endParaRPr>
          </a:p>
        </p:txBody>
      </p:sp>
      <p:pic>
        <p:nvPicPr>
          <p:cNvPr id="4" name="Picture 3">
            <a:extLst>
              <a:ext uri="{FF2B5EF4-FFF2-40B4-BE49-F238E27FC236}">
                <a16:creationId xmlns:a16="http://schemas.microsoft.com/office/drawing/2014/main" id="{48FD83FF-6304-00E8-A9D1-FE77F4A5A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351972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D568-EF55-DD80-4CB5-29DBC5B86430}"/>
              </a:ext>
            </a:extLst>
          </p:cNvPr>
          <p:cNvSpPr>
            <a:spLocks noGrp="1"/>
          </p:cNvSpPr>
          <p:nvPr>
            <p:ph type="title"/>
          </p:nvPr>
        </p:nvSpPr>
        <p:spPr/>
        <p:txBody>
          <a:bodyPr/>
          <a:lstStyle/>
          <a:p>
            <a:r>
              <a:rPr lang="en-IN" b="1" u="sng" dirty="0">
                <a:solidFill>
                  <a:srgbClr val="FF0000"/>
                </a:solidFill>
              </a:rPr>
              <a:t>Data Summary</a:t>
            </a:r>
            <a:endParaRPr lang="en-IN" b="1" u="sng" dirty="0"/>
          </a:p>
        </p:txBody>
      </p:sp>
      <p:sp>
        <p:nvSpPr>
          <p:cNvPr id="3" name="Content Placeholder 2">
            <a:extLst>
              <a:ext uri="{FF2B5EF4-FFF2-40B4-BE49-F238E27FC236}">
                <a16:creationId xmlns:a16="http://schemas.microsoft.com/office/drawing/2014/main" id="{52A89955-00FA-8C89-06D8-F3E898A1E339}"/>
              </a:ext>
            </a:extLst>
          </p:cNvPr>
          <p:cNvSpPr>
            <a:spLocks noGrp="1"/>
          </p:cNvSpPr>
          <p:nvPr>
            <p:ph idx="1"/>
          </p:nvPr>
        </p:nvSpPr>
        <p:spPr>
          <a:xfrm>
            <a:off x="838200" y="1473200"/>
            <a:ext cx="10515600" cy="4703763"/>
          </a:xfrm>
        </p:spPr>
        <p:txBody>
          <a:bodyPr>
            <a:normAutofit lnSpcReduction="10000"/>
          </a:bodyPr>
          <a:lstStyle/>
          <a:p>
            <a:r>
              <a:rPr lang="en-US" b="1" dirty="0">
                <a:solidFill>
                  <a:srgbClr val="FF0000"/>
                </a:solidFill>
              </a:rPr>
              <a:t>previous cancellation</a:t>
            </a:r>
            <a:r>
              <a:rPr lang="en-US" dirty="0"/>
              <a:t>: </a:t>
            </a:r>
            <a:r>
              <a:rPr lang="en-US" dirty="0">
                <a:solidFill>
                  <a:schemeClr val="accent5">
                    <a:lumMod val="75000"/>
                  </a:schemeClr>
                </a:solidFill>
              </a:rPr>
              <a:t>Has customer booked the hotel previously and canceled the booking.</a:t>
            </a:r>
          </a:p>
          <a:p>
            <a:r>
              <a:rPr lang="en-US" b="1" dirty="0">
                <a:solidFill>
                  <a:srgbClr val="FF0000"/>
                </a:solidFill>
              </a:rPr>
              <a:t>Room type</a:t>
            </a:r>
            <a:r>
              <a:rPr lang="en-US" dirty="0"/>
              <a:t>: </a:t>
            </a:r>
            <a:r>
              <a:rPr lang="en-US" dirty="0">
                <a:solidFill>
                  <a:schemeClr val="accent5">
                    <a:lumMod val="75000"/>
                  </a:schemeClr>
                </a:solidFill>
              </a:rPr>
              <a:t>Two columns about which type of room was books and which type of room was</a:t>
            </a:r>
          </a:p>
          <a:p>
            <a:r>
              <a:rPr lang="en-US" b="1" dirty="0">
                <a:solidFill>
                  <a:srgbClr val="FF0000"/>
                </a:solidFill>
              </a:rPr>
              <a:t>assigned Deposit type</a:t>
            </a:r>
            <a:r>
              <a:rPr lang="en-US" dirty="0"/>
              <a:t>: </a:t>
            </a:r>
            <a:r>
              <a:rPr lang="en-US" dirty="0">
                <a:solidFill>
                  <a:schemeClr val="accent5">
                    <a:lumMod val="75000"/>
                  </a:schemeClr>
                </a:solidFill>
              </a:rPr>
              <a:t>whether customers were asked to give any deposit and which type of deposit it was refundable or non-refundable</a:t>
            </a:r>
          </a:p>
          <a:p>
            <a:r>
              <a:rPr lang="en-US" b="1" dirty="0">
                <a:solidFill>
                  <a:srgbClr val="FF0000"/>
                </a:solidFill>
              </a:rPr>
              <a:t>Avg Daily rate :</a:t>
            </a:r>
            <a:r>
              <a:rPr lang="en-US" dirty="0"/>
              <a:t> </a:t>
            </a:r>
            <a:r>
              <a:rPr lang="en-US" dirty="0">
                <a:solidFill>
                  <a:schemeClr val="accent5">
                    <a:lumMod val="75000"/>
                  </a:schemeClr>
                </a:solidFill>
              </a:rPr>
              <a:t>what is average daily cost for staying in hotel</a:t>
            </a:r>
          </a:p>
          <a:p>
            <a:r>
              <a:rPr lang="en-US" b="1" dirty="0">
                <a:solidFill>
                  <a:srgbClr val="FF0000"/>
                </a:solidFill>
              </a:rPr>
              <a:t>Meal-type</a:t>
            </a:r>
            <a:r>
              <a:rPr lang="en-US" dirty="0">
                <a:solidFill>
                  <a:schemeClr val="accent5">
                    <a:lumMod val="75000"/>
                  </a:schemeClr>
                </a:solidFill>
              </a:rPr>
              <a:t>: which meals were ordered with hotel room</a:t>
            </a:r>
          </a:p>
          <a:p>
            <a:pPr marL="0" indent="0">
              <a:buNone/>
            </a:pPr>
            <a:r>
              <a:rPr lang="en-US" dirty="0">
                <a:solidFill>
                  <a:schemeClr val="accent5">
                    <a:lumMod val="75000"/>
                  </a:schemeClr>
                </a:solidFill>
              </a:rPr>
              <a:t>Some other parameters such as Car parking </a:t>
            </a:r>
            <a:r>
              <a:rPr lang="en-US" dirty="0" err="1">
                <a:solidFill>
                  <a:schemeClr val="accent5">
                    <a:lumMod val="75000"/>
                  </a:schemeClr>
                </a:solidFill>
              </a:rPr>
              <a:t>space,status</a:t>
            </a:r>
            <a:r>
              <a:rPr lang="en-US" dirty="0">
                <a:solidFill>
                  <a:schemeClr val="accent5">
                    <a:lumMod val="75000"/>
                  </a:schemeClr>
                </a:solidFill>
              </a:rPr>
              <a:t> date, special request are also available</a:t>
            </a:r>
            <a:endParaRPr lang="en-IN" dirty="0">
              <a:solidFill>
                <a:schemeClr val="accent5">
                  <a:lumMod val="75000"/>
                </a:schemeClr>
              </a:solidFill>
            </a:endParaRPr>
          </a:p>
        </p:txBody>
      </p:sp>
      <p:pic>
        <p:nvPicPr>
          <p:cNvPr id="4" name="Picture 3">
            <a:extLst>
              <a:ext uri="{FF2B5EF4-FFF2-40B4-BE49-F238E27FC236}">
                <a16:creationId xmlns:a16="http://schemas.microsoft.com/office/drawing/2014/main" id="{0C5030A7-EA14-49E8-ACA9-420AAC8BA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372635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7238-7869-6199-CE07-AA107A4D1626}"/>
              </a:ext>
            </a:extLst>
          </p:cNvPr>
          <p:cNvSpPr>
            <a:spLocks noGrp="1"/>
          </p:cNvSpPr>
          <p:nvPr>
            <p:ph type="title"/>
          </p:nvPr>
        </p:nvSpPr>
        <p:spPr/>
        <p:txBody>
          <a:bodyPr>
            <a:normAutofit/>
          </a:bodyPr>
          <a:lstStyle/>
          <a:p>
            <a:r>
              <a:rPr lang="en-IN" b="1" u="sng" dirty="0">
                <a:solidFill>
                  <a:srgbClr val="FF0000"/>
                </a:solidFill>
              </a:rPr>
              <a:t>HOTEL:</a:t>
            </a:r>
            <a:br>
              <a:rPr lang="en-IN" b="1" dirty="0"/>
            </a:br>
            <a:r>
              <a:rPr lang="en-IN" sz="2000" b="1" dirty="0">
                <a:solidFill>
                  <a:srgbClr val="FF0000"/>
                </a:solidFill>
              </a:rPr>
              <a:t>Q)</a:t>
            </a:r>
            <a:r>
              <a:rPr lang="en-US" sz="2000" b="1" dirty="0">
                <a:solidFill>
                  <a:srgbClr val="FF0000"/>
                </a:solidFill>
              </a:rPr>
              <a:t> </a:t>
            </a:r>
            <a:r>
              <a:rPr lang="en-US" sz="2200" b="1" dirty="0">
                <a:solidFill>
                  <a:srgbClr val="FF0000"/>
                </a:solidFill>
              </a:rPr>
              <a:t>Which accommodation is most preferable by people and what is the cancelation rate </a:t>
            </a:r>
            <a:r>
              <a:rPr lang="en-US" sz="2000" b="1" dirty="0">
                <a:solidFill>
                  <a:srgbClr val="FF0000"/>
                </a:solidFill>
              </a:rPr>
              <a:t>?</a:t>
            </a:r>
            <a:endParaRPr lang="en-IN" b="1" dirty="0">
              <a:solidFill>
                <a:srgbClr val="FF0000"/>
              </a:solidFill>
            </a:endParaRPr>
          </a:p>
        </p:txBody>
      </p:sp>
      <p:pic>
        <p:nvPicPr>
          <p:cNvPr id="5" name="Content Placeholder 4">
            <a:extLst>
              <a:ext uri="{FF2B5EF4-FFF2-40B4-BE49-F238E27FC236}">
                <a16:creationId xmlns:a16="http://schemas.microsoft.com/office/drawing/2014/main" id="{84434BEC-8864-1270-A555-28B457C9EB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1500" y="1690688"/>
            <a:ext cx="5295900" cy="4486275"/>
          </a:xfrm>
        </p:spPr>
      </p:pic>
      <p:graphicFrame>
        <p:nvGraphicFramePr>
          <p:cNvPr id="7" name="Table 7">
            <a:extLst>
              <a:ext uri="{FF2B5EF4-FFF2-40B4-BE49-F238E27FC236}">
                <a16:creationId xmlns:a16="http://schemas.microsoft.com/office/drawing/2014/main" id="{3929FFD8-0C42-6242-C022-0FEDA7615DA2}"/>
              </a:ext>
            </a:extLst>
          </p:cNvPr>
          <p:cNvGraphicFramePr>
            <a:graphicFrameLocks noGrp="1"/>
          </p:cNvGraphicFramePr>
          <p:nvPr>
            <p:extLst>
              <p:ext uri="{D42A27DB-BD31-4B8C-83A1-F6EECF244321}">
                <p14:modId xmlns:p14="http://schemas.microsoft.com/office/powerpoint/2010/main" val="838341666"/>
              </p:ext>
            </p:extLst>
          </p:nvPr>
        </p:nvGraphicFramePr>
        <p:xfrm>
          <a:off x="942680" y="1828801"/>
          <a:ext cx="4383465" cy="1968499"/>
        </p:xfrm>
        <a:graphic>
          <a:graphicData uri="http://schemas.openxmlformats.org/drawingml/2006/table">
            <a:tbl>
              <a:tblPr firstRow="1" bandRow="1">
                <a:tableStyleId>{5C22544A-7EE6-4342-B048-85BDC9FD1C3A}</a:tableStyleId>
              </a:tblPr>
              <a:tblGrid>
                <a:gridCol w="1461155">
                  <a:extLst>
                    <a:ext uri="{9D8B030D-6E8A-4147-A177-3AD203B41FA5}">
                      <a16:colId xmlns:a16="http://schemas.microsoft.com/office/drawing/2014/main" val="3507718824"/>
                    </a:ext>
                  </a:extLst>
                </a:gridCol>
                <a:gridCol w="1461155">
                  <a:extLst>
                    <a:ext uri="{9D8B030D-6E8A-4147-A177-3AD203B41FA5}">
                      <a16:colId xmlns:a16="http://schemas.microsoft.com/office/drawing/2014/main" val="3705853396"/>
                    </a:ext>
                  </a:extLst>
                </a:gridCol>
                <a:gridCol w="1461155">
                  <a:extLst>
                    <a:ext uri="{9D8B030D-6E8A-4147-A177-3AD203B41FA5}">
                      <a16:colId xmlns:a16="http://schemas.microsoft.com/office/drawing/2014/main" val="2425250632"/>
                    </a:ext>
                  </a:extLst>
                </a:gridCol>
              </a:tblGrid>
              <a:tr h="493485">
                <a:tc>
                  <a:txBody>
                    <a:bodyPr/>
                    <a:lstStyle/>
                    <a:p>
                      <a:endParaRPr lang="en-IN"/>
                    </a:p>
                  </a:txBody>
                  <a:tcPr/>
                </a:tc>
                <a:tc>
                  <a:txBody>
                    <a:bodyPr/>
                    <a:lstStyle/>
                    <a:p>
                      <a:r>
                        <a:rPr lang="en-IN" dirty="0" err="1"/>
                        <a:t>Canceled</a:t>
                      </a:r>
                      <a:endParaRPr lang="en-IN" dirty="0"/>
                    </a:p>
                  </a:txBody>
                  <a:tcPr/>
                </a:tc>
                <a:tc>
                  <a:txBody>
                    <a:bodyPr/>
                    <a:lstStyle/>
                    <a:p>
                      <a:r>
                        <a:rPr lang="en-IN" dirty="0"/>
                        <a:t>Not </a:t>
                      </a:r>
                      <a:r>
                        <a:rPr lang="en-IN" dirty="0" err="1"/>
                        <a:t>Canceled</a:t>
                      </a:r>
                      <a:endParaRPr lang="en-IN" dirty="0"/>
                    </a:p>
                  </a:txBody>
                  <a:tcPr/>
                </a:tc>
                <a:extLst>
                  <a:ext uri="{0D108BD9-81ED-4DB2-BD59-A6C34878D82A}">
                    <a16:rowId xmlns:a16="http://schemas.microsoft.com/office/drawing/2014/main" val="381260314"/>
                  </a:ext>
                </a:extLst>
              </a:tr>
              <a:tr h="737507">
                <a:tc>
                  <a:txBody>
                    <a:bodyPr/>
                    <a:lstStyle/>
                    <a:p>
                      <a:r>
                        <a:rPr lang="en-IN" dirty="0"/>
                        <a:t>City Hotel</a:t>
                      </a:r>
                    </a:p>
                  </a:txBody>
                  <a:tcPr/>
                </a:tc>
                <a:tc>
                  <a:txBody>
                    <a:bodyPr/>
                    <a:lstStyle/>
                    <a:p>
                      <a:r>
                        <a:rPr lang="en-IN" dirty="0"/>
                        <a:t>      0.58</a:t>
                      </a:r>
                    </a:p>
                  </a:txBody>
                  <a:tcPr/>
                </a:tc>
                <a:tc>
                  <a:txBody>
                    <a:bodyPr/>
                    <a:lstStyle/>
                    <a:p>
                      <a:r>
                        <a:rPr lang="en-IN" dirty="0"/>
                        <a:t>    0.41</a:t>
                      </a:r>
                    </a:p>
                  </a:txBody>
                  <a:tcPr/>
                </a:tc>
                <a:extLst>
                  <a:ext uri="{0D108BD9-81ED-4DB2-BD59-A6C34878D82A}">
                    <a16:rowId xmlns:a16="http://schemas.microsoft.com/office/drawing/2014/main" val="211245696"/>
                  </a:ext>
                </a:extLst>
              </a:tr>
              <a:tr h="737507">
                <a:tc>
                  <a:txBody>
                    <a:bodyPr/>
                    <a:lstStyle/>
                    <a:p>
                      <a:r>
                        <a:rPr lang="en-IN" dirty="0"/>
                        <a:t>Resort Hotel</a:t>
                      </a:r>
                    </a:p>
                  </a:txBody>
                  <a:tcPr/>
                </a:tc>
                <a:tc>
                  <a:txBody>
                    <a:bodyPr/>
                    <a:lstStyle/>
                    <a:p>
                      <a:r>
                        <a:rPr lang="en-IN" dirty="0"/>
                        <a:t>     0.28</a:t>
                      </a:r>
                    </a:p>
                  </a:txBody>
                  <a:tcPr/>
                </a:tc>
                <a:tc>
                  <a:txBody>
                    <a:bodyPr/>
                    <a:lstStyle/>
                    <a:p>
                      <a:r>
                        <a:rPr lang="en-IN" dirty="0"/>
                        <a:t>    0.72</a:t>
                      </a:r>
                    </a:p>
                  </a:txBody>
                  <a:tcPr/>
                </a:tc>
                <a:extLst>
                  <a:ext uri="{0D108BD9-81ED-4DB2-BD59-A6C34878D82A}">
                    <a16:rowId xmlns:a16="http://schemas.microsoft.com/office/drawing/2014/main" val="3889287410"/>
                  </a:ext>
                </a:extLst>
              </a:tr>
            </a:tbl>
          </a:graphicData>
        </a:graphic>
      </p:graphicFrame>
      <p:sp>
        <p:nvSpPr>
          <p:cNvPr id="9" name="TextBox 8">
            <a:extLst>
              <a:ext uri="{FF2B5EF4-FFF2-40B4-BE49-F238E27FC236}">
                <a16:creationId xmlns:a16="http://schemas.microsoft.com/office/drawing/2014/main" id="{ABB27985-FA16-2A70-404A-F74C656106FE}"/>
              </a:ext>
            </a:extLst>
          </p:cNvPr>
          <p:cNvSpPr txBox="1"/>
          <p:nvPr/>
        </p:nvSpPr>
        <p:spPr>
          <a:xfrm>
            <a:off x="838201" y="4434088"/>
            <a:ext cx="4487944" cy="2031325"/>
          </a:xfrm>
          <a:prstGeom prst="rect">
            <a:avLst/>
          </a:prstGeom>
          <a:noFill/>
        </p:spPr>
        <p:txBody>
          <a:bodyPr wrap="square" rtlCol="0">
            <a:spAutoFit/>
          </a:bodyPr>
          <a:lstStyle/>
          <a:p>
            <a:r>
              <a:rPr lang="en-US" b="1" i="0" dirty="0">
                <a:effectLst/>
                <a:latin typeface="Roboto" panose="02000000000000000000" pitchFamily="2" charset="0"/>
              </a:rPr>
              <a:t>Observation</a:t>
            </a:r>
            <a:r>
              <a:rPr lang="en-US" b="1" i="0" dirty="0">
                <a:solidFill>
                  <a:srgbClr val="D5D5D5"/>
                </a:solidFill>
                <a:effectLst/>
                <a:latin typeface="Roboto" panose="02000000000000000000" pitchFamily="2" charset="0"/>
              </a:rPr>
              <a:t>: </a:t>
            </a:r>
            <a:r>
              <a:rPr lang="en-US" b="0" i="0" dirty="0">
                <a:solidFill>
                  <a:schemeClr val="accent5">
                    <a:lumMod val="75000"/>
                  </a:schemeClr>
                </a:solidFill>
                <a:effectLst/>
                <a:latin typeface="Roboto" panose="02000000000000000000" pitchFamily="2" charset="0"/>
              </a:rPr>
              <a:t>Out of all bookings 66.4 % bookings are for a city hotel and the cancelation rate is also high and 33.6 % of bookings are for a resort hotels and the cancelation rate is low as compared to city hotel</a:t>
            </a:r>
          </a:p>
          <a:p>
            <a:endParaRPr lang="en-IN" dirty="0"/>
          </a:p>
        </p:txBody>
      </p:sp>
      <p:pic>
        <p:nvPicPr>
          <p:cNvPr id="6" name="Picture 5">
            <a:extLst>
              <a:ext uri="{FF2B5EF4-FFF2-40B4-BE49-F238E27FC236}">
                <a16:creationId xmlns:a16="http://schemas.microsoft.com/office/drawing/2014/main" id="{236CA0F3-A062-983C-1461-39FB1A5A5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111757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FCEB-C027-C9FF-1488-6F433DC32846}"/>
              </a:ext>
            </a:extLst>
          </p:cNvPr>
          <p:cNvSpPr>
            <a:spLocks noGrp="1"/>
          </p:cNvSpPr>
          <p:nvPr>
            <p:ph type="title"/>
          </p:nvPr>
        </p:nvSpPr>
        <p:spPr/>
        <p:txBody>
          <a:bodyPr>
            <a:normAutofit/>
          </a:bodyPr>
          <a:lstStyle/>
          <a:p>
            <a:r>
              <a:rPr lang="en-IN" b="1" u="sng" dirty="0">
                <a:solidFill>
                  <a:srgbClr val="FF0000"/>
                </a:solidFill>
              </a:rPr>
              <a:t>Lead Time and Cancelation</a:t>
            </a:r>
            <a:r>
              <a:rPr lang="en-IN" dirty="0"/>
              <a:t>:</a:t>
            </a:r>
            <a:br>
              <a:rPr lang="en-IN" dirty="0"/>
            </a:br>
            <a:r>
              <a:rPr lang="en-US" sz="2200" b="1" dirty="0">
                <a:solidFill>
                  <a:srgbClr val="FF0000"/>
                </a:solidFill>
              </a:rPr>
              <a:t>(B)In which month the reservation is in </a:t>
            </a:r>
            <a:r>
              <a:rPr lang="en-US" sz="2200" b="1" dirty="0" err="1">
                <a:solidFill>
                  <a:srgbClr val="FF0000"/>
                </a:solidFill>
              </a:rPr>
              <a:t>peack,lowest</a:t>
            </a:r>
            <a:r>
              <a:rPr lang="en-US" sz="2200" b="1" dirty="0">
                <a:solidFill>
                  <a:srgbClr val="FF0000"/>
                </a:solidFill>
              </a:rPr>
              <a:t> and what is the busiest months for hotel and resorts?</a:t>
            </a:r>
            <a:endParaRPr lang="en-IN" b="1" dirty="0">
              <a:solidFill>
                <a:srgbClr val="FF0000"/>
              </a:solidFill>
            </a:endParaRPr>
          </a:p>
        </p:txBody>
      </p:sp>
      <p:pic>
        <p:nvPicPr>
          <p:cNvPr id="5" name="Content Placeholder 4">
            <a:extLst>
              <a:ext uri="{FF2B5EF4-FFF2-40B4-BE49-F238E27FC236}">
                <a16:creationId xmlns:a16="http://schemas.microsoft.com/office/drawing/2014/main" id="{32DACCE8-FA09-A542-5F16-686DF180C2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6215" y="1423447"/>
            <a:ext cx="4877586" cy="2752628"/>
          </a:xfrm>
        </p:spPr>
      </p:pic>
      <p:pic>
        <p:nvPicPr>
          <p:cNvPr id="7" name="Picture 6">
            <a:extLst>
              <a:ext uri="{FF2B5EF4-FFF2-40B4-BE49-F238E27FC236}">
                <a16:creationId xmlns:a16="http://schemas.microsoft.com/office/drawing/2014/main" id="{BAD80562-9CFE-54A4-80FF-11CBDD638DA1}"/>
              </a:ext>
            </a:extLst>
          </p:cNvPr>
          <p:cNvPicPr>
            <a:picLocks noChangeAspect="1"/>
          </p:cNvPicPr>
          <p:nvPr/>
        </p:nvPicPr>
        <p:blipFill rotWithShape="1">
          <a:blip r:embed="rId3">
            <a:extLst>
              <a:ext uri="{28A0092B-C50C-407E-A947-70E740481C1C}">
                <a14:useLocalDpi xmlns:a14="http://schemas.microsoft.com/office/drawing/2010/main" val="0"/>
              </a:ext>
            </a:extLst>
          </a:blip>
          <a:srcRect l="28026" t="24212" r="15701" b="13475"/>
          <a:stretch/>
        </p:blipFill>
        <p:spPr>
          <a:xfrm>
            <a:off x="6726809" y="4176075"/>
            <a:ext cx="4877586" cy="2139884"/>
          </a:xfrm>
          <a:prstGeom prst="rect">
            <a:avLst/>
          </a:prstGeom>
        </p:spPr>
      </p:pic>
      <p:sp>
        <p:nvSpPr>
          <p:cNvPr id="9" name="TextBox 8">
            <a:extLst>
              <a:ext uri="{FF2B5EF4-FFF2-40B4-BE49-F238E27FC236}">
                <a16:creationId xmlns:a16="http://schemas.microsoft.com/office/drawing/2014/main" id="{796DFE1C-5B58-B705-2F2B-2A0C200486E3}"/>
              </a:ext>
            </a:extLst>
          </p:cNvPr>
          <p:cNvSpPr txBox="1"/>
          <p:nvPr/>
        </p:nvSpPr>
        <p:spPr>
          <a:xfrm>
            <a:off x="669303" y="1847655"/>
            <a:ext cx="5426697" cy="2585323"/>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accent5">
                    <a:lumMod val="75000"/>
                  </a:schemeClr>
                </a:solidFill>
                <a:effectLst/>
                <a:latin typeface="Roboto" panose="02000000000000000000" pitchFamily="2" charset="0"/>
              </a:rPr>
              <a:t>In the case of a city hotel, months with high bookings (May, June, September, October) also witnessed more cancellations. Guest numbers for the Resort hotel go down slightly from June to September through variations in bookings and cancellations are less in the case of a resort hotel. Both hotels have the fewest guests during the winter.</a:t>
            </a:r>
          </a:p>
          <a:p>
            <a:pPr marL="285750" indent="-285750">
              <a:buFont typeface="Arial" panose="020B0604020202020204" pitchFamily="34" charset="0"/>
              <a:buChar char="•"/>
            </a:pPr>
            <a:endParaRPr lang="en-IN" dirty="0"/>
          </a:p>
        </p:txBody>
      </p:sp>
      <p:pic>
        <p:nvPicPr>
          <p:cNvPr id="11" name="Picture 10">
            <a:extLst>
              <a:ext uri="{FF2B5EF4-FFF2-40B4-BE49-F238E27FC236}">
                <a16:creationId xmlns:a16="http://schemas.microsoft.com/office/drawing/2014/main" id="{35AB7780-AA59-1B82-25BB-588FDC7052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176075"/>
            <a:ext cx="5638016" cy="2139884"/>
          </a:xfrm>
          <a:prstGeom prst="rect">
            <a:avLst/>
          </a:prstGeom>
        </p:spPr>
      </p:pic>
      <p:pic>
        <p:nvPicPr>
          <p:cNvPr id="8" name="Picture 7">
            <a:extLst>
              <a:ext uri="{FF2B5EF4-FFF2-40B4-BE49-F238E27FC236}">
                <a16:creationId xmlns:a16="http://schemas.microsoft.com/office/drawing/2014/main" id="{32EDFBA7-FDD9-1BBC-50FF-4AB0620999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96675" y="248822"/>
            <a:ext cx="411546" cy="431305"/>
          </a:xfrm>
          <a:prstGeom prst="rect">
            <a:avLst/>
          </a:prstGeom>
        </p:spPr>
      </p:pic>
    </p:spTree>
    <p:extLst>
      <p:ext uri="{BB962C8B-B14F-4D97-AF65-F5344CB8AC3E}">
        <p14:creationId xmlns:p14="http://schemas.microsoft.com/office/powerpoint/2010/main" val="220907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TotalTime>
  <Words>1270</Words>
  <Application>Microsoft Office PowerPoint</Application>
  <PresentationFormat>Widescreen</PresentationFormat>
  <Paragraphs>154</Paragraphs>
  <Slides>21</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-apple-system</vt:lpstr>
      <vt:lpstr>Arial</vt:lpstr>
      <vt:lpstr>Arial</vt:lpstr>
      <vt:lpstr>Calibri</vt:lpstr>
      <vt:lpstr>Calibri Light</vt:lpstr>
      <vt:lpstr>Courier New</vt:lpstr>
      <vt:lpstr>Lato</vt:lpstr>
      <vt:lpstr>Montserrat</vt:lpstr>
      <vt:lpstr>Roboto</vt:lpstr>
      <vt:lpstr>Wingdings</vt:lpstr>
      <vt:lpstr>Office Theme</vt:lpstr>
      <vt:lpstr>Capstone Project -1</vt:lpstr>
      <vt:lpstr>Content</vt:lpstr>
      <vt:lpstr>Introduction to EDA</vt:lpstr>
      <vt:lpstr>Introduction to EDA</vt:lpstr>
      <vt:lpstr>Problem Statement</vt:lpstr>
      <vt:lpstr>Data Summary</vt:lpstr>
      <vt:lpstr>Data Summary</vt:lpstr>
      <vt:lpstr>HOTEL: Q) Which accommodation is most preferable by people and what is the cancelation rate ?</vt:lpstr>
      <vt:lpstr>Lead Time and Cancelation: (B)In which month the reservation is in peack,lowest and what is the busiest months for hotel and resorts?</vt:lpstr>
      <vt:lpstr>Check in day C) What is the Average daily checking by month wise ? </vt:lpstr>
      <vt:lpstr>Repeated Guest: D) How many guests visited hotel more than once?</vt:lpstr>
      <vt:lpstr>Reservation status: E) What is the previous reservation_status of hotels per year ?</vt:lpstr>
      <vt:lpstr>Market Segment: F) What is the monthly reservation by market segment ?</vt:lpstr>
      <vt:lpstr>Meals type: g) What are the Adults favorite and least favorite meal?</vt:lpstr>
      <vt:lpstr> Room type: H) which are the mostly reserved room types are ? </vt:lpstr>
      <vt:lpstr>Room Type:</vt:lpstr>
      <vt:lpstr>Deposit type: I) Which deposit type has more chance to cancel the booking?</vt:lpstr>
      <vt:lpstr>Country: J) From which country the most guests are coming (top 10)</vt:lpstr>
      <vt:lpstr>Week night &amp; weekend night: </vt:lpstr>
      <vt:lpstr>Previous Cancellations: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ajit kumar patel</dc:creator>
  <cp:lastModifiedBy>ajit kumar patel</cp:lastModifiedBy>
  <cp:revision>6</cp:revision>
  <dcterms:created xsi:type="dcterms:W3CDTF">2022-05-20T04:42:56Z</dcterms:created>
  <dcterms:modified xsi:type="dcterms:W3CDTF">2022-06-02T15:19:40Z</dcterms:modified>
</cp:coreProperties>
</file>