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2" r:id="rId6"/>
    <p:sldId id="261" r:id="rId7"/>
    <p:sldId id="260" r:id="rId8"/>
    <p:sldId id="269"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Bodoni MT Black" panose="02070A03080606020203" pitchFamily="18" charset="0"/>
      <p:bold r:id="rId24"/>
      <p:boldItalic r:id="rId25"/>
    </p:embeddedFont>
    <p:embeddedFont>
      <p:font typeface="Calibri" panose="020F0502020204030204" pitchFamily="3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7" d="100"/>
          <a:sy n="107"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1E27D-AC17-4C8E-8B3F-A934B27E607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7E184F4-4D61-4585-AF18-3A74C115C927}">
      <dgm:prSet phldrT="[Text]"/>
      <dgm:spPr/>
      <dgm:t>
        <a:bodyPr/>
        <a:lstStyle/>
        <a:p>
          <a:r>
            <a:rPr lang="en-US" dirty="0"/>
            <a:t>Screen size</a:t>
          </a:r>
        </a:p>
      </dgm:t>
    </dgm:pt>
    <dgm:pt modelId="{0D24451C-75C1-4C0C-85DC-92759BC9ACA3}" type="parTrans" cxnId="{4FDA5025-E994-4685-AEA5-F3351A216FA7}">
      <dgm:prSet/>
      <dgm:spPr/>
      <dgm:t>
        <a:bodyPr/>
        <a:lstStyle/>
        <a:p>
          <a:endParaRPr lang="en-US"/>
        </a:p>
      </dgm:t>
    </dgm:pt>
    <dgm:pt modelId="{1226FECE-6D41-4B76-A1DF-4C42D0753355}" type="sibTrans" cxnId="{4FDA5025-E994-4685-AEA5-F3351A216FA7}">
      <dgm:prSet/>
      <dgm:spPr/>
      <dgm:t>
        <a:bodyPr/>
        <a:lstStyle/>
        <a:p>
          <a:endParaRPr lang="en-US"/>
        </a:p>
      </dgm:t>
    </dgm:pt>
    <dgm:pt modelId="{3D63D37D-75D6-445E-BBF2-1A04AB333235}">
      <dgm:prSet phldrT="[Text]"/>
      <dgm:spPr/>
      <dgm:t>
        <a:bodyPr/>
        <a:lstStyle/>
        <a:p>
          <a:r>
            <a:rPr lang="en-US" dirty="0"/>
            <a:t>Column ‘screen size’ was created combining screen height and screen width</a:t>
          </a:r>
        </a:p>
      </dgm:t>
    </dgm:pt>
    <dgm:pt modelId="{4899A4A0-F295-42BF-BF8D-7E8E0A1FEACB}" type="parTrans" cxnId="{ECD6D2F5-A345-4BAC-A1CF-CA5C8A3F817C}">
      <dgm:prSet/>
      <dgm:spPr/>
      <dgm:t>
        <a:bodyPr/>
        <a:lstStyle/>
        <a:p>
          <a:endParaRPr lang="en-US"/>
        </a:p>
      </dgm:t>
    </dgm:pt>
    <dgm:pt modelId="{3FB3D3F8-ABF7-4CD0-B866-95E17C3B1A74}" type="sibTrans" cxnId="{ECD6D2F5-A345-4BAC-A1CF-CA5C8A3F817C}">
      <dgm:prSet/>
      <dgm:spPr/>
      <dgm:t>
        <a:bodyPr/>
        <a:lstStyle/>
        <a:p>
          <a:endParaRPr lang="en-US"/>
        </a:p>
      </dgm:t>
    </dgm:pt>
    <dgm:pt modelId="{C310093C-214C-40A3-BF71-8BCB72CA785F}">
      <dgm:prSet phldrT="[Text]"/>
      <dgm:spPr/>
      <dgm:t>
        <a:bodyPr/>
        <a:lstStyle/>
        <a:p>
          <a:r>
            <a:rPr lang="en-US" dirty="0"/>
            <a:t>PPI</a:t>
          </a:r>
        </a:p>
      </dgm:t>
    </dgm:pt>
    <dgm:pt modelId="{326CC686-C091-4442-AEDA-3A101D1BCE24}" type="parTrans" cxnId="{B4516D75-541A-45B5-8787-6973C2DD7E8A}">
      <dgm:prSet/>
      <dgm:spPr/>
      <dgm:t>
        <a:bodyPr/>
        <a:lstStyle/>
        <a:p>
          <a:endParaRPr lang="en-US"/>
        </a:p>
      </dgm:t>
    </dgm:pt>
    <dgm:pt modelId="{848C5703-B6FF-48FF-B996-F85AE6CA5DD1}" type="sibTrans" cxnId="{B4516D75-541A-45B5-8787-6973C2DD7E8A}">
      <dgm:prSet/>
      <dgm:spPr/>
      <dgm:t>
        <a:bodyPr/>
        <a:lstStyle/>
        <a:p>
          <a:endParaRPr lang="en-US"/>
        </a:p>
      </dgm:t>
    </dgm:pt>
    <dgm:pt modelId="{72D8D238-1776-494E-A1AC-AE7150076B84}">
      <dgm:prSet phldrT="[Text]"/>
      <dgm:spPr/>
      <dgm:t>
        <a:bodyPr/>
        <a:lstStyle/>
        <a:p>
          <a:r>
            <a:rPr lang="en-US" dirty="0"/>
            <a:t>Column ‘PPI’(Pixels Per Inch) was created combining pixel height and pixel width along with screen size </a:t>
          </a:r>
        </a:p>
      </dgm:t>
    </dgm:pt>
    <dgm:pt modelId="{A17A7AAD-BF50-45F8-B37B-54DD9190337C}" type="parTrans" cxnId="{42D017FF-9B28-444D-AB43-81A4F0B6C39D}">
      <dgm:prSet/>
      <dgm:spPr/>
      <dgm:t>
        <a:bodyPr/>
        <a:lstStyle/>
        <a:p>
          <a:endParaRPr lang="en-US"/>
        </a:p>
      </dgm:t>
    </dgm:pt>
    <dgm:pt modelId="{CD934561-7601-4CB1-A7B2-019A210E9B1C}" type="sibTrans" cxnId="{42D017FF-9B28-444D-AB43-81A4F0B6C39D}">
      <dgm:prSet/>
      <dgm:spPr/>
      <dgm:t>
        <a:bodyPr/>
        <a:lstStyle/>
        <a:p>
          <a:endParaRPr lang="en-US"/>
        </a:p>
      </dgm:t>
    </dgm:pt>
    <dgm:pt modelId="{EFD8D187-7CB2-45C2-854E-68C4D879B383}">
      <dgm:prSet phldrT="[Text]"/>
      <dgm:spPr/>
      <dgm:t>
        <a:bodyPr/>
        <a:lstStyle/>
        <a:p>
          <a:r>
            <a:rPr lang="en-US" dirty="0"/>
            <a:t>4G/3G</a:t>
          </a:r>
        </a:p>
      </dgm:t>
    </dgm:pt>
    <dgm:pt modelId="{40C14B12-BD17-4E4B-BF82-38497D3F6482}" type="parTrans" cxnId="{0408916F-1655-41FE-B28E-82A5224FB0F5}">
      <dgm:prSet/>
      <dgm:spPr/>
      <dgm:t>
        <a:bodyPr/>
        <a:lstStyle/>
        <a:p>
          <a:endParaRPr lang="en-US"/>
        </a:p>
      </dgm:t>
    </dgm:pt>
    <dgm:pt modelId="{597C629D-8FF1-438F-8832-81639E454D1B}" type="sibTrans" cxnId="{0408916F-1655-41FE-B28E-82A5224FB0F5}">
      <dgm:prSet/>
      <dgm:spPr/>
      <dgm:t>
        <a:bodyPr/>
        <a:lstStyle/>
        <a:p>
          <a:endParaRPr lang="en-US"/>
        </a:p>
      </dgm:t>
    </dgm:pt>
    <dgm:pt modelId="{8ED51020-7CF9-4A54-84CB-2D7B411A9E29}">
      <dgm:prSet phldrT="[Text]"/>
      <dgm:spPr/>
      <dgm:t>
        <a:bodyPr/>
        <a:lstStyle/>
        <a:p>
          <a:r>
            <a:rPr lang="en-US" dirty="0"/>
            <a:t>Columns 3G and 4G were combined to create column ‘4G/3G’</a:t>
          </a:r>
        </a:p>
      </dgm:t>
    </dgm:pt>
    <dgm:pt modelId="{444A009F-5B13-48DA-ADC1-6A3B422571EF}" type="parTrans" cxnId="{9A2F8F0B-F497-4D51-BDF0-952EF279CDD4}">
      <dgm:prSet/>
      <dgm:spPr/>
      <dgm:t>
        <a:bodyPr/>
        <a:lstStyle/>
        <a:p>
          <a:endParaRPr lang="en-US"/>
        </a:p>
      </dgm:t>
    </dgm:pt>
    <dgm:pt modelId="{E984E927-57DE-4F4F-B1A7-050217DF8480}" type="sibTrans" cxnId="{9A2F8F0B-F497-4D51-BDF0-952EF279CDD4}">
      <dgm:prSet/>
      <dgm:spPr/>
      <dgm:t>
        <a:bodyPr/>
        <a:lstStyle/>
        <a:p>
          <a:endParaRPr lang="en-US"/>
        </a:p>
      </dgm:t>
    </dgm:pt>
    <dgm:pt modelId="{C393950C-120C-4047-ADA7-D393303752B2}" type="pres">
      <dgm:prSet presAssocID="{77C1E27D-AC17-4C8E-8B3F-A934B27E6070}" presName="Name0" presStyleCnt="0">
        <dgm:presLayoutVars>
          <dgm:dir/>
          <dgm:animLvl val="lvl"/>
          <dgm:resizeHandles val="exact"/>
        </dgm:presLayoutVars>
      </dgm:prSet>
      <dgm:spPr/>
    </dgm:pt>
    <dgm:pt modelId="{5D8E6403-406F-47BF-A376-350F38BC788E}" type="pres">
      <dgm:prSet presAssocID="{87E184F4-4D61-4585-AF18-3A74C115C927}" presName="linNode" presStyleCnt="0"/>
      <dgm:spPr/>
    </dgm:pt>
    <dgm:pt modelId="{B7BB6826-DD2C-44F6-87B5-0AC44419D3D1}" type="pres">
      <dgm:prSet presAssocID="{87E184F4-4D61-4585-AF18-3A74C115C927}" presName="parentText" presStyleLbl="node1" presStyleIdx="0" presStyleCnt="3" custLinFactNeighborX="-1369" custLinFactNeighborY="5775">
        <dgm:presLayoutVars>
          <dgm:chMax val="1"/>
          <dgm:bulletEnabled val="1"/>
        </dgm:presLayoutVars>
      </dgm:prSet>
      <dgm:spPr/>
    </dgm:pt>
    <dgm:pt modelId="{3411EEC9-734E-4EDE-BD8F-CC396B8D3DEE}" type="pres">
      <dgm:prSet presAssocID="{87E184F4-4D61-4585-AF18-3A74C115C927}" presName="descendantText" presStyleLbl="alignAccFollowNode1" presStyleIdx="0" presStyleCnt="3">
        <dgm:presLayoutVars>
          <dgm:bulletEnabled val="1"/>
        </dgm:presLayoutVars>
      </dgm:prSet>
      <dgm:spPr/>
    </dgm:pt>
    <dgm:pt modelId="{CF363423-33C7-4CE7-941B-2CDA9AFEEFD3}" type="pres">
      <dgm:prSet presAssocID="{1226FECE-6D41-4B76-A1DF-4C42D0753355}" presName="sp" presStyleCnt="0"/>
      <dgm:spPr/>
    </dgm:pt>
    <dgm:pt modelId="{E42080C7-8B2D-4D8D-900F-A790151432DA}" type="pres">
      <dgm:prSet presAssocID="{C310093C-214C-40A3-BF71-8BCB72CA785F}" presName="linNode" presStyleCnt="0"/>
      <dgm:spPr/>
    </dgm:pt>
    <dgm:pt modelId="{9F31A623-B3C1-4536-A3DE-C3F209C4E79C}" type="pres">
      <dgm:prSet presAssocID="{C310093C-214C-40A3-BF71-8BCB72CA785F}" presName="parentText" presStyleLbl="node1" presStyleIdx="1" presStyleCnt="3">
        <dgm:presLayoutVars>
          <dgm:chMax val="1"/>
          <dgm:bulletEnabled val="1"/>
        </dgm:presLayoutVars>
      </dgm:prSet>
      <dgm:spPr/>
    </dgm:pt>
    <dgm:pt modelId="{036F505D-2324-47B8-AE48-CBA0A86C9441}" type="pres">
      <dgm:prSet presAssocID="{C310093C-214C-40A3-BF71-8BCB72CA785F}" presName="descendantText" presStyleLbl="alignAccFollowNode1" presStyleIdx="1" presStyleCnt="3">
        <dgm:presLayoutVars>
          <dgm:bulletEnabled val="1"/>
        </dgm:presLayoutVars>
      </dgm:prSet>
      <dgm:spPr/>
    </dgm:pt>
    <dgm:pt modelId="{2914942F-FF13-493C-BF8B-04BDDE156206}" type="pres">
      <dgm:prSet presAssocID="{848C5703-B6FF-48FF-B996-F85AE6CA5DD1}" presName="sp" presStyleCnt="0"/>
      <dgm:spPr/>
    </dgm:pt>
    <dgm:pt modelId="{26F23941-60D9-47DC-9E60-794A753A75BE}" type="pres">
      <dgm:prSet presAssocID="{EFD8D187-7CB2-45C2-854E-68C4D879B383}" presName="linNode" presStyleCnt="0"/>
      <dgm:spPr/>
    </dgm:pt>
    <dgm:pt modelId="{54D5A9E5-1B0E-4982-B4AB-E7ED59B5D537}" type="pres">
      <dgm:prSet presAssocID="{EFD8D187-7CB2-45C2-854E-68C4D879B383}" presName="parentText" presStyleLbl="node1" presStyleIdx="2" presStyleCnt="3" custLinFactNeighborY="772">
        <dgm:presLayoutVars>
          <dgm:chMax val="1"/>
          <dgm:bulletEnabled val="1"/>
        </dgm:presLayoutVars>
      </dgm:prSet>
      <dgm:spPr/>
    </dgm:pt>
    <dgm:pt modelId="{37EE46EC-AF65-4D18-BFC8-F24442289B7B}" type="pres">
      <dgm:prSet presAssocID="{EFD8D187-7CB2-45C2-854E-68C4D879B383}" presName="descendantText" presStyleLbl="alignAccFollowNode1" presStyleIdx="2" presStyleCnt="3">
        <dgm:presLayoutVars>
          <dgm:bulletEnabled val="1"/>
        </dgm:presLayoutVars>
      </dgm:prSet>
      <dgm:spPr/>
    </dgm:pt>
  </dgm:ptLst>
  <dgm:cxnLst>
    <dgm:cxn modelId="{9A2F8F0B-F497-4D51-BDF0-952EF279CDD4}" srcId="{EFD8D187-7CB2-45C2-854E-68C4D879B383}" destId="{8ED51020-7CF9-4A54-84CB-2D7B411A9E29}" srcOrd="0" destOrd="0" parTransId="{444A009F-5B13-48DA-ADC1-6A3B422571EF}" sibTransId="{E984E927-57DE-4F4F-B1A7-050217DF8480}"/>
    <dgm:cxn modelId="{4FDA5025-E994-4685-AEA5-F3351A216FA7}" srcId="{77C1E27D-AC17-4C8E-8B3F-A934B27E6070}" destId="{87E184F4-4D61-4585-AF18-3A74C115C927}" srcOrd="0" destOrd="0" parTransId="{0D24451C-75C1-4C0C-85DC-92759BC9ACA3}" sibTransId="{1226FECE-6D41-4B76-A1DF-4C42D0753355}"/>
    <dgm:cxn modelId="{DC2E7533-173F-4412-93F3-044A43BBFD9D}" type="presOf" srcId="{C310093C-214C-40A3-BF71-8BCB72CA785F}" destId="{9F31A623-B3C1-4536-A3DE-C3F209C4E79C}" srcOrd="0" destOrd="0" presId="urn:microsoft.com/office/officeart/2005/8/layout/vList5"/>
    <dgm:cxn modelId="{83481F61-7CB3-456D-91BE-D87E9569A878}" type="presOf" srcId="{77C1E27D-AC17-4C8E-8B3F-A934B27E6070}" destId="{C393950C-120C-4047-ADA7-D393303752B2}" srcOrd="0" destOrd="0" presId="urn:microsoft.com/office/officeart/2005/8/layout/vList5"/>
    <dgm:cxn modelId="{0408916F-1655-41FE-B28E-82A5224FB0F5}" srcId="{77C1E27D-AC17-4C8E-8B3F-A934B27E6070}" destId="{EFD8D187-7CB2-45C2-854E-68C4D879B383}" srcOrd="2" destOrd="0" parTransId="{40C14B12-BD17-4E4B-BF82-38497D3F6482}" sibTransId="{597C629D-8FF1-438F-8832-81639E454D1B}"/>
    <dgm:cxn modelId="{739BFB71-8E30-4A64-931E-7B09854EDC8D}" type="presOf" srcId="{3D63D37D-75D6-445E-BBF2-1A04AB333235}" destId="{3411EEC9-734E-4EDE-BD8F-CC396B8D3DEE}" srcOrd="0" destOrd="0" presId="urn:microsoft.com/office/officeart/2005/8/layout/vList5"/>
    <dgm:cxn modelId="{B4516D75-541A-45B5-8787-6973C2DD7E8A}" srcId="{77C1E27D-AC17-4C8E-8B3F-A934B27E6070}" destId="{C310093C-214C-40A3-BF71-8BCB72CA785F}" srcOrd="1" destOrd="0" parTransId="{326CC686-C091-4442-AEDA-3A101D1BCE24}" sibTransId="{848C5703-B6FF-48FF-B996-F85AE6CA5DD1}"/>
    <dgm:cxn modelId="{FDD48482-0815-4325-B213-52E1BBB484EF}" type="presOf" srcId="{72D8D238-1776-494E-A1AC-AE7150076B84}" destId="{036F505D-2324-47B8-AE48-CBA0A86C9441}" srcOrd="0" destOrd="0" presId="urn:microsoft.com/office/officeart/2005/8/layout/vList5"/>
    <dgm:cxn modelId="{DE3E8C8D-BD91-45C8-9B8D-707EE3AF4E0E}" type="presOf" srcId="{87E184F4-4D61-4585-AF18-3A74C115C927}" destId="{B7BB6826-DD2C-44F6-87B5-0AC44419D3D1}" srcOrd="0" destOrd="0" presId="urn:microsoft.com/office/officeart/2005/8/layout/vList5"/>
    <dgm:cxn modelId="{46078FC5-A88D-4B7D-8B35-EE4F4AA1348C}" type="presOf" srcId="{8ED51020-7CF9-4A54-84CB-2D7B411A9E29}" destId="{37EE46EC-AF65-4D18-BFC8-F24442289B7B}" srcOrd="0" destOrd="0" presId="urn:microsoft.com/office/officeart/2005/8/layout/vList5"/>
    <dgm:cxn modelId="{D85A05D3-6815-4CCE-92B9-63031B1B75D2}" type="presOf" srcId="{EFD8D187-7CB2-45C2-854E-68C4D879B383}" destId="{54D5A9E5-1B0E-4982-B4AB-E7ED59B5D537}" srcOrd="0" destOrd="0" presId="urn:microsoft.com/office/officeart/2005/8/layout/vList5"/>
    <dgm:cxn modelId="{ECD6D2F5-A345-4BAC-A1CF-CA5C8A3F817C}" srcId="{87E184F4-4D61-4585-AF18-3A74C115C927}" destId="{3D63D37D-75D6-445E-BBF2-1A04AB333235}" srcOrd="0" destOrd="0" parTransId="{4899A4A0-F295-42BF-BF8D-7E8E0A1FEACB}" sibTransId="{3FB3D3F8-ABF7-4CD0-B866-95E17C3B1A74}"/>
    <dgm:cxn modelId="{42D017FF-9B28-444D-AB43-81A4F0B6C39D}" srcId="{C310093C-214C-40A3-BF71-8BCB72CA785F}" destId="{72D8D238-1776-494E-A1AC-AE7150076B84}" srcOrd="0" destOrd="0" parTransId="{A17A7AAD-BF50-45F8-B37B-54DD9190337C}" sibTransId="{CD934561-7601-4CB1-A7B2-019A210E9B1C}"/>
    <dgm:cxn modelId="{157E17C1-D946-4A2A-9A00-86FCECB8B058}" type="presParOf" srcId="{C393950C-120C-4047-ADA7-D393303752B2}" destId="{5D8E6403-406F-47BF-A376-350F38BC788E}" srcOrd="0" destOrd="0" presId="urn:microsoft.com/office/officeart/2005/8/layout/vList5"/>
    <dgm:cxn modelId="{0C07489D-B5E6-41DB-8B78-286FFF65009B}" type="presParOf" srcId="{5D8E6403-406F-47BF-A376-350F38BC788E}" destId="{B7BB6826-DD2C-44F6-87B5-0AC44419D3D1}" srcOrd="0" destOrd="0" presId="urn:microsoft.com/office/officeart/2005/8/layout/vList5"/>
    <dgm:cxn modelId="{99031275-E0D5-4AF0-9522-10B2394A1D9F}" type="presParOf" srcId="{5D8E6403-406F-47BF-A376-350F38BC788E}" destId="{3411EEC9-734E-4EDE-BD8F-CC396B8D3DEE}" srcOrd="1" destOrd="0" presId="urn:microsoft.com/office/officeart/2005/8/layout/vList5"/>
    <dgm:cxn modelId="{987006ED-0235-43E8-893D-7AB195AAC3D2}" type="presParOf" srcId="{C393950C-120C-4047-ADA7-D393303752B2}" destId="{CF363423-33C7-4CE7-941B-2CDA9AFEEFD3}" srcOrd="1" destOrd="0" presId="urn:microsoft.com/office/officeart/2005/8/layout/vList5"/>
    <dgm:cxn modelId="{093E289E-02B1-4F0C-A32A-51CC5720391E}" type="presParOf" srcId="{C393950C-120C-4047-ADA7-D393303752B2}" destId="{E42080C7-8B2D-4D8D-900F-A790151432DA}" srcOrd="2" destOrd="0" presId="urn:microsoft.com/office/officeart/2005/8/layout/vList5"/>
    <dgm:cxn modelId="{7E6A4399-EC55-46C7-BC7F-81D92789BB91}" type="presParOf" srcId="{E42080C7-8B2D-4D8D-900F-A790151432DA}" destId="{9F31A623-B3C1-4536-A3DE-C3F209C4E79C}" srcOrd="0" destOrd="0" presId="urn:microsoft.com/office/officeart/2005/8/layout/vList5"/>
    <dgm:cxn modelId="{D50F8A42-4969-4B07-8EF1-4D2A02ACA849}" type="presParOf" srcId="{E42080C7-8B2D-4D8D-900F-A790151432DA}" destId="{036F505D-2324-47B8-AE48-CBA0A86C9441}" srcOrd="1" destOrd="0" presId="urn:microsoft.com/office/officeart/2005/8/layout/vList5"/>
    <dgm:cxn modelId="{F04EADDD-9662-437F-8283-47FE107D7BBC}" type="presParOf" srcId="{C393950C-120C-4047-ADA7-D393303752B2}" destId="{2914942F-FF13-493C-BF8B-04BDDE156206}" srcOrd="3" destOrd="0" presId="urn:microsoft.com/office/officeart/2005/8/layout/vList5"/>
    <dgm:cxn modelId="{C921CCE3-7EDD-431D-A4AB-B956B6094FFD}" type="presParOf" srcId="{C393950C-120C-4047-ADA7-D393303752B2}" destId="{26F23941-60D9-47DC-9E60-794A753A75BE}" srcOrd="4" destOrd="0" presId="urn:microsoft.com/office/officeart/2005/8/layout/vList5"/>
    <dgm:cxn modelId="{4310EB0B-030A-4515-848C-A249DA03D02C}" type="presParOf" srcId="{26F23941-60D9-47DC-9E60-794A753A75BE}" destId="{54D5A9E5-1B0E-4982-B4AB-E7ED59B5D537}" srcOrd="0" destOrd="0" presId="urn:microsoft.com/office/officeart/2005/8/layout/vList5"/>
    <dgm:cxn modelId="{C9CA06A0-FBBD-45B1-AAED-4DC446E59334}" type="presParOf" srcId="{26F23941-60D9-47DC-9E60-794A753A75BE}" destId="{37EE46EC-AF65-4D18-BFC8-F24442289B7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54640-5FEC-40A8-98BD-705672C10D5A}"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A6E1FCF4-6F4D-4C2E-8D86-7F280AD0ADDF}">
      <dgm:prSet phldrT="[Text]"/>
      <dgm:spPr/>
      <dgm:t>
        <a:bodyPr/>
        <a:lstStyle/>
        <a:p>
          <a:r>
            <a:rPr lang="en-US" dirty="0"/>
            <a:t>Price</a:t>
          </a:r>
        </a:p>
      </dgm:t>
    </dgm:pt>
    <dgm:pt modelId="{D31F5762-6480-418B-8073-7E6E59EBED3F}" type="parTrans" cxnId="{FE6FCFD6-2FC6-42A2-87B8-3489DCEE8AB0}">
      <dgm:prSet/>
      <dgm:spPr/>
      <dgm:t>
        <a:bodyPr/>
        <a:lstStyle/>
        <a:p>
          <a:endParaRPr lang="en-US"/>
        </a:p>
      </dgm:t>
    </dgm:pt>
    <dgm:pt modelId="{74EA7ABF-B016-45EC-A9E0-49545336268F}" type="sibTrans" cxnId="{FE6FCFD6-2FC6-42A2-87B8-3489DCEE8AB0}">
      <dgm:prSet/>
      <dgm:spPr/>
      <dgm:t>
        <a:bodyPr/>
        <a:lstStyle/>
        <a:p>
          <a:endParaRPr lang="en-US"/>
        </a:p>
      </dgm:t>
    </dgm:pt>
    <dgm:pt modelId="{6C9AF5D7-29F4-452A-9410-B15CA543B78C}">
      <dgm:prSet phldrT="[Text]"/>
      <dgm:spPr/>
      <dgm:t>
        <a:bodyPr/>
        <a:lstStyle/>
        <a:p>
          <a:r>
            <a:rPr lang="en-US" dirty="0"/>
            <a:t>Battery power </a:t>
          </a:r>
        </a:p>
      </dgm:t>
    </dgm:pt>
    <dgm:pt modelId="{219F2517-8EDB-446F-981C-2FBA4972B302}" type="parTrans" cxnId="{55B99EAC-8262-43E1-888E-3F001AB44590}">
      <dgm:prSet/>
      <dgm:spPr/>
      <dgm:t>
        <a:bodyPr/>
        <a:lstStyle/>
        <a:p>
          <a:endParaRPr lang="en-US"/>
        </a:p>
      </dgm:t>
    </dgm:pt>
    <dgm:pt modelId="{DD1A8AA4-BB42-4D24-92DD-DC3740E8B31F}" type="sibTrans" cxnId="{55B99EAC-8262-43E1-888E-3F001AB44590}">
      <dgm:prSet/>
      <dgm:spPr/>
      <dgm:t>
        <a:bodyPr/>
        <a:lstStyle/>
        <a:p>
          <a:endParaRPr lang="en-US"/>
        </a:p>
      </dgm:t>
    </dgm:pt>
    <dgm:pt modelId="{6A66F5DF-F008-478F-8552-4CB337A386F8}">
      <dgm:prSet phldrT="[Text]"/>
      <dgm:spPr/>
      <dgm:t>
        <a:bodyPr/>
        <a:lstStyle/>
        <a:p>
          <a:r>
            <a:rPr lang="en-US"/>
            <a:t>Internal memory</a:t>
          </a:r>
          <a:endParaRPr lang="en-US" dirty="0"/>
        </a:p>
      </dgm:t>
    </dgm:pt>
    <dgm:pt modelId="{C624FA72-6B18-4339-8C5B-3AE3B250E299}" type="parTrans" cxnId="{AFD604F4-5F73-4994-A5EA-B90CE574142D}">
      <dgm:prSet/>
      <dgm:spPr/>
      <dgm:t>
        <a:bodyPr/>
        <a:lstStyle/>
        <a:p>
          <a:endParaRPr lang="en-US"/>
        </a:p>
      </dgm:t>
    </dgm:pt>
    <dgm:pt modelId="{7483EE15-43FE-4918-ACD0-44DAE9104845}" type="sibTrans" cxnId="{AFD604F4-5F73-4994-A5EA-B90CE574142D}">
      <dgm:prSet/>
      <dgm:spPr/>
      <dgm:t>
        <a:bodyPr/>
        <a:lstStyle/>
        <a:p>
          <a:endParaRPr lang="en-US"/>
        </a:p>
      </dgm:t>
    </dgm:pt>
    <dgm:pt modelId="{81477A77-B554-48CD-AE43-8B166A460238}">
      <dgm:prSet phldrT="[Text]"/>
      <dgm:spPr/>
      <dgm:t>
        <a:bodyPr/>
        <a:lstStyle/>
        <a:p>
          <a:r>
            <a:rPr lang="en-US" dirty="0"/>
            <a:t>PPI</a:t>
          </a:r>
        </a:p>
      </dgm:t>
    </dgm:pt>
    <dgm:pt modelId="{A87E4EB0-E6EE-4D3B-A68E-444CC3F0D9D5}" type="parTrans" cxnId="{AE4914EC-6010-405E-A5B6-ACE50C1E63FF}">
      <dgm:prSet/>
      <dgm:spPr/>
      <dgm:t>
        <a:bodyPr/>
        <a:lstStyle/>
        <a:p>
          <a:endParaRPr lang="en-US"/>
        </a:p>
      </dgm:t>
    </dgm:pt>
    <dgm:pt modelId="{448D9C1F-0796-4DB2-AC06-9A8FD36D2852}" type="sibTrans" cxnId="{AE4914EC-6010-405E-A5B6-ACE50C1E63FF}">
      <dgm:prSet/>
      <dgm:spPr/>
      <dgm:t>
        <a:bodyPr/>
        <a:lstStyle/>
        <a:p>
          <a:endParaRPr lang="en-US"/>
        </a:p>
      </dgm:t>
    </dgm:pt>
    <dgm:pt modelId="{866C810E-F3BC-4F7F-A7DC-4C2BED99FBF4}">
      <dgm:prSet phldrT="[Text]"/>
      <dgm:spPr/>
      <dgm:t>
        <a:bodyPr/>
        <a:lstStyle/>
        <a:p>
          <a:r>
            <a:rPr lang="en-US" dirty="0"/>
            <a:t>RAM</a:t>
          </a:r>
        </a:p>
      </dgm:t>
    </dgm:pt>
    <dgm:pt modelId="{CE339D0E-6E36-4F73-80CC-D2A052F552E9}" type="parTrans" cxnId="{E3092429-6CF6-48FA-9F69-BE443DA40450}">
      <dgm:prSet/>
      <dgm:spPr/>
      <dgm:t>
        <a:bodyPr/>
        <a:lstStyle/>
        <a:p>
          <a:endParaRPr lang="en-US"/>
        </a:p>
      </dgm:t>
    </dgm:pt>
    <dgm:pt modelId="{36ECB860-ADAE-47F0-A7F7-4898C19A82AE}" type="sibTrans" cxnId="{E3092429-6CF6-48FA-9F69-BE443DA40450}">
      <dgm:prSet/>
      <dgm:spPr/>
      <dgm:t>
        <a:bodyPr/>
        <a:lstStyle/>
        <a:p>
          <a:endParaRPr lang="en-US"/>
        </a:p>
      </dgm:t>
    </dgm:pt>
    <dgm:pt modelId="{E7F514E8-EEEF-4A46-A956-E1F9B3B374D1}" type="pres">
      <dgm:prSet presAssocID="{05E54640-5FEC-40A8-98BD-705672C10D5A}" presName="Name0" presStyleCnt="0">
        <dgm:presLayoutVars>
          <dgm:chMax val="1"/>
          <dgm:dir/>
          <dgm:animLvl val="ctr"/>
          <dgm:resizeHandles val="exact"/>
        </dgm:presLayoutVars>
      </dgm:prSet>
      <dgm:spPr/>
    </dgm:pt>
    <dgm:pt modelId="{2E8B6FFF-13F2-4138-8F11-406A451F73F8}" type="pres">
      <dgm:prSet presAssocID="{A6E1FCF4-6F4D-4C2E-8D86-7F280AD0ADDF}" presName="centerShape" presStyleLbl="node0" presStyleIdx="0" presStyleCnt="1" custLinFactNeighborX="1831" custLinFactNeighborY="816"/>
      <dgm:spPr/>
    </dgm:pt>
    <dgm:pt modelId="{45AFC400-A242-40BE-BF7F-9FED8540EE79}" type="pres">
      <dgm:prSet presAssocID="{6C9AF5D7-29F4-452A-9410-B15CA543B78C}" presName="node" presStyleLbl="node1" presStyleIdx="0" presStyleCnt="4">
        <dgm:presLayoutVars>
          <dgm:bulletEnabled val="1"/>
        </dgm:presLayoutVars>
      </dgm:prSet>
      <dgm:spPr/>
    </dgm:pt>
    <dgm:pt modelId="{0650A842-214F-4384-8CA7-BA4C23842091}" type="pres">
      <dgm:prSet presAssocID="{6C9AF5D7-29F4-452A-9410-B15CA543B78C}" presName="dummy" presStyleCnt="0"/>
      <dgm:spPr/>
    </dgm:pt>
    <dgm:pt modelId="{F01FFF09-8A89-4EA8-AF46-7D5EB94C7101}" type="pres">
      <dgm:prSet presAssocID="{DD1A8AA4-BB42-4D24-92DD-DC3740E8B31F}" presName="sibTrans" presStyleLbl="sibTrans2D1" presStyleIdx="0" presStyleCnt="4"/>
      <dgm:spPr/>
    </dgm:pt>
    <dgm:pt modelId="{7A2EBF42-1E4E-4666-9134-8E6C3FC766EE}" type="pres">
      <dgm:prSet presAssocID="{6A66F5DF-F008-478F-8552-4CB337A386F8}" presName="node" presStyleLbl="node1" presStyleIdx="1" presStyleCnt="4">
        <dgm:presLayoutVars>
          <dgm:bulletEnabled val="1"/>
        </dgm:presLayoutVars>
      </dgm:prSet>
      <dgm:spPr/>
    </dgm:pt>
    <dgm:pt modelId="{58B3836C-C18F-4412-8C9D-BE568A07E0CF}" type="pres">
      <dgm:prSet presAssocID="{6A66F5DF-F008-478F-8552-4CB337A386F8}" presName="dummy" presStyleCnt="0"/>
      <dgm:spPr/>
    </dgm:pt>
    <dgm:pt modelId="{C8A726B6-DC42-401E-BCD7-C7A5EF083839}" type="pres">
      <dgm:prSet presAssocID="{7483EE15-43FE-4918-ACD0-44DAE9104845}" presName="sibTrans" presStyleLbl="sibTrans2D1" presStyleIdx="1" presStyleCnt="4"/>
      <dgm:spPr/>
    </dgm:pt>
    <dgm:pt modelId="{E7E6FA3C-DF06-4F1B-9B01-81473CE21C9E}" type="pres">
      <dgm:prSet presAssocID="{81477A77-B554-48CD-AE43-8B166A460238}" presName="node" presStyleLbl="node1" presStyleIdx="2" presStyleCnt="4">
        <dgm:presLayoutVars>
          <dgm:bulletEnabled val="1"/>
        </dgm:presLayoutVars>
      </dgm:prSet>
      <dgm:spPr/>
    </dgm:pt>
    <dgm:pt modelId="{9465AA60-E04E-4C75-A18B-BA42C456E3EB}" type="pres">
      <dgm:prSet presAssocID="{81477A77-B554-48CD-AE43-8B166A460238}" presName="dummy" presStyleCnt="0"/>
      <dgm:spPr/>
    </dgm:pt>
    <dgm:pt modelId="{8E0F6BE4-1C6F-483C-8F64-943E6CAEB38F}" type="pres">
      <dgm:prSet presAssocID="{448D9C1F-0796-4DB2-AC06-9A8FD36D2852}" presName="sibTrans" presStyleLbl="sibTrans2D1" presStyleIdx="2" presStyleCnt="4"/>
      <dgm:spPr/>
    </dgm:pt>
    <dgm:pt modelId="{CBB511E0-9056-44D4-8F6D-9188B92CB98A}" type="pres">
      <dgm:prSet presAssocID="{866C810E-F3BC-4F7F-A7DC-4C2BED99FBF4}" presName="node" presStyleLbl="node1" presStyleIdx="3" presStyleCnt="4">
        <dgm:presLayoutVars>
          <dgm:bulletEnabled val="1"/>
        </dgm:presLayoutVars>
      </dgm:prSet>
      <dgm:spPr/>
    </dgm:pt>
    <dgm:pt modelId="{467532EB-8C9E-4E45-8247-AF4D310608F1}" type="pres">
      <dgm:prSet presAssocID="{866C810E-F3BC-4F7F-A7DC-4C2BED99FBF4}" presName="dummy" presStyleCnt="0"/>
      <dgm:spPr/>
    </dgm:pt>
    <dgm:pt modelId="{29352438-C0C9-4261-9625-211C9C266648}" type="pres">
      <dgm:prSet presAssocID="{36ECB860-ADAE-47F0-A7F7-4898C19A82AE}" presName="sibTrans" presStyleLbl="sibTrans2D1" presStyleIdx="3" presStyleCnt="4"/>
      <dgm:spPr/>
    </dgm:pt>
  </dgm:ptLst>
  <dgm:cxnLst>
    <dgm:cxn modelId="{58926422-D7F8-412D-A1B4-076455819010}" type="presOf" srcId="{6C9AF5D7-29F4-452A-9410-B15CA543B78C}" destId="{45AFC400-A242-40BE-BF7F-9FED8540EE79}" srcOrd="0" destOrd="0" presId="urn:microsoft.com/office/officeart/2005/8/layout/radial6"/>
    <dgm:cxn modelId="{910BC925-BD4F-4427-9A59-72E3829915EE}" type="presOf" srcId="{A6E1FCF4-6F4D-4C2E-8D86-7F280AD0ADDF}" destId="{2E8B6FFF-13F2-4138-8F11-406A451F73F8}" srcOrd="0" destOrd="0" presId="urn:microsoft.com/office/officeart/2005/8/layout/radial6"/>
    <dgm:cxn modelId="{E3092429-6CF6-48FA-9F69-BE443DA40450}" srcId="{A6E1FCF4-6F4D-4C2E-8D86-7F280AD0ADDF}" destId="{866C810E-F3BC-4F7F-A7DC-4C2BED99FBF4}" srcOrd="3" destOrd="0" parTransId="{CE339D0E-6E36-4F73-80CC-D2A052F552E9}" sibTransId="{36ECB860-ADAE-47F0-A7F7-4898C19A82AE}"/>
    <dgm:cxn modelId="{2738BD2B-21A8-4929-998E-1FEB8CD65BA1}" type="presOf" srcId="{36ECB860-ADAE-47F0-A7F7-4898C19A82AE}" destId="{29352438-C0C9-4261-9625-211C9C266648}" srcOrd="0" destOrd="0" presId="urn:microsoft.com/office/officeart/2005/8/layout/radial6"/>
    <dgm:cxn modelId="{22A26232-93F4-441F-8320-C5C432035942}" type="presOf" srcId="{448D9C1F-0796-4DB2-AC06-9A8FD36D2852}" destId="{8E0F6BE4-1C6F-483C-8F64-943E6CAEB38F}" srcOrd="0" destOrd="0" presId="urn:microsoft.com/office/officeart/2005/8/layout/radial6"/>
    <dgm:cxn modelId="{99532F53-72F7-4494-BC05-516D95189D99}" type="presOf" srcId="{05E54640-5FEC-40A8-98BD-705672C10D5A}" destId="{E7F514E8-EEEF-4A46-A956-E1F9B3B374D1}" srcOrd="0" destOrd="0" presId="urn:microsoft.com/office/officeart/2005/8/layout/radial6"/>
    <dgm:cxn modelId="{7C7FE889-A88F-47E5-9F19-17C33E1BDC4F}" type="presOf" srcId="{866C810E-F3BC-4F7F-A7DC-4C2BED99FBF4}" destId="{CBB511E0-9056-44D4-8F6D-9188B92CB98A}" srcOrd="0" destOrd="0" presId="urn:microsoft.com/office/officeart/2005/8/layout/radial6"/>
    <dgm:cxn modelId="{752328A9-9FA5-45C8-ADAA-A6D700963498}" type="presOf" srcId="{81477A77-B554-48CD-AE43-8B166A460238}" destId="{E7E6FA3C-DF06-4F1B-9B01-81473CE21C9E}" srcOrd="0" destOrd="0" presId="urn:microsoft.com/office/officeart/2005/8/layout/radial6"/>
    <dgm:cxn modelId="{55B99EAC-8262-43E1-888E-3F001AB44590}" srcId="{A6E1FCF4-6F4D-4C2E-8D86-7F280AD0ADDF}" destId="{6C9AF5D7-29F4-452A-9410-B15CA543B78C}" srcOrd="0" destOrd="0" parTransId="{219F2517-8EDB-446F-981C-2FBA4972B302}" sibTransId="{DD1A8AA4-BB42-4D24-92DD-DC3740E8B31F}"/>
    <dgm:cxn modelId="{63515AB9-A86C-4C7B-880A-4CD46CA4D793}" type="presOf" srcId="{6A66F5DF-F008-478F-8552-4CB337A386F8}" destId="{7A2EBF42-1E4E-4666-9134-8E6C3FC766EE}" srcOrd="0" destOrd="0" presId="urn:microsoft.com/office/officeart/2005/8/layout/radial6"/>
    <dgm:cxn modelId="{BBD2EABE-F60E-4756-A131-505CF0F7D85E}" type="presOf" srcId="{DD1A8AA4-BB42-4D24-92DD-DC3740E8B31F}" destId="{F01FFF09-8A89-4EA8-AF46-7D5EB94C7101}" srcOrd="0" destOrd="0" presId="urn:microsoft.com/office/officeart/2005/8/layout/radial6"/>
    <dgm:cxn modelId="{FE6FCFD6-2FC6-42A2-87B8-3489DCEE8AB0}" srcId="{05E54640-5FEC-40A8-98BD-705672C10D5A}" destId="{A6E1FCF4-6F4D-4C2E-8D86-7F280AD0ADDF}" srcOrd="0" destOrd="0" parTransId="{D31F5762-6480-418B-8073-7E6E59EBED3F}" sibTransId="{74EA7ABF-B016-45EC-A9E0-49545336268F}"/>
    <dgm:cxn modelId="{0BAABFE3-76A3-46A8-9685-CBA811338040}" type="presOf" srcId="{7483EE15-43FE-4918-ACD0-44DAE9104845}" destId="{C8A726B6-DC42-401E-BCD7-C7A5EF083839}" srcOrd="0" destOrd="0" presId="urn:microsoft.com/office/officeart/2005/8/layout/radial6"/>
    <dgm:cxn modelId="{AE4914EC-6010-405E-A5B6-ACE50C1E63FF}" srcId="{A6E1FCF4-6F4D-4C2E-8D86-7F280AD0ADDF}" destId="{81477A77-B554-48CD-AE43-8B166A460238}" srcOrd="2" destOrd="0" parTransId="{A87E4EB0-E6EE-4D3B-A68E-444CC3F0D9D5}" sibTransId="{448D9C1F-0796-4DB2-AC06-9A8FD36D2852}"/>
    <dgm:cxn modelId="{AFD604F4-5F73-4994-A5EA-B90CE574142D}" srcId="{A6E1FCF4-6F4D-4C2E-8D86-7F280AD0ADDF}" destId="{6A66F5DF-F008-478F-8552-4CB337A386F8}" srcOrd="1" destOrd="0" parTransId="{C624FA72-6B18-4339-8C5B-3AE3B250E299}" sibTransId="{7483EE15-43FE-4918-ACD0-44DAE9104845}"/>
    <dgm:cxn modelId="{AAABF0A3-E020-4ABA-B605-E46B4F6528A1}" type="presParOf" srcId="{E7F514E8-EEEF-4A46-A956-E1F9B3B374D1}" destId="{2E8B6FFF-13F2-4138-8F11-406A451F73F8}" srcOrd="0" destOrd="0" presId="urn:microsoft.com/office/officeart/2005/8/layout/radial6"/>
    <dgm:cxn modelId="{3137CA8F-6B6B-4128-ABD8-C7F7BCB768D4}" type="presParOf" srcId="{E7F514E8-EEEF-4A46-A956-E1F9B3B374D1}" destId="{45AFC400-A242-40BE-BF7F-9FED8540EE79}" srcOrd="1" destOrd="0" presId="urn:microsoft.com/office/officeart/2005/8/layout/radial6"/>
    <dgm:cxn modelId="{E1902F51-7474-49E1-BB0D-33ED591A6CC8}" type="presParOf" srcId="{E7F514E8-EEEF-4A46-A956-E1F9B3B374D1}" destId="{0650A842-214F-4384-8CA7-BA4C23842091}" srcOrd="2" destOrd="0" presId="urn:microsoft.com/office/officeart/2005/8/layout/radial6"/>
    <dgm:cxn modelId="{5C0244CA-1DDB-4379-9DD3-882B18C2B5D7}" type="presParOf" srcId="{E7F514E8-EEEF-4A46-A956-E1F9B3B374D1}" destId="{F01FFF09-8A89-4EA8-AF46-7D5EB94C7101}" srcOrd="3" destOrd="0" presId="urn:microsoft.com/office/officeart/2005/8/layout/radial6"/>
    <dgm:cxn modelId="{89F68EF2-841C-49FC-884F-130DA1C2C58E}" type="presParOf" srcId="{E7F514E8-EEEF-4A46-A956-E1F9B3B374D1}" destId="{7A2EBF42-1E4E-4666-9134-8E6C3FC766EE}" srcOrd="4" destOrd="0" presId="urn:microsoft.com/office/officeart/2005/8/layout/radial6"/>
    <dgm:cxn modelId="{E0C9A433-4F65-4F44-ADBC-BEC2E0C82E40}" type="presParOf" srcId="{E7F514E8-EEEF-4A46-A956-E1F9B3B374D1}" destId="{58B3836C-C18F-4412-8C9D-BE568A07E0CF}" srcOrd="5" destOrd="0" presId="urn:microsoft.com/office/officeart/2005/8/layout/radial6"/>
    <dgm:cxn modelId="{CBECF00A-D044-46FD-929B-0DBAD19C0623}" type="presParOf" srcId="{E7F514E8-EEEF-4A46-A956-E1F9B3B374D1}" destId="{C8A726B6-DC42-401E-BCD7-C7A5EF083839}" srcOrd="6" destOrd="0" presId="urn:microsoft.com/office/officeart/2005/8/layout/radial6"/>
    <dgm:cxn modelId="{8342FACF-3221-446F-9952-B4D3AAA2F807}" type="presParOf" srcId="{E7F514E8-EEEF-4A46-A956-E1F9B3B374D1}" destId="{E7E6FA3C-DF06-4F1B-9B01-81473CE21C9E}" srcOrd="7" destOrd="0" presId="urn:microsoft.com/office/officeart/2005/8/layout/radial6"/>
    <dgm:cxn modelId="{F816A76B-16A2-47D2-96AB-4D2430616CF1}" type="presParOf" srcId="{E7F514E8-EEEF-4A46-A956-E1F9B3B374D1}" destId="{9465AA60-E04E-4C75-A18B-BA42C456E3EB}" srcOrd="8" destOrd="0" presId="urn:microsoft.com/office/officeart/2005/8/layout/radial6"/>
    <dgm:cxn modelId="{9D74626C-BD61-403A-ADCD-83E3402C3CA0}" type="presParOf" srcId="{E7F514E8-EEEF-4A46-A956-E1F9B3B374D1}" destId="{8E0F6BE4-1C6F-483C-8F64-943E6CAEB38F}" srcOrd="9" destOrd="0" presId="urn:microsoft.com/office/officeart/2005/8/layout/radial6"/>
    <dgm:cxn modelId="{71618787-8E7E-458F-8170-9DD73E12D0CB}" type="presParOf" srcId="{E7F514E8-EEEF-4A46-A956-E1F9B3B374D1}" destId="{CBB511E0-9056-44D4-8F6D-9188B92CB98A}" srcOrd="10" destOrd="0" presId="urn:microsoft.com/office/officeart/2005/8/layout/radial6"/>
    <dgm:cxn modelId="{DEAA0CF0-E56F-4936-8979-28026DF950C8}" type="presParOf" srcId="{E7F514E8-EEEF-4A46-A956-E1F9B3B374D1}" destId="{467532EB-8C9E-4E45-8247-AF4D310608F1}" srcOrd="11" destOrd="0" presId="urn:microsoft.com/office/officeart/2005/8/layout/radial6"/>
    <dgm:cxn modelId="{550C3234-2508-441D-B373-AD188451823B}" type="presParOf" srcId="{E7F514E8-EEEF-4A46-A956-E1F9B3B374D1}" destId="{29352438-C0C9-4261-9625-211C9C266648}"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1EEC9-734E-4EDE-BD8F-CC396B8D3DEE}">
      <dsp:nvSpPr>
        <dsp:cNvPr id="0" name=""/>
        <dsp:cNvSpPr/>
      </dsp:nvSpPr>
      <dsp:spPr>
        <a:xfrm rot="5400000">
          <a:off x="4841746" y="-1953827"/>
          <a:ext cx="829012" cy="494706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Column ‘screen size’ was created combining screen height and screen width</a:t>
          </a:r>
        </a:p>
      </dsp:txBody>
      <dsp:txXfrm rot="-5400000">
        <a:off x="2782722" y="145666"/>
        <a:ext cx="4906592" cy="748074"/>
      </dsp:txXfrm>
    </dsp:sp>
    <dsp:sp modelId="{B7BB6826-DD2C-44F6-87B5-0AC44419D3D1}">
      <dsp:nvSpPr>
        <dsp:cNvPr id="0" name=""/>
        <dsp:cNvSpPr/>
      </dsp:nvSpPr>
      <dsp:spPr>
        <a:xfrm>
          <a:off x="0" y="61414"/>
          <a:ext cx="2782721" cy="10362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Screen size</a:t>
          </a:r>
        </a:p>
      </dsp:txBody>
      <dsp:txXfrm>
        <a:off x="50586" y="112000"/>
        <a:ext cx="2681549" cy="935093"/>
      </dsp:txXfrm>
    </dsp:sp>
    <dsp:sp modelId="{036F505D-2324-47B8-AE48-CBA0A86C9441}">
      <dsp:nvSpPr>
        <dsp:cNvPr id="0" name=""/>
        <dsp:cNvSpPr/>
      </dsp:nvSpPr>
      <dsp:spPr>
        <a:xfrm rot="5400000">
          <a:off x="4841746" y="-865748"/>
          <a:ext cx="829012" cy="494706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Column ‘PPI’(Pixels Per Inch) was created combining pixel height and pixel width along with screen size </a:t>
          </a:r>
        </a:p>
      </dsp:txBody>
      <dsp:txXfrm rot="-5400000">
        <a:off x="2782722" y="1233745"/>
        <a:ext cx="4906592" cy="748074"/>
      </dsp:txXfrm>
    </dsp:sp>
    <dsp:sp modelId="{9F31A623-B3C1-4536-A3DE-C3F209C4E79C}">
      <dsp:nvSpPr>
        <dsp:cNvPr id="0" name=""/>
        <dsp:cNvSpPr/>
      </dsp:nvSpPr>
      <dsp:spPr>
        <a:xfrm>
          <a:off x="0" y="1089649"/>
          <a:ext cx="2782721" cy="10362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PPI</a:t>
          </a:r>
        </a:p>
      </dsp:txBody>
      <dsp:txXfrm>
        <a:off x="50586" y="1140235"/>
        <a:ext cx="2681549" cy="935093"/>
      </dsp:txXfrm>
    </dsp:sp>
    <dsp:sp modelId="{37EE46EC-AF65-4D18-BFC8-F24442289B7B}">
      <dsp:nvSpPr>
        <dsp:cNvPr id="0" name=""/>
        <dsp:cNvSpPr/>
      </dsp:nvSpPr>
      <dsp:spPr>
        <a:xfrm rot="5400000">
          <a:off x="4841746" y="222330"/>
          <a:ext cx="829012" cy="494706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Columns 3G and 4G were combined to create column ‘4G/3G’</a:t>
          </a:r>
        </a:p>
      </dsp:txBody>
      <dsp:txXfrm rot="-5400000">
        <a:off x="2782722" y="2321824"/>
        <a:ext cx="4906592" cy="748074"/>
      </dsp:txXfrm>
    </dsp:sp>
    <dsp:sp modelId="{54D5A9E5-1B0E-4982-B4AB-E7ED59B5D537}">
      <dsp:nvSpPr>
        <dsp:cNvPr id="0" name=""/>
        <dsp:cNvSpPr/>
      </dsp:nvSpPr>
      <dsp:spPr>
        <a:xfrm>
          <a:off x="0" y="2179298"/>
          <a:ext cx="2782721" cy="10362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4G/3G</a:t>
          </a:r>
        </a:p>
      </dsp:txBody>
      <dsp:txXfrm>
        <a:off x="50586" y="2229884"/>
        <a:ext cx="2681549" cy="9350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52438-C0C9-4261-9625-211C9C266648}">
      <dsp:nvSpPr>
        <dsp:cNvPr id="0" name=""/>
        <dsp:cNvSpPr/>
      </dsp:nvSpPr>
      <dsp:spPr>
        <a:xfrm>
          <a:off x="636765" y="409814"/>
          <a:ext cx="2726369" cy="2726369"/>
        </a:xfrm>
        <a:prstGeom prst="blockArc">
          <a:avLst>
            <a:gd name="adj1" fmla="val 10800000"/>
            <a:gd name="adj2" fmla="val 162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0F6BE4-1C6F-483C-8F64-943E6CAEB38F}">
      <dsp:nvSpPr>
        <dsp:cNvPr id="0" name=""/>
        <dsp:cNvSpPr/>
      </dsp:nvSpPr>
      <dsp:spPr>
        <a:xfrm>
          <a:off x="636765" y="409814"/>
          <a:ext cx="2726369" cy="2726369"/>
        </a:xfrm>
        <a:prstGeom prst="blockArc">
          <a:avLst>
            <a:gd name="adj1" fmla="val 5400000"/>
            <a:gd name="adj2" fmla="val 108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A726B6-DC42-401E-BCD7-C7A5EF083839}">
      <dsp:nvSpPr>
        <dsp:cNvPr id="0" name=""/>
        <dsp:cNvSpPr/>
      </dsp:nvSpPr>
      <dsp:spPr>
        <a:xfrm>
          <a:off x="636765" y="409814"/>
          <a:ext cx="2726369" cy="2726369"/>
        </a:xfrm>
        <a:prstGeom prst="blockArc">
          <a:avLst>
            <a:gd name="adj1" fmla="val 0"/>
            <a:gd name="adj2" fmla="val 54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1FFF09-8A89-4EA8-AF46-7D5EB94C7101}">
      <dsp:nvSpPr>
        <dsp:cNvPr id="0" name=""/>
        <dsp:cNvSpPr/>
      </dsp:nvSpPr>
      <dsp:spPr>
        <a:xfrm>
          <a:off x="636765" y="409814"/>
          <a:ext cx="2726369" cy="2726369"/>
        </a:xfrm>
        <a:prstGeom prst="blockArc">
          <a:avLst>
            <a:gd name="adj1" fmla="val 16200000"/>
            <a:gd name="adj2" fmla="val 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8B6FFF-13F2-4138-8F11-406A451F73F8}">
      <dsp:nvSpPr>
        <dsp:cNvPr id="0" name=""/>
        <dsp:cNvSpPr/>
      </dsp:nvSpPr>
      <dsp:spPr>
        <a:xfrm>
          <a:off x="1420796" y="1166816"/>
          <a:ext cx="1255827" cy="12558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Price</a:t>
          </a:r>
        </a:p>
      </dsp:txBody>
      <dsp:txXfrm>
        <a:off x="1604708" y="1350728"/>
        <a:ext cx="888003" cy="888003"/>
      </dsp:txXfrm>
    </dsp:sp>
    <dsp:sp modelId="{45AFC400-A242-40BE-BF7F-9FED8540EE79}">
      <dsp:nvSpPr>
        <dsp:cNvPr id="0" name=""/>
        <dsp:cNvSpPr/>
      </dsp:nvSpPr>
      <dsp:spPr>
        <a:xfrm>
          <a:off x="1560410" y="1921"/>
          <a:ext cx="879079" cy="8790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Battery power </a:t>
          </a:r>
        </a:p>
      </dsp:txBody>
      <dsp:txXfrm>
        <a:off x="1689148" y="130659"/>
        <a:ext cx="621603" cy="621603"/>
      </dsp:txXfrm>
    </dsp:sp>
    <dsp:sp modelId="{7A2EBF42-1E4E-4666-9134-8E6C3FC766EE}">
      <dsp:nvSpPr>
        <dsp:cNvPr id="0" name=""/>
        <dsp:cNvSpPr/>
      </dsp:nvSpPr>
      <dsp:spPr>
        <a:xfrm>
          <a:off x="2891948" y="1333459"/>
          <a:ext cx="879079" cy="8790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Internal memory</a:t>
          </a:r>
          <a:endParaRPr lang="en-US" sz="1200" kern="1200" dirty="0"/>
        </a:p>
      </dsp:txBody>
      <dsp:txXfrm>
        <a:off x="3020686" y="1462197"/>
        <a:ext cx="621603" cy="621603"/>
      </dsp:txXfrm>
    </dsp:sp>
    <dsp:sp modelId="{E7E6FA3C-DF06-4F1B-9B01-81473CE21C9E}">
      <dsp:nvSpPr>
        <dsp:cNvPr id="0" name=""/>
        <dsp:cNvSpPr/>
      </dsp:nvSpPr>
      <dsp:spPr>
        <a:xfrm>
          <a:off x="1560410" y="2664997"/>
          <a:ext cx="879079" cy="8790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PPI</a:t>
          </a:r>
        </a:p>
      </dsp:txBody>
      <dsp:txXfrm>
        <a:off x="1689148" y="2793735"/>
        <a:ext cx="621603" cy="621603"/>
      </dsp:txXfrm>
    </dsp:sp>
    <dsp:sp modelId="{CBB511E0-9056-44D4-8F6D-9188B92CB98A}">
      <dsp:nvSpPr>
        <dsp:cNvPr id="0" name=""/>
        <dsp:cNvSpPr/>
      </dsp:nvSpPr>
      <dsp:spPr>
        <a:xfrm>
          <a:off x="228872" y="1333459"/>
          <a:ext cx="879079" cy="8790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RAM</a:t>
          </a:r>
        </a:p>
      </dsp:txBody>
      <dsp:txXfrm>
        <a:off x="357610" y="1462197"/>
        <a:ext cx="621603" cy="62160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Project-3</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r>
              <a:rPr lang="en-GB" sz="1600" b="1" dirty="0">
                <a:solidFill>
                  <a:srgbClr val="CC0000"/>
                </a:solidFill>
                <a:latin typeface="Montserrat"/>
                <a:ea typeface="Montserrat"/>
                <a:cs typeface="Montserrat"/>
                <a:sym typeface="Montserrat"/>
              </a:rPr>
              <a:t>(SUPERVISED CLASSIFICATION)</a:t>
            </a:r>
            <a:endParaRPr sz="1600" b="1" dirty="0">
              <a:solidFill>
                <a:srgbClr val="CC0000"/>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GB" sz="2800" b="1" dirty="0">
                <a:solidFill>
                  <a:srgbClr val="92D050"/>
                </a:solidFill>
                <a:latin typeface="Montserrat"/>
                <a:ea typeface="Montserrat"/>
                <a:cs typeface="Montserrat"/>
                <a:sym typeface="Montserrat"/>
              </a:rPr>
              <a:t>MOBILE PRICE RANGE PREDICTION</a:t>
            </a:r>
            <a:br>
              <a:rPr lang="en-GB" sz="2800" b="1" dirty="0">
                <a:solidFill>
                  <a:srgbClr val="92D050"/>
                </a:solidFill>
                <a:latin typeface="Montserrat"/>
                <a:ea typeface="Montserrat"/>
                <a:cs typeface="Montserrat"/>
                <a:sym typeface="Montserrat"/>
              </a:rPr>
            </a:br>
            <a:br>
              <a:rPr lang="en-GB" sz="2800" b="1" dirty="0">
                <a:solidFill>
                  <a:schemeClr val="lt1"/>
                </a:solidFill>
                <a:latin typeface="Montserrat"/>
                <a:ea typeface="Montserrat"/>
                <a:cs typeface="Montserrat"/>
                <a:sym typeface="Montserrat"/>
              </a:rPr>
            </a:br>
            <a:r>
              <a:rPr lang="en-GB" sz="1400" b="1" dirty="0">
                <a:solidFill>
                  <a:schemeClr val="lt1"/>
                </a:solidFill>
                <a:latin typeface="Montserrat"/>
                <a:ea typeface="Montserrat"/>
                <a:cs typeface="Montserrat"/>
                <a:sym typeface="Montserrat"/>
              </a:rPr>
              <a:t>INDIVIDUAL PROJECT</a:t>
            </a:r>
            <a:br>
              <a:rPr lang="en-GB" sz="1400" b="1" dirty="0">
                <a:solidFill>
                  <a:schemeClr val="lt1"/>
                </a:solidFill>
                <a:latin typeface="Montserrat"/>
                <a:ea typeface="Montserrat"/>
                <a:cs typeface="Montserrat"/>
                <a:sym typeface="Montserrat"/>
              </a:rPr>
            </a:br>
            <a:r>
              <a:rPr lang="en-GB" sz="2400" b="1" u="sng" dirty="0">
                <a:solidFill>
                  <a:schemeClr val="lt1"/>
                </a:solidFill>
                <a:latin typeface="Montserrat"/>
                <a:ea typeface="Montserrat"/>
                <a:cs typeface="Montserrat"/>
                <a:sym typeface="Montserrat"/>
              </a:rPr>
              <a:t>Ajit kumar patel</a:t>
            </a:r>
            <a:endParaRPr lang="en-IN" sz="2400" b="1" u="sng"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1800" b="1" i="0" u="none" strike="noStrike" dirty="0">
                <a:solidFill>
                  <a:srgbClr val="92D050"/>
                </a:solidFill>
                <a:effectLst/>
                <a:latin typeface="Montserrat" panose="00000500000000000000" pitchFamily="2" charset="0"/>
              </a:rPr>
              <a:t>     </a:t>
            </a:r>
            <a:br>
              <a:rPr lang="en-IN" sz="1800" b="1" dirty="0">
                <a:solidFill>
                  <a:srgbClr val="134F5C"/>
                </a:solidFill>
                <a:latin typeface="Montserrat" panose="00000500000000000000" pitchFamily="2" charset="0"/>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0390-7E41-3DB6-0A1F-7379D0247331}"/>
              </a:ext>
            </a:extLst>
          </p:cNvPr>
          <p:cNvSpPr>
            <a:spLocks noGrp="1"/>
          </p:cNvSpPr>
          <p:nvPr>
            <p:ph type="title"/>
          </p:nvPr>
        </p:nvSpPr>
        <p:spPr/>
        <p:txBody>
          <a:bodyPr/>
          <a:lstStyle/>
          <a:p>
            <a:r>
              <a:rPr lang="en-US" dirty="0"/>
              <a:t>Cont..</a:t>
            </a:r>
            <a:endParaRPr lang="en-IN" dirty="0"/>
          </a:p>
        </p:txBody>
      </p:sp>
      <p:sp>
        <p:nvSpPr>
          <p:cNvPr id="3" name="Text Placeholder 2">
            <a:extLst>
              <a:ext uri="{FF2B5EF4-FFF2-40B4-BE49-F238E27FC236}">
                <a16:creationId xmlns:a16="http://schemas.microsoft.com/office/drawing/2014/main" id="{DB07807E-6E77-A4ED-509A-B606F25B46BB}"/>
              </a:ext>
            </a:extLst>
          </p:cNvPr>
          <p:cNvSpPr>
            <a:spLocks noGrp="1"/>
          </p:cNvSpPr>
          <p:nvPr>
            <p:ph type="body" idx="1"/>
          </p:nvPr>
        </p:nvSpPr>
        <p:spPr>
          <a:xfrm>
            <a:off x="5995686" y="445025"/>
            <a:ext cx="2836614" cy="4578388"/>
          </a:xfrm>
        </p:spPr>
        <p:txBody>
          <a:bodyPr/>
          <a:lstStyle/>
          <a:p>
            <a:pPr>
              <a:buClr>
                <a:srgbClr val="FF0000"/>
              </a:buClr>
              <a:buFont typeface="Wingdings" panose="05000000000000000000" pitchFamily="2" charset="2"/>
              <a:buChar char="Ø"/>
            </a:pPr>
            <a:r>
              <a:rPr lang="en-US" sz="1400" dirty="0">
                <a:solidFill>
                  <a:srgbClr val="0070C0"/>
                </a:solidFill>
              </a:rPr>
              <a:t>4.maximum 4 core </a:t>
            </a:r>
            <a:r>
              <a:rPr lang="en-US" sz="1400" dirty="0" err="1">
                <a:solidFill>
                  <a:srgbClr val="0070C0"/>
                </a:solidFill>
              </a:rPr>
              <a:t>processsor</a:t>
            </a:r>
            <a:r>
              <a:rPr lang="en-US" sz="1400" dirty="0">
                <a:solidFill>
                  <a:srgbClr val="0070C0"/>
                </a:solidFill>
              </a:rPr>
              <a:t> are present as </a:t>
            </a:r>
            <a:r>
              <a:rPr lang="en-US" sz="1400" dirty="0" err="1">
                <a:solidFill>
                  <a:srgbClr val="0070C0"/>
                </a:solidFill>
              </a:rPr>
              <a:t>compair</a:t>
            </a:r>
            <a:r>
              <a:rPr lang="en-US" sz="1400" dirty="0">
                <a:solidFill>
                  <a:srgbClr val="0070C0"/>
                </a:solidFill>
              </a:rPr>
              <a:t> to other but the 2,3,5 are same in </a:t>
            </a:r>
            <a:r>
              <a:rPr lang="en-US" sz="1400" dirty="0" err="1">
                <a:solidFill>
                  <a:srgbClr val="0070C0"/>
                </a:solidFill>
              </a:rPr>
              <a:t>counts,and</a:t>
            </a:r>
            <a:r>
              <a:rPr lang="en-US" sz="1400" dirty="0">
                <a:solidFill>
                  <a:srgbClr val="0070C0"/>
                </a:solidFill>
              </a:rPr>
              <a:t> the 6core processor are less in count.</a:t>
            </a:r>
          </a:p>
          <a:p>
            <a:pPr>
              <a:buClr>
                <a:srgbClr val="FF0000"/>
              </a:buClr>
              <a:buFont typeface="Wingdings" panose="05000000000000000000" pitchFamily="2" charset="2"/>
              <a:buChar char="Ø"/>
            </a:pPr>
            <a:r>
              <a:rPr lang="en-US" sz="1400" dirty="0">
                <a:solidFill>
                  <a:srgbClr val="0070C0"/>
                </a:solidFill>
              </a:rPr>
              <a:t>5.3g phone are 78.2% and the non3g are 23.8%</a:t>
            </a:r>
          </a:p>
          <a:p>
            <a:pPr>
              <a:buClr>
                <a:srgbClr val="FF0000"/>
              </a:buClr>
              <a:buFont typeface="Wingdings" panose="05000000000000000000" pitchFamily="2" charset="2"/>
              <a:buChar char="Ø"/>
            </a:pPr>
            <a:r>
              <a:rPr lang="en-US" sz="1400" dirty="0">
                <a:solidFill>
                  <a:srgbClr val="0070C0"/>
                </a:solidFill>
              </a:rPr>
              <a:t>6.there are 50.3% of touch screen phone are hear and the rest are non touch screen</a:t>
            </a:r>
          </a:p>
          <a:p>
            <a:pPr>
              <a:buClr>
                <a:srgbClr val="FF0000"/>
              </a:buClr>
              <a:buFont typeface="Wingdings" panose="05000000000000000000" pitchFamily="2" charset="2"/>
              <a:buChar char="Ø"/>
            </a:pPr>
            <a:r>
              <a:rPr lang="en-US" sz="1400" dirty="0">
                <a:solidFill>
                  <a:srgbClr val="0070C0"/>
                </a:solidFill>
              </a:rPr>
              <a:t>7.50.7% of </a:t>
            </a:r>
            <a:r>
              <a:rPr lang="en-US" sz="1400" dirty="0" err="1">
                <a:solidFill>
                  <a:srgbClr val="0070C0"/>
                </a:solidFill>
              </a:rPr>
              <a:t>wifi</a:t>
            </a:r>
            <a:r>
              <a:rPr lang="en-US" sz="1400" dirty="0">
                <a:solidFill>
                  <a:srgbClr val="0070C0"/>
                </a:solidFill>
              </a:rPr>
              <a:t> phone are present and rest are </a:t>
            </a:r>
            <a:r>
              <a:rPr lang="en-US" sz="1400" dirty="0" err="1">
                <a:solidFill>
                  <a:srgbClr val="0070C0"/>
                </a:solidFill>
              </a:rPr>
              <a:t>wifi</a:t>
            </a:r>
            <a:r>
              <a:rPr lang="en-US" sz="1400" dirty="0">
                <a:solidFill>
                  <a:srgbClr val="0070C0"/>
                </a:solidFill>
              </a:rPr>
              <a:t> less phone</a:t>
            </a:r>
          </a:p>
          <a:p>
            <a:pPr>
              <a:buClr>
                <a:srgbClr val="FF0000"/>
              </a:buClr>
              <a:buFont typeface="Wingdings" panose="05000000000000000000" pitchFamily="2" charset="2"/>
              <a:buChar char="Ø"/>
            </a:pPr>
            <a:r>
              <a:rPr lang="en-US" sz="1400" dirty="0">
                <a:solidFill>
                  <a:srgbClr val="0070C0"/>
                </a:solidFill>
              </a:rPr>
              <a:t>8.price is </a:t>
            </a:r>
            <a:r>
              <a:rPr lang="en-US" sz="1400" dirty="0" err="1">
                <a:solidFill>
                  <a:srgbClr val="0070C0"/>
                </a:solidFill>
              </a:rPr>
              <a:t>equaly</a:t>
            </a:r>
            <a:r>
              <a:rPr lang="en-US" sz="1400" dirty="0">
                <a:solidFill>
                  <a:srgbClr val="0070C0"/>
                </a:solidFill>
              </a:rPr>
              <a:t> </a:t>
            </a:r>
            <a:r>
              <a:rPr lang="en-US" sz="1400" dirty="0" err="1">
                <a:solidFill>
                  <a:srgbClr val="0070C0"/>
                </a:solidFill>
              </a:rPr>
              <a:t>prsent</a:t>
            </a:r>
            <a:r>
              <a:rPr lang="en-US" sz="1400" dirty="0">
                <a:solidFill>
                  <a:srgbClr val="0070C0"/>
                </a:solidFill>
              </a:rPr>
              <a:t> as (</a:t>
            </a:r>
            <a:r>
              <a:rPr lang="en-US" sz="1400" dirty="0" err="1">
                <a:solidFill>
                  <a:srgbClr val="0070C0"/>
                </a:solidFill>
              </a:rPr>
              <a:t>low,high,medium,expensive</a:t>
            </a:r>
            <a:r>
              <a:rPr lang="en-US" sz="1400" dirty="0">
                <a:solidFill>
                  <a:srgbClr val="0070C0"/>
                </a:solidFill>
              </a:rPr>
              <a:t>)</a:t>
            </a:r>
            <a:endParaRPr lang="en-IN" sz="1400" dirty="0">
              <a:solidFill>
                <a:srgbClr val="0070C0"/>
              </a:solidFill>
            </a:endParaRPr>
          </a:p>
        </p:txBody>
      </p:sp>
      <p:pic>
        <p:nvPicPr>
          <p:cNvPr id="7" name="Picture 6">
            <a:extLst>
              <a:ext uri="{FF2B5EF4-FFF2-40B4-BE49-F238E27FC236}">
                <a16:creationId xmlns:a16="http://schemas.microsoft.com/office/drawing/2014/main" id="{F4392B29-D44F-DB1A-CC15-FBB3A776EE1A}"/>
              </a:ext>
            </a:extLst>
          </p:cNvPr>
          <p:cNvPicPr>
            <a:picLocks noChangeAspect="1"/>
          </p:cNvPicPr>
          <p:nvPr/>
        </p:nvPicPr>
        <p:blipFill rotWithShape="1">
          <a:blip r:embed="rId2"/>
          <a:srcRect t="39156" b="19888"/>
          <a:stretch/>
        </p:blipFill>
        <p:spPr>
          <a:xfrm>
            <a:off x="543302" y="1273215"/>
            <a:ext cx="5579705" cy="3295660"/>
          </a:xfrm>
          <a:prstGeom prst="rect">
            <a:avLst/>
          </a:prstGeom>
        </p:spPr>
      </p:pic>
    </p:spTree>
    <p:extLst>
      <p:ext uri="{BB962C8B-B14F-4D97-AF65-F5344CB8AC3E}">
        <p14:creationId xmlns:p14="http://schemas.microsoft.com/office/powerpoint/2010/main" val="3584971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7282-9A59-B417-085B-B9C3B6729DF1}"/>
              </a:ext>
            </a:extLst>
          </p:cNvPr>
          <p:cNvSpPr>
            <a:spLocks noGrp="1"/>
          </p:cNvSpPr>
          <p:nvPr>
            <p:ph type="title"/>
          </p:nvPr>
        </p:nvSpPr>
        <p:spPr/>
        <p:txBody>
          <a:bodyPr/>
          <a:lstStyle/>
          <a:p>
            <a:r>
              <a:rPr lang="en-US" b="1" dirty="0"/>
              <a:t>BIVARIATE ANALYSIS:</a:t>
            </a:r>
            <a:endParaRPr lang="en-IN" b="1" dirty="0"/>
          </a:p>
        </p:txBody>
      </p:sp>
      <p:sp>
        <p:nvSpPr>
          <p:cNvPr id="3" name="Text Placeholder 2">
            <a:extLst>
              <a:ext uri="{FF2B5EF4-FFF2-40B4-BE49-F238E27FC236}">
                <a16:creationId xmlns:a16="http://schemas.microsoft.com/office/drawing/2014/main" id="{8FBE963B-7D7C-43BC-FD1E-DEA31C0D292D}"/>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10E86624-3736-46D8-73B5-47196239D4F6}"/>
              </a:ext>
            </a:extLst>
          </p:cNvPr>
          <p:cNvPicPr>
            <a:picLocks noChangeAspect="1"/>
          </p:cNvPicPr>
          <p:nvPr/>
        </p:nvPicPr>
        <p:blipFill>
          <a:blip r:embed="rId2"/>
          <a:stretch>
            <a:fillRect/>
          </a:stretch>
        </p:blipFill>
        <p:spPr>
          <a:xfrm>
            <a:off x="311700" y="1152475"/>
            <a:ext cx="8520599" cy="3416400"/>
          </a:xfrm>
          <a:prstGeom prst="rect">
            <a:avLst/>
          </a:prstGeom>
        </p:spPr>
      </p:pic>
    </p:spTree>
    <p:extLst>
      <p:ext uri="{BB962C8B-B14F-4D97-AF65-F5344CB8AC3E}">
        <p14:creationId xmlns:p14="http://schemas.microsoft.com/office/powerpoint/2010/main" val="2108834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5964-ED7F-DEFB-1E67-1E84651462A1}"/>
              </a:ext>
            </a:extLst>
          </p:cNvPr>
          <p:cNvSpPr>
            <a:spLocks noGrp="1"/>
          </p:cNvSpPr>
          <p:nvPr>
            <p:ph type="title"/>
          </p:nvPr>
        </p:nvSpPr>
        <p:spPr>
          <a:xfrm>
            <a:off x="311700" y="127322"/>
            <a:ext cx="8520600" cy="890403"/>
          </a:xfrm>
        </p:spPr>
        <p:txBody>
          <a:bodyPr/>
          <a:lstStyle/>
          <a:p>
            <a:r>
              <a:rPr lang="en-US" b="1" dirty="0">
                <a:solidFill>
                  <a:srgbClr val="FF0000"/>
                </a:solidFill>
              </a:rPr>
              <a:t>BEFORE ML STEPS</a:t>
            </a:r>
            <a:br>
              <a:rPr lang="en-US" b="1" dirty="0">
                <a:solidFill>
                  <a:srgbClr val="FF0000"/>
                </a:solidFill>
              </a:rPr>
            </a:br>
            <a:r>
              <a:rPr lang="en-US" sz="1800" b="1" dirty="0">
                <a:solidFill>
                  <a:schemeClr val="accent5">
                    <a:lumMod val="60000"/>
                    <a:lumOff val="40000"/>
                  </a:schemeClr>
                </a:solidFill>
              </a:rPr>
              <a:t>OUT LIER &amp; SKEWNESS CHECK</a:t>
            </a:r>
            <a:br>
              <a:rPr lang="en-US" b="1" dirty="0">
                <a:solidFill>
                  <a:srgbClr val="FF0000"/>
                </a:solidFill>
              </a:rPr>
            </a:br>
            <a:br>
              <a:rPr lang="en-US" dirty="0">
                <a:solidFill>
                  <a:srgbClr val="0070C0"/>
                </a:solidFill>
              </a:rPr>
            </a:br>
            <a:endParaRPr lang="en-IN" dirty="0"/>
          </a:p>
        </p:txBody>
      </p:sp>
      <p:sp>
        <p:nvSpPr>
          <p:cNvPr id="3" name="Text Placeholder 2">
            <a:extLst>
              <a:ext uri="{FF2B5EF4-FFF2-40B4-BE49-F238E27FC236}">
                <a16:creationId xmlns:a16="http://schemas.microsoft.com/office/drawing/2014/main" id="{6F3C610B-2EB3-4F33-262B-211BCD03A2EC}"/>
              </a:ext>
            </a:extLst>
          </p:cNvPr>
          <p:cNvSpPr>
            <a:spLocks noGrp="1"/>
          </p:cNvSpPr>
          <p:nvPr>
            <p:ph type="body" idx="1"/>
          </p:nvPr>
        </p:nvSpPr>
        <p:spPr>
          <a:xfrm>
            <a:off x="4879180" y="2792955"/>
            <a:ext cx="3953119" cy="1775920"/>
          </a:xfrm>
        </p:spPr>
        <p:txBody>
          <a:bodyPr/>
          <a:lstStyle/>
          <a:p>
            <a:pPr>
              <a:buClr>
                <a:schemeClr val="tx1"/>
              </a:buClr>
              <a:buFont typeface="Wingdings" panose="05000000000000000000" pitchFamily="2" charset="2"/>
              <a:buChar char="v"/>
            </a:pPr>
            <a:r>
              <a:rPr lang="en-US" dirty="0">
                <a:solidFill>
                  <a:srgbClr val="0070C0"/>
                </a:solidFill>
              </a:rPr>
              <a:t>Applying log transformation </a:t>
            </a:r>
          </a:p>
          <a:p>
            <a:pPr>
              <a:buClr>
                <a:schemeClr val="tx1"/>
              </a:buClr>
              <a:buFont typeface="Wingdings" panose="05000000000000000000" pitchFamily="2" charset="2"/>
              <a:buChar char="v"/>
            </a:pPr>
            <a:r>
              <a:rPr lang="en-US" dirty="0">
                <a:solidFill>
                  <a:srgbClr val="0070C0"/>
                </a:solidFill>
              </a:rPr>
              <a:t>Applying IQR method</a:t>
            </a:r>
            <a:endParaRPr lang="en-IN" dirty="0">
              <a:solidFill>
                <a:srgbClr val="0070C0"/>
              </a:solidFill>
            </a:endParaRPr>
          </a:p>
        </p:txBody>
      </p:sp>
      <p:pic>
        <p:nvPicPr>
          <p:cNvPr id="11" name="Picture 10">
            <a:extLst>
              <a:ext uri="{FF2B5EF4-FFF2-40B4-BE49-F238E27FC236}">
                <a16:creationId xmlns:a16="http://schemas.microsoft.com/office/drawing/2014/main" id="{AE9A23A4-D39A-6B8A-27C0-A7E919DD14DF}"/>
              </a:ext>
            </a:extLst>
          </p:cNvPr>
          <p:cNvPicPr>
            <a:picLocks noChangeAspect="1"/>
          </p:cNvPicPr>
          <p:nvPr/>
        </p:nvPicPr>
        <p:blipFill>
          <a:blip r:embed="rId2"/>
          <a:stretch>
            <a:fillRect/>
          </a:stretch>
        </p:blipFill>
        <p:spPr>
          <a:xfrm>
            <a:off x="266218" y="1034857"/>
            <a:ext cx="4305782" cy="1775920"/>
          </a:xfrm>
          <a:prstGeom prst="rect">
            <a:avLst/>
          </a:prstGeom>
        </p:spPr>
      </p:pic>
      <p:pic>
        <p:nvPicPr>
          <p:cNvPr id="13" name="Picture 12">
            <a:extLst>
              <a:ext uri="{FF2B5EF4-FFF2-40B4-BE49-F238E27FC236}">
                <a16:creationId xmlns:a16="http://schemas.microsoft.com/office/drawing/2014/main" id="{91F80606-D9BF-4E43-8E8B-94B9F7718378}"/>
              </a:ext>
            </a:extLst>
          </p:cNvPr>
          <p:cNvPicPr>
            <a:picLocks noChangeAspect="1"/>
          </p:cNvPicPr>
          <p:nvPr/>
        </p:nvPicPr>
        <p:blipFill>
          <a:blip r:embed="rId3"/>
          <a:stretch>
            <a:fillRect/>
          </a:stretch>
        </p:blipFill>
        <p:spPr>
          <a:xfrm>
            <a:off x="4549259" y="1017725"/>
            <a:ext cx="4305782" cy="1775920"/>
          </a:xfrm>
          <a:prstGeom prst="rect">
            <a:avLst/>
          </a:prstGeom>
        </p:spPr>
      </p:pic>
      <p:pic>
        <p:nvPicPr>
          <p:cNvPr id="15" name="Picture 14">
            <a:extLst>
              <a:ext uri="{FF2B5EF4-FFF2-40B4-BE49-F238E27FC236}">
                <a16:creationId xmlns:a16="http://schemas.microsoft.com/office/drawing/2014/main" id="{A6DB5FDE-0B17-03F0-92DE-74A4C8523498}"/>
              </a:ext>
            </a:extLst>
          </p:cNvPr>
          <p:cNvPicPr>
            <a:picLocks noChangeAspect="1"/>
          </p:cNvPicPr>
          <p:nvPr/>
        </p:nvPicPr>
        <p:blipFill>
          <a:blip r:embed="rId4"/>
          <a:stretch>
            <a:fillRect/>
          </a:stretch>
        </p:blipFill>
        <p:spPr>
          <a:xfrm>
            <a:off x="311701" y="2693159"/>
            <a:ext cx="4305781" cy="2005316"/>
          </a:xfrm>
          <a:prstGeom prst="rect">
            <a:avLst/>
          </a:prstGeom>
        </p:spPr>
      </p:pic>
    </p:spTree>
    <p:extLst>
      <p:ext uri="{BB962C8B-B14F-4D97-AF65-F5344CB8AC3E}">
        <p14:creationId xmlns:p14="http://schemas.microsoft.com/office/powerpoint/2010/main" val="4227452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EEC40-C936-FA52-9DB7-A053B7112F0C}"/>
              </a:ext>
            </a:extLst>
          </p:cNvPr>
          <p:cNvSpPr>
            <a:spLocks noGrp="1"/>
          </p:cNvSpPr>
          <p:nvPr>
            <p:ph type="title"/>
          </p:nvPr>
        </p:nvSpPr>
        <p:spPr/>
        <p:txBody>
          <a:bodyPr/>
          <a:lstStyle/>
          <a:p>
            <a:r>
              <a:rPr lang="en-US" dirty="0">
                <a:solidFill>
                  <a:schemeClr val="accent5">
                    <a:lumMod val="60000"/>
                    <a:lumOff val="40000"/>
                  </a:schemeClr>
                </a:solidFill>
              </a:rPr>
              <a:t>TREETMENT OF SKEWNESS:</a:t>
            </a:r>
            <a:endParaRPr lang="en-IN" dirty="0">
              <a:solidFill>
                <a:schemeClr val="accent5">
                  <a:lumMod val="60000"/>
                  <a:lumOff val="40000"/>
                </a:schemeClr>
              </a:solidFill>
            </a:endParaRPr>
          </a:p>
        </p:txBody>
      </p:sp>
      <p:sp>
        <p:nvSpPr>
          <p:cNvPr id="3" name="Text Placeholder 2">
            <a:extLst>
              <a:ext uri="{FF2B5EF4-FFF2-40B4-BE49-F238E27FC236}">
                <a16:creationId xmlns:a16="http://schemas.microsoft.com/office/drawing/2014/main" id="{107D73B9-F018-EAFC-CC7E-5312E254B879}"/>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3604482-662C-CF36-517F-4180E2B90730}"/>
              </a:ext>
            </a:extLst>
          </p:cNvPr>
          <p:cNvPicPr>
            <a:picLocks noChangeAspect="1"/>
          </p:cNvPicPr>
          <p:nvPr/>
        </p:nvPicPr>
        <p:blipFill>
          <a:blip r:embed="rId2"/>
          <a:stretch>
            <a:fillRect/>
          </a:stretch>
        </p:blipFill>
        <p:spPr>
          <a:xfrm>
            <a:off x="403483" y="1017725"/>
            <a:ext cx="3011041" cy="2227335"/>
          </a:xfrm>
          <a:prstGeom prst="rect">
            <a:avLst/>
          </a:prstGeom>
        </p:spPr>
      </p:pic>
      <p:pic>
        <p:nvPicPr>
          <p:cNvPr id="7" name="Picture 6">
            <a:extLst>
              <a:ext uri="{FF2B5EF4-FFF2-40B4-BE49-F238E27FC236}">
                <a16:creationId xmlns:a16="http://schemas.microsoft.com/office/drawing/2014/main" id="{C21AC03E-5E9A-E60B-0002-508B421BC9E8}"/>
              </a:ext>
            </a:extLst>
          </p:cNvPr>
          <p:cNvPicPr>
            <a:picLocks noChangeAspect="1"/>
          </p:cNvPicPr>
          <p:nvPr/>
        </p:nvPicPr>
        <p:blipFill>
          <a:blip r:embed="rId3"/>
          <a:stretch>
            <a:fillRect/>
          </a:stretch>
        </p:blipFill>
        <p:spPr>
          <a:xfrm>
            <a:off x="3414524" y="1017727"/>
            <a:ext cx="2662997" cy="2227333"/>
          </a:xfrm>
          <a:prstGeom prst="rect">
            <a:avLst/>
          </a:prstGeom>
        </p:spPr>
      </p:pic>
      <p:pic>
        <p:nvPicPr>
          <p:cNvPr id="9" name="Picture 8">
            <a:extLst>
              <a:ext uri="{FF2B5EF4-FFF2-40B4-BE49-F238E27FC236}">
                <a16:creationId xmlns:a16="http://schemas.microsoft.com/office/drawing/2014/main" id="{D3D66922-40F2-B2CC-2F15-1F4EE841D7CD}"/>
              </a:ext>
            </a:extLst>
          </p:cNvPr>
          <p:cNvPicPr>
            <a:picLocks noChangeAspect="1"/>
          </p:cNvPicPr>
          <p:nvPr/>
        </p:nvPicPr>
        <p:blipFill>
          <a:blip r:embed="rId4"/>
          <a:stretch>
            <a:fillRect/>
          </a:stretch>
        </p:blipFill>
        <p:spPr>
          <a:xfrm>
            <a:off x="6077522" y="1017725"/>
            <a:ext cx="2754775" cy="2227333"/>
          </a:xfrm>
          <a:prstGeom prst="rect">
            <a:avLst/>
          </a:prstGeom>
        </p:spPr>
      </p:pic>
      <p:pic>
        <p:nvPicPr>
          <p:cNvPr id="11" name="Picture 10">
            <a:extLst>
              <a:ext uri="{FF2B5EF4-FFF2-40B4-BE49-F238E27FC236}">
                <a16:creationId xmlns:a16="http://schemas.microsoft.com/office/drawing/2014/main" id="{53547116-1A23-BBB0-A19C-EAA0F3A063F8}"/>
              </a:ext>
            </a:extLst>
          </p:cNvPr>
          <p:cNvPicPr>
            <a:picLocks noChangeAspect="1"/>
          </p:cNvPicPr>
          <p:nvPr/>
        </p:nvPicPr>
        <p:blipFill>
          <a:blip r:embed="rId5"/>
          <a:stretch>
            <a:fillRect/>
          </a:stretch>
        </p:blipFill>
        <p:spPr>
          <a:xfrm>
            <a:off x="403483" y="3012108"/>
            <a:ext cx="3011038" cy="2227333"/>
          </a:xfrm>
          <a:prstGeom prst="rect">
            <a:avLst/>
          </a:prstGeom>
        </p:spPr>
      </p:pic>
      <p:pic>
        <p:nvPicPr>
          <p:cNvPr id="13" name="Picture 12">
            <a:extLst>
              <a:ext uri="{FF2B5EF4-FFF2-40B4-BE49-F238E27FC236}">
                <a16:creationId xmlns:a16="http://schemas.microsoft.com/office/drawing/2014/main" id="{0E21E4FA-854F-6497-D75C-002536AD0964}"/>
              </a:ext>
            </a:extLst>
          </p:cNvPr>
          <p:cNvPicPr>
            <a:picLocks noChangeAspect="1"/>
          </p:cNvPicPr>
          <p:nvPr/>
        </p:nvPicPr>
        <p:blipFill>
          <a:blip r:embed="rId6"/>
          <a:stretch>
            <a:fillRect/>
          </a:stretch>
        </p:blipFill>
        <p:spPr>
          <a:xfrm>
            <a:off x="3322743" y="3012107"/>
            <a:ext cx="2754776" cy="2131393"/>
          </a:xfrm>
          <a:prstGeom prst="rect">
            <a:avLst/>
          </a:prstGeom>
        </p:spPr>
      </p:pic>
      <p:pic>
        <p:nvPicPr>
          <p:cNvPr id="15" name="Picture 14">
            <a:extLst>
              <a:ext uri="{FF2B5EF4-FFF2-40B4-BE49-F238E27FC236}">
                <a16:creationId xmlns:a16="http://schemas.microsoft.com/office/drawing/2014/main" id="{88DB74B0-CA34-3C3B-CE66-397A9DB483B8}"/>
              </a:ext>
            </a:extLst>
          </p:cNvPr>
          <p:cNvPicPr>
            <a:picLocks noChangeAspect="1"/>
          </p:cNvPicPr>
          <p:nvPr/>
        </p:nvPicPr>
        <p:blipFill>
          <a:blip r:embed="rId7"/>
          <a:stretch>
            <a:fillRect/>
          </a:stretch>
        </p:blipFill>
        <p:spPr>
          <a:xfrm>
            <a:off x="6077516" y="2904796"/>
            <a:ext cx="2754776" cy="2238704"/>
          </a:xfrm>
          <a:prstGeom prst="rect">
            <a:avLst/>
          </a:prstGeom>
        </p:spPr>
      </p:pic>
    </p:spTree>
    <p:extLst>
      <p:ext uri="{BB962C8B-B14F-4D97-AF65-F5344CB8AC3E}">
        <p14:creationId xmlns:p14="http://schemas.microsoft.com/office/powerpoint/2010/main" val="2900052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F7F1-3835-78F5-2344-10A8D6F459C5}"/>
              </a:ext>
            </a:extLst>
          </p:cNvPr>
          <p:cNvSpPr>
            <a:spLocks noGrp="1"/>
          </p:cNvSpPr>
          <p:nvPr>
            <p:ph type="title"/>
          </p:nvPr>
        </p:nvSpPr>
        <p:spPr/>
        <p:txBody>
          <a:bodyPr/>
          <a:lstStyle/>
          <a:p>
            <a:r>
              <a:rPr lang="en-US" b="1" dirty="0"/>
              <a:t>MODELLING</a:t>
            </a:r>
            <a:endParaRPr lang="en-IN" b="1" dirty="0"/>
          </a:p>
        </p:txBody>
      </p:sp>
      <p:sp>
        <p:nvSpPr>
          <p:cNvPr id="3" name="Text Placeholder 2">
            <a:extLst>
              <a:ext uri="{FF2B5EF4-FFF2-40B4-BE49-F238E27FC236}">
                <a16:creationId xmlns:a16="http://schemas.microsoft.com/office/drawing/2014/main" id="{08292643-8458-2719-2D24-E6757A7D2F82}"/>
              </a:ext>
            </a:extLst>
          </p:cNvPr>
          <p:cNvSpPr>
            <a:spLocks noGrp="1"/>
          </p:cNvSpPr>
          <p:nvPr>
            <p:ph type="body" idx="1"/>
          </p:nvPr>
        </p:nvSpPr>
        <p:spPr/>
        <p:txBody>
          <a:bodyPr/>
          <a:lstStyle/>
          <a:p>
            <a:pPr marL="114300" indent="0">
              <a:buNone/>
            </a:pPr>
            <a:r>
              <a:rPr lang="en-IN" b="1" dirty="0">
                <a:solidFill>
                  <a:schemeClr val="bg1">
                    <a:lumMod val="50000"/>
                  </a:schemeClr>
                </a:solidFill>
              </a:rPr>
              <a:t>WITHOUT FEATURE SELACTION</a:t>
            </a:r>
          </a:p>
        </p:txBody>
      </p:sp>
      <p:pic>
        <p:nvPicPr>
          <p:cNvPr id="5" name="Picture 4">
            <a:extLst>
              <a:ext uri="{FF2B5EF4-FFF2-40B4-BE49-F238E27FC236}">
                <a16:creationId xmlns:a16="http://schemas.microsoft.com/office/drawing/2014/main" id="{B340592A-6621-A768-4F61-96BBF47527F8}"/>
              </a:ext>
            </a:extLst>
          </p:cNvPr>
          <p:cNvPicPr>
            <a:picLocks noChangeAspect="1"/>
          </p:cNvPicPr>
          <p:nvPr/>
        </p:nvPicPr>
        <p:blipFill rotWithShape="1">
          <a:blip r:embed="rId2"/>
          <a:srcRect l="5927" t="43615" r="34534" b="28889"/>
          <a:stretch/>
        </p:blipFill>
        <p:spPr>
          <a:xfrm>
            <a:off x="444499" y="1628775"/>
            <a:ext cx="6456363" cy="2571750"/>
          </a:xfrm>
          <a:prstGeom prst="rect">
            <a:avLst/>
          </a:prstGeom>
        </p:spPr>
      </p:pic>
    </p:spTree>
    <p:extLst>
      <p:ext uri="{BB962C8B-B14F-4D97-AF65-F5344CB8AC3E}">
        <p14:creationId xmlns:p14="http://schemas.microsoft.com/office/powerpoint/2010/main" val="3059028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141E-3FCC-88AE-63D4-0343ABDC1DD5}"/>
              </a:ext>
            </a:extLst>
          </p:cNvPr>
          <p:cNvSpPr>
            <a:spLocks noGrp="1"/>
          </p:cNvSpPr>
          <p:nvPr>
            <p:ph type="title"/>
          </p:nvPr>
        </p:nvSpPr>
        <p:spPr/>
        <p:txBody>
          <a:bodyPr/>
          <a:lstStyle/>
          <a:p>
            <a:r>
              <a:rPr lang="en-IN" b="1" dirty="0"/>
              <a:t>FEATURE SELACTION</a:t>
            </a:r>
          </a:p>
        </p:txBody>
      </p:sp>
      <p:sp>
        <p:nvSpPr>
          <p:cNvPr id="3" name="Text Placeholder 2">
            <a:extLst>
              <a:ext uri="{FF2B5EF4-FFF2-40B4-BE49-F238E27FC236}">
                <a16:creationId xmlns:a16="http://schemas.microsoft.com/office/drawing/2014/main" id="{91FC15A8-90D9-845C-8BC8-F20573894508}"/>
              </a:ext>
            </a:extLst>
          </p:cNvPr>
          <p:cNvSpPr>
            <a:spLocks noGrp="1"/>
          </p:cNvSpPr>
          <p:nvPr>
            <p:ph type="body" idx="1"/>
          </p:nvPr>
        </p:nvSpPr>
        <p:spPr/>
        <p:txBody>
          <a:bodyPr/>
          <a:lstStyle/>
          <a:p>
            <a:endParaRPr lang="en-IN" dirty="0"/>
          </a:p>
        </p:txBody>
      </p:sp>
      <p:pic>
        <p:nvPicPr>
          <p:cNvPr id="4" name="Picture 3" descr="Graphical user interface&#10;&#10;Description automatically generated">
            <a:extLst>
              <a:ext uri="{FF2B5EF4-FFF2-40B4-BE49-F238E27FC236}">
                <a16:creationId xmlns:a16="http://schemas.microsoft.com/office/drawing/2014/main" id="{1B8D84AE-1D69-878D-6954-53D133FEE620}"/>
              </a:ext>
            </a:extLst>
          </p:cNvPr>
          <p:cNvPicPr>
            <a:picLocks noChangeAspect="1"/>
          </p:cNvPicPr>
          <p:nvPr/>
        </p:nvPicPr>
        <p:blipFill>
          <a:blip r:embed="rId2" cstate="print"/>
          <a:stretch>
            <a:fillRect/>
          </a:stretch>
        </p:blipFill>
        <p:spPr>
          <a:xfrm>
            <a:off x="311701" y="1152476"/>
            <a:ext cx="4260299" cy="3416400"/>
          </a:xfrm>
          <a:prstGeom prst="rect">
            <a:avLst/>
          </a:prstGeom>
        </p:spPr>
      </p:pic>
      <p:pic>
        <p:nvPicPr>
          <p:cNvPr id="5" name="Picture 4">
            <a:extLst>
              <a:ext uri="{FF2B5EF4-FFF2-40B4-BE49-F238E27FC236}">
                <a16:creationId xmlns:a16="http://schemas.microsoft.com/office/drawing/2014/main" id="{8A308C80-466E-425B-920C-76847C1168F1}"/>
              </a:ext>
            </a:extLst>
          </p:cNvPr>
          <p:cNvPicPr>
            <a:picLocks noChangeAspect="1"/>
          </p:cNvPicPr>
          <p:nvPr/>
        </p:nvPicPr>
        <p:blipFill>
          <a:blip r:embed="rId3" cstate="print"/>
          <a:stretch>
            <a:fillRect/>
          </a:stretch>
        </p:blipFill>
        <p:spPr>
          <a:xfrm>
            <a:off x="4572000" y="1152475"/>
            <a:ext cx="4260299" cy="3416400"/>
          </a:xfrm>
          <a:prstGeom prst="rect">
            <a:avLst/>
          </a:prstGeom>
        </p:spPr>
      </p:pic>
    </p:spTree>
    <p:extLst>
      <p:ext uri="{BB962C8B-B14F-4D97-AF65-F5344CB8AC3E}">
        <p14:creationId xmlns:p14="http://schemas.microsoft.com/office/powerpoint/2010/main" val="4220310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EA27-1389-4ECA-A8DF-C5668923DEB3}"/>
              </a:ext>
            </a:extLst>
          </p:cNvPr>
          <p:cNvSpPr>
            <a:spLocks noGrp="1"/>
          </p:cNvSpPr>
          <p:nvPr>
            <p:ph type="title"/>
          </p:nvPr>
        </p:nvSpPr>
        <p:spPr/>
        <p:txBody>
          <a:bodyPr/>
          <a:lstStyle/>
          <a:p>
            <a:r>
              <a:rPr lang="en-IN" b="1" dirty="0"/>
              <a:t>MODELLING</a:t>
            </a:r>
          </a:p>
        </p:txBody>
      </p:sp>
      <p:sp>
        <p:nvSpPr>
          <p:cNvPr id="3" name="Text Placeholder 2">
            <a:extLst>
              <a:ext uri="{FF2B5EF4-FFF2-40B4-BE49-F238E27FC236}">
                <a16:creationId xmlns:a16="http://schemas.microsoft.com/office/drawing/2014/main" id="{F0182396-6C47-BC2B-5AF0-650EF1765966}"/>
              </a:ext>
            </a:extLst>
          </p:cNvPr>
          <p:cNvSpPr>
            <a:spLocks noGrp="1"/>
          </p:cNvSpPr>
          <p:nvPr>
            <p:ph type="body" idx="1"/>
          </p:nvPr>
        </p:nvSpPr>
        <p:spPr/>
        <p:txBody>
          <a:bodyPr/>
          <a:lstStyle/>
          <a:p>
            <a:pPr marL="114300" indent="0">
              <a:buNone/>
            </a:pPr>
            <a:r>
              <a:rPr lang="en-IN" b="1" dirty="0">
                <a:solidFill>
                  <a:schemeClr val="bg1">
                    <a:lumMod val="50000"/>
                  </a:schemeClr>
                </a:solidFill>
              </a:rPr>
              <a:t>AFTER FEATURE SELECTION</a:t>
            </a:r>
          </a:p>
        </p:txBody>
      </p:sp>
      <p:pic>
        <p:nvPicPr>
          <p:cNvPr id="8" name="Picture 7">
            <a:extLst>
              <a:ext uri="{FF2B5EF4-FFF2-40B4-BE49-F238E27FC236}">
                <a16:creationId xmlns:a16="http://schemas.microsoft.com/office/drawing/2014/main" id="{C6BE9A04-F41D-6106-7F7D-068C066013F1}"/>
              </a:ext>
            </a:extLst>
          </p:cNvPr>
          <p:cNvPicPr>
            <a:picLocks noChangeAspect="1"/>
          </p:cNvPicPr>
          <p:nvPr/>
        </p:nvPicPr>
        <p:blipFill rotWithShape="1">
          <a:blip r:embed="rId2"/>
          <a:srcRect l="16093" t="19330" r="42032" b="47354"/>
          <a:stretch/>
        </p:blipFill>
        <p:spPr>
          <a:xfrm>
            <a:off x="707230" y="1635920"/>
            <a:ext cx="8215313" cy="3157536"/>
          </a:xfrm>
          <a:prstGeom prst="rect">
            <a:avLst/>
          </a:prstGeom>
        </p:spPr>
      </p:pic>
    </p:spTree>
    <p:extLst>
      <p:ext uri="{BB962C8B-B14F-4D97-AF65-F5344CB8AC3E}">
        <p14:creationId xmlns:p14="http://schemas.microsoft.com/office/powerpoint/2010/main" val="1908376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2440-BD11-CE68-8CF7-34AE3132BBF8}"/>
              </a:ext>
            </a:extLst>
          </p:cNvPr>
          <p:cNvSpPr>
            <a:spLocks noGrp="1"/>
          </p:cNvSpPr>
          <p:nvPr>
            <p:ph type="title"/>
          </p:nvPr>
        </p:nvSpPr>
        <p:spPr/>
        <p:txBody>
          <a:bodyPr/>
          <a:lstStyle/>
          <a:p>
            <a:r>
              <a:rPr lang="en-IN" b="1" dirty="0"/>
              <a:t>BEST PERFORMING MODELS</a:t>
            </a:r>
          </a:p>
        </p:txBody>
      </p:sp>
      <p:sp>
        <p:nvSpPr>
          <p:cNvPr id="3" name="Text Placeholder 2">
            <a:extLst>
              <a:ext uri="{FF2B5EF4-FFF2-40B4-BE49-F238E27FC236}">
                <a16:creationId xmlns:a16="http://schemas.microsoft.com/office/drawing/2014/main" id="{71A63AF9-EA26-E1F4-5AE1-873C490ED9C2}"/>
              </a:ext>
            </a:extLst>
          </p:cNvPr>
          <p:cNvSpPr>
            <a:spLocks noGrp="1"/>
          </p:cNvSpPr>
          <p:nvPr>
            <p:ph type="body" idx="1"/>
          </p:nvPr>
        </p:nvSpPr>
        <p:spPr>
          <a:xfrm>
            <a:off x="311700" y="1017726"/>
            <a:ext cx="8520600" cy="3973374"/>
          </a:xfrm>
        </p:spPr>
        <p:txBody>
          <a:bodyPr/>
          <a:lstStyle/>
          <a:p>
            <a:endParaRPr lang="en-IN" dirty="0">
              <a:solidFill>
                <a:schemeClr val="bg1">
                  <a:lumMod val="50000"/>
                </a:schemeClr>
              </a:solidFill>
            </a:endParaRPr>
          </a:p>
          <a:p>
            <a:endParaRPr lang="en-IN" dirty="0">
              <a:solidFill>
                <a:schemeClr val="bg1">
                  <a:lumMod val="50000"/>
                </a:schemeClr>
              </a:solidFill>
            </a:endParaRPr>
          </a:p>
          <a:p>
            <a:endParaRPr lang="en-IN" dirty="0">
              <a:solidFill>
                <a:schemeClr val="bg1">
                  <a:lumMod val="50000"/>
                </a:schemeClr>
              </a:solidFill>
            </a:endParaRPr>
          </a:p>
          <a:p>
            <a:endParaRPr lang="en-IN" dirty="0">
              <a:solidFill>
                <a:schemeClr val="bg1">
                  <a:lumMod val="50000"/>
                </a:schemeClr>
              </a:solidFill>
            </a:endParaRPr>
          </a:p>
          <a:p>
            <a:endParaRPr lang="en-IN" dirty="0">
              <a:solidFill>
                <a:schemeClr val="bg1">
                  <a:lumMod val="50000"/>
                </a:schemeClr>
              </a:solidFill>
            </a:endParaRPr>
          </a:p>
          <a:p>
            <a:endParaRPr lang="en-IN" dirty="0">
              <a:solidFill>
                <a:schemeClr val="bg1">
                  <a:lumMod val="50000"/>
                </a:schemeClr>
              </a:solidFill>
            </a:endParaRPr>
          </a:p>
          <a:p>
            <a:pPr marL="114300" indent="0">
              <a:buNone/>
            </a:pPr>
            <a:r>
              <a:rPr lang="en-AU" sz="1800" dirty="0">
                <a:solidFill>
                  <a:srgbClr val="0070C0"/>
                </a:solidFill>
              </a:rPr>
              <a:t>From the above table, it is evident that the best model is </a:t>
            </a:r>
            <a:r>
              <a:rPr lang="en-AU" sz="1800" b="1" dirty="0">
                <a:solidFill>
                  <a:srgbClr val="FF0000"/>
                </a:solidFill>
              </a:rPr>
              <a:t>Stacking Classifier </a:t>
            </a:r>
            <a:r>
              <a:rPr lang="en-AU" sz="1800" dirty="0">
                <a:solidFill>
                  <a:srgbClr val="0070C0"/>
                </a:solidFill>
              </a:rPr>
              <a:t>with an accuracy of </a:t>
            </a:r>
            <a:r>
              <a:rPr lang="en-AU" sz="1800" b="1" dirty="0">
                <a:solidFill>
                  <a:srgbClr val="FF0000"/>
                </a:solidFill>
              </a:rPr>
              <a:t>91.51%.</a:t>
            </a:r>
          </a:p>
          <a:p>
            <a:pPr marL="114300" indent="0">
              <a:buNone/>
            </a:pPr>
            <a:r>
              <a:rPr lang="en-AU" sz="1800" dirty="0">
                <a:solidFill>
                  <a:srgbClr val="0070C0"/>
                </a:solidFill>
              </a:rPr>
              <a:t>The algorithms used in stacking classifier are:</a:t>
            </a:r>
          </a:p>
          <a:p>
            <a:pPr marL="342900" indent="-342900">
              <a:buClr>
                <a:schemeClr val="tx1"/>
              </a:buClr>
              <a:buFont typeface="Wingdings" panose="05000000000000000000" pitchFamily="2" charset="2"/>
              <a:buChar char="ü"/>
            </a:pPr>
            <a:r>
              <a:rPr lang="en-AU" sz="1800" dirty="0">
                <a:solidFill>
                  <a:srgbClr val="0070C0"/>
                </a:solidFill>
              </a:rPr>
              <a:t>Random Forest, Decision Tree and XG Boost Classifier on the first level </a:t>
            </a:r>
          </a:p>
          <a:p>
            <a:pPr marL="342900">
              <a:buClr>
                <a:schemeClr val="tx1"/>
              </a:buClr>
              <a:buFont typeface="Wingdings" panose="05000000000000000000" pitchFamily="2" charset="2"/>
              <a:buChar char="ü"/>
            </a:pPr>
            <a:r>
              <a:rPr lang="en-AU" sz="1800" dirty="0">
                <a:solidFill>
                  <a:srgbClr val="0070C0"/>
                </a:solidFill>
              </a:rPr>
              <a:t>XG Boost Classifier on the second level.</a:t>
            </a:r>
          </a:p>
          <a:p>
            <a:pPr marL="342900" indent="-342900">
              <a:buClr>
                <a:schemeClr val="tx1"/>
              </a:buClr>
              <a:buFont typeface="Wingdings" panose="05000000000000000000" pitchFamily="2" charset="2"/>
              <a:buChar char="ü"/>
            </a:pPr>
            <a:endParaRPr lang="en-AU" sz="1800" dirty="0">
              <a:solidFill>
                <a:schemeClr val="bg1">
                  <a:lumMod val="50000"/>
                </a:schemeClr>
              </a:solidFill>
            </a:endParaRPr>
          </a:p>
          <a:p>
            <a:endParaRPr lang="en-IN" dirty="0">
              <a:solidFill>
                <a:schemeClr val="bg1">
                  <a:lumMod val="50000"/>
                </a:schemeClr>
              </a:solidFill>
            </a:endParaRPr>
          </a:p>
        </p:txBody>
      </p:sp>
      <p:pic>
        <p:nvPicPr>
          <p:cNvPr id="6" name="Picture 5">
            <a:extLst>
              <a:ext uri="{FF2B5EF4-FFF2-40B4-BE49-F238E27FC236}">
                <a16:creationId xmlns:a16="http://schemas.microsoft.com/office/drawing/2014/main" id="{3857B470-22C9-DF58-9CDB-6C21B93D134C}"/>
              </a:ext>
            </a:extLst>
          </p:cNvPr>
          <p:cNvPicPr>
            <a:picLocks noChangeAspect="1"/>
          </p:cNvPicPr>
          <p:nvPr/>
        </p:nvPicPr>
        <p:blipFill rotWithShape="1">
          <a:blip r:embed="rId2"/>
          <a:srcRect l="16484" t="60936" r="40938" b="24583"/>
          <a:stretch/>
        </p:blipFill>
        <p:spPr>
          <a:xfrm>
            <a:off x="885824" y="1017725"/>
            <a:ext cx="7465220" cy="1564481"/>
          </a:xfrm>
          <a:prstGeom prst="rect">
            <a:avLst/>
          </a:prstGeom>
        </p:spPr>
      </p:pic>
    </p:spTree>
    <p:extLst>
      <p:ext uri="{BB962C8B-B14F-4D97-AF65-F5344CB8AC3E}">
        <p14:creationId xmlns:p14="http://schemas.microsoft.com/office/powerpoint/2010/main" val="306291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BF8D6535-A239-4C0A-874D-34F7E5E29B06}"/>
              </a:ext>
            </a:extLst>
          </p:cNvPr>
          <p:cNvGrpSpPr/>
          <p:nvPr/>
        </p:nvGrpSpPr>
        <p:grpSpPr>
          <a:xfrm>
            <a:off x="1950894" y="699184"/>
            <a:ext cx="2082627" cy="685800"/>
            <a:chOff x="2712366" y="0"/>
            <a:chExt cx="2082627" cy="1205116"/>
          </a:xfrm>
        </p:grpSpPr>
        <p:sp>
          <p:nvSpPr>
            <p:cNvPr id="48" name="Rectangle: Rounded Corners 47">
              <a:extLst>
                <a:ext uri="{FF2B5EF4-FFF2-40B4-BE49-F238E27FC236}">
                  <a16:creationId xmlns:a16="http://schemas.microsoft.com/office/drawing/2014/main" id="{485F2A54-D57E-60EE-48E3-4F3ED45DE9C7}"/>
                </a:ext>
              </a:extLst>
            </p:cNvPr>
            <p:cNvSpPr/>
            <p:nvPr/>
          </p:nvSpPr>
          <p:spPr>
            <a:xfrm>
              <a:off x="2712366" y="0"/>
              <a:ext cx="2082627" cy="1157015"/>
            </a:xfrm>
            <a:prstGeom prst="roundRect">
              <a:avLst>
                <a:gd name="adj" fmla="val 1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9" name="Rectangle: Rounded Corners 4">
              <a:extLst>
                <a:ext uri="{FF2B5EF4-FFF2-40B4-BE49-F238E27FC236}">
                  <a16:creationId xmlns:a16="http://schemas.microsoft.com/office/drawing/2014/main" id="{83C18ED1-78BD-3C0D-BF29-F56816C6CF5A}"/>
                </a:ext>
              </a:extLst>
            </p:cNvPr>
            <p:cNvSpPr txBox="1"/>
            <p:nvPr/>
          </p:nvSpPr>
          <p:spPr>
            <a:xfrm>
              <a:off x="2746254" y="33888"/>
              <a:ext cx="2043021" cy="117122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Low performing </a:t>
              </a:r>
              <a:r>
                <a:rPr lang="en-US" sz="1800" kern="1200" dirty="0" err="1"/>
                <a:t>algorithmS</a:t>
              </a:r>
              <a:endParaRPr lang="en-US" sz="1800" kern="1200" dirty="0"/>
            </a:p>
          </p:txBody>
        </p:sp>
      </p:grpSp>
      <p:grpSp>
        <p:nvGrpSpPr>
          <p:cNvPr id="28" name="Group 27">
            <a:extLst>
              <a:ext uri="{FF2B5EF4-FFF2-40B4-BE49-F238E27FC236}">
                <a16:creationId xmlns:a16="http://schemas.microsoft.com/office/drawing/2014/main" id="{1B6D0391-6A50-C176-FB8F-268A35D8E1B9}"/>
              </a:ext>
            </a:extLst>
          </p:cNvPr>
          <p:cNvGrpSpPr/>
          <p:nvPr/>
        </p:nvGrpSpPr>
        <p:grpSpPr>
          <a:xfrm>
            <a:off x="4901282" y="697241"/>
            <a:ext cx="2082627" cy="658427"/>
            <a:chOff x="5720606" y="0"/>
            <a:chExt cx="2082627" cy="1157015"/>
          </a:xfrm>
        </p:grpSpPr>
        <p:sp>
          <p:nvSpPr>
            <p:cNvPr id="46" name="Rectangle: Rounded Corners 45">
              <a:extLst>
                <a:ext uri="{FF2B5EF4-FFF2-40B4-BE49-F238E27FC236}">
                  <a16:creationId xmlns:a16="http://schemas.microsoft.com/office/drawing/2014/main" id="{042DCD7C-2363-9E6F-772B-C750A3E580DB}"/>
                </a:ext>
              </a:extLst>
            </p:cNvPr>
            <p:cNvSpPr/>
            <p:nvPr/>
          </p:nvSpPr>
          <p:spPr>
            <a:xfrm>
              <a:off x="5720606" y="0"/>
              <a:ext cx="2082627" cy="1157015"/>
            </a:xfrm>
            <a:prstGeom prst="roundRect">
              <a:avLst>
                <a:gd name="adj" fmla="val 1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7" name="Rectangle: Rounded Corners 6">
              <a:extLst>
                <a:ext uri="{FF2B5EF4-FFF2-40B4-BE49-F238E27FC236}">
                  <a16:creationId xmlns:a16="http://schemas.microsoft.com/office/drawing/2014/main" id="{64241A6D-E15F-6C76-C065-568A11B738FC}"/>
                </a:ext>
              </a:extLst>
            </p:cNvPr>
            <p:cNvSpPr txBox="1"/>
            <p:nvPr/>
          </p:nvSpPr>
          <p:spPr>
            <a:xfrm>
              <a:off x="5754494" y="33888"/>
              <a:ext cx="2014851" cy="108923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B050"/>
                  </a:solidFill>
                </a:rPr>
                <a:t>High performing algorithms</a:t>
              </a:r>
            </a:p>
          </p:txBody>
        </p:sp>
      </p:grpSp>
      <p:sp>
        <p:nvSpPr>
          <p:cNvPr id="29" name="Isosceles Triangle 28">
            <a:extLst>
              <a:ext uri="{FF2B5EF4-FFF2-40B4-BE49-F238E27FC236}">
                <a16:creationId xmlns:a16="http://schemas.microsoft.com/office/drawing/2014/main" id="{9DB13FF7-B88E-0A91-8CE2-0D0B87743A44}"/>
              </a:ext>
            </a:extLst>
          </p:cNvPr>
          <p:cNvSpPr/>
          <p:nvPr/>
        </p:nvSpPr>
        <p:spPr>
          <a:xfrm>
            <a:off x="4033521" y="4106802"/>
            <a:ext cx="867761" cy="493820"/>
          </a:xfrm>
          <a:prstGeom prst="triangl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Rectangle 29">
            <a:extLst>
              <a:ext uri="{FF2B5EF4-FFF2-40B4-BE49-F238E27FC236}">
                <a16:creationId xmlns:a16="http://schemas.microsoft.com/office/drawing/2014/main" id="{78A347E0-4E3F-B446-15F1-CF463E9957AC}"/>
              </a:ext>
            </a:extLst>
          </p:cNvPr>
          <p:cNvSpPr/>
          <p:nvPr/>
        </p:nvSpPr>
        <p:spPr>
          <a:xfrm rot="240000">
            <a:off x="2012942" y="3818859"/>
            <a:ext cx="4963271" cy="30056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dirty="0">
              <a:highlight>
                <a:srgbClr val="008080"/>
              </a:highlight>
            </a:endParaRPr>
          </a:p>
        </p:txBody>
      </p:sp>
      <p:grpSp>
        <p:nvGrpSpPr>
          <p:cNvPr id="31" name="Group 30">
            <a:extLst>
              <a:ext uri="{FF2B5EF4-FFF2-40B4-BE49-F238E27FC236}">
                <a16:creationId xmlns:a16="http://schemas.microsoft.com/office/drawing/2014/main" id="{09120029-5D2D-6B2E-9F6B-A27EDDE4983E}"/>
              </a:ext>
            </a:extLst>
          </p:cNvPr>
          <p:cNvGrpSpPr/>
          <p:nvPr/>
        </p:nvGrpSpPr>
        <p:grpSpPr>
          <a:xfrm>
            <a:off x="4975307" y="3305097"/>
            <a:ext cx="2078006" cy="550942"/>
            <a:chOff x="5780767" y="3634905"/>
            <a:chExt cx="2078006" cy="968138"/>
          </a:xfrm>
        </p:grpSpPr>
        <p:sp>
          <p:nvSpPr>
            <p:cNvPr id="44" name="Rectangle: Rounded Corners 43">
              <a:extLst>
                <a:ext uri="{FF2B5EF4-FFF2-40B4-BE49-F238E27FC236}">
                  <a16:creationId xmlns:a16="http://schemas.microsoft.com/office/drawing/2014/main" id="{89D02926-A4AD-2D28-F621-7CC6772D22B4}"/>
                </a:ext>
              </a:extLst>
            </p:cNvPr>
            <p:cNvSpPr/>
            <p:nvPr/>
          </p:nvSpPr>
          <p:spPr>
            <a:xfrm rot="240000">
              <a:off x="5780767" y="3634905"/>
              <a:ext cx="2078006" cy="96813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Rectangle: Rounded Corners 10">
              <a:extLst>
                <a:ext uri="{FF2B5EF4-FFF2-40B4-BE49-F238E27FC236}">
                  <a16:creationId xmlns:a16="http://schemas.microsoft.com/office/drawing/2014/main" id="{A2BDDC99-E89B-2D13-2116-36BC036381CB}"/>
                </a:ext>
              </a:extLst>
            </p:cNvPr>
            <p:cNvSpPr txBox="1"/>
            <p:nvPr/>
          </p:nvSpPr>
          <p:spPr>
            <a:xfrm rot="240000">
              <a:off x="5828028" y="3682166"/>
              <a:ext cx="1983484" cy="8736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1800" b="1" kern="1200" dirty="0"/>
                <a:t>Random </a:t>
              </a:r>
              <a:r>
                <a:rPr lang="en-US" sz="1800" b="1" kern="1200" dirty="0" err="1"/>
                <a:t>forrest</a:t>
              </a:r>
              <a:endParaRPr lang="en-US" sz="1800" b="1" kern="1200" dirty="0"/>
            </a:p>
          </p:txBody>
        </p:sp>
      </p:grpSp>
      <p:grpSp>
        <p:nvGrpSpPr>
          <p:cNvPr id="32" name="Group 31">
            <a:extLst>
              <a:ext uri="{FF2B5EF4-FFF2-40B4-BE49-F238E27FC236}">
                <a16:creationId xmlns:a16="http://schemas.microsoft.com/office/drawing/2014/main" id="{0A5C2D77-DF14-B80C-7737-2290E865D471}"/>
              </a:ext>
            </a:extLst>
          </p:cNvPr>
          <p:cNvGrpSpPr/>
          <p:nvPr/>
        </p:nvGrpSpPr>
        <p:grpSpPr>
          <a:xfrm>
            <a:off x="5016503" y="2707047"/>
            <a:ext cx="2078006" cy="553338"/>
            <a:chOff x="5855973" y="2593591"/>
            <a:chExt cx="2078006" cy="972348"/>
          </a:xfrm>
        </p:grpSpPr>
        <p:sp>
          <p:nvSpPr>
            <p:cNvPr id="42" name="Rectangle: Rounded Corners 41">
              <a:extLst>
                <a:ext uri="{FF2B5EF4-FFF2-40B4-BE49-F238E27FC236}">
                  <a16:creationId xmlns:a16="http://schemas.microsoft.com/office/drawing/2014/main" id="{6F32E115-8F5E-1CF6-544E-44A20355034E}"/>
                </a:ext>
              </a:extLst>
            </p:cNvPr>
            <p:cNvSpPr/>
            <p:nvPr/>
          </p:nvSpPr>
          <p:spPr>
            <a:xfrm rot="240000">
              <a:off x="5855973" y="2593591"/>
              <a:ext cx="2078006" cy="96813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Rectangle: Rounded Corners 12">
              <a:extLst>
                <a:ext uri="{FF2B5EF4-FFF2-40B4-BE49-F238E27FC236}">
                  <a16:creationId xmlns:a16="http://schemas.microsoft.com/office/drawing/2014/main" id="{D60595DD-66FF-05CC-40BB-00605A8FD0A6}"/>
                </a:ext>
              </a:extLst>
            </p:cNvPr>
            <p:cNvSpPr txBox="1"/>
            <p:nvPr/>
          </p:nvSpPr>
          <p:spPr>
            <a:xfrm rot="240000">
              <a:off x="5886549" y="2692323"/>
              <a:ext cx="1983484" cy="8736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1800" b="1" kern="1200" dirty="0" err="1"/>
                <a:t>XGBoost</a:t>
              </a:r>
              <a:endParaRPr lang="en-US" sz="1800" b="1" kern="1200" dirty="0"/>
            </a:p>
          </p:txBody>
        </p:sp>
      </p:grpSp>
      <p:grpSp>
        <p:nvGrpSpPr>
          <p:cNvPr id="33" name="Group 32">
            <a:extLst>
              <a:ext uri="{FF2B5EF4-FFF2-40B4-BE49-F238E27FC236}">
                <a16:creationId xmlns:a16="http://schemas.microsoft.com/office/drawing/2014/main" id="{D5BD229B-7B66-CB5A-B6F2-0E0A13E1A589}"/>
              </a:ext>
            </a:extLst>
          </p:cNvPr>
          <p:cNvGrpSpPr/>
          <p:nvPr/>
        </p:nvGrpSpPr>
        <p:grpSpPr>
          <a:xfrm>
            <a:off x="5033188" y="2120162"/>
            <a:ext cx="2078006" cy="550942"/>
            <a:chOff x="5931179" y="1575418"/>
            <a:chExt cx="2078006" cy="968138"/>
          </a:xfrm>
        </p:grpSpPr>
        <p:sp>
          <p:nvSpPr>
            <p:cNvPr id="40" name="Rectangle: Rounded Corners 39">
              <a:extLst>
                <a:ext uri="{FF2B5EF4-FFF2-40B4-BE49-F238E27FC236}">
                  <a16:creationId xmlns:a16="http://schemas.microsoft.com/office/drawing/2014/main" id="{38E7645E-046D-F98C-61A1-CB6C7E3F4DD4}"/>
                </a:ext>
              </a:extLst>
            </p:cNvPr>
            <p:cNvSpPr/>
            <p:nvPr/>
          </p:nvSpPr>
          <p:spPr>
            <a:xfrm rot="240000">
              <a:off x="5931179" y="1575418"/>
              <a:ext cx="2078006" cy="96813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ectangle: Rounded Corners 14">
              <a:extLst>
                <a:ext uri="{FF2B5EF4-FFF2-40B4-BE49-F238E27FC236}">
                  <a16:creationId xmlns:a16="http://schemas.microsoft.com/office/drawing/2014/main" id="{B67A5CF0-FF09-BE24-88FC-3E962ACEA136}"/>
                </a:ext>
              </a:extLst>
            </p:cNvPr>
            <p:cNvSpPr txBox="1"/>
            <p:nvPr/>
          </p:nvSpPr>
          <p:spPr>
            <a:xfrm rot="240000">
              <a:off x="5977951" y="1647317"/>
              <a:ext cx="1983484" cy="8489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1800" b="1" kern="1200" dirty="0"/>
                <a:t>Decision Tree</a:t>
              </a:r>
            </a:p>
          </p:txBody>
        </p:sp>
      </p:grpSp>
      <p:grpSp>
        <p:nvGrpSpPr>
          <p:cNvPr id="34" name="Group 33">
            <a:extLst>
              <a:ext uri="{FF2B5EF4-FFF2-40B4-BE49-F238E27FC236}">
                <a16:creationId xmlns:a16="http://schemas.microsoft.com/office/drawing/2014/main" id="{F2EDE041-897D-B593-42DF-CEC75B524DF8}"/>
              </a:ext>
            </a:extLst>
          </p:cNvPr>
          <p:cNvGrpSpPr/>
          <p:nvPr/>
        </p:nvGrpSpPr>
        <p:grpSpPr>
          <a:xfrm>
            <a:off x="2024980" y="3101356"/>
            <a:ext cx="2078006" cy="550942"/>
            <a:chOff x="2801452" y="3426642"/>
            <a:chExt cx="2078006" cy="968138"/>
          </a:xfrm>
        </p:grpSpPr>
        <p:sp>
          <p:nvSpPr>
            <p:cNvPr id="38" name="Rectangle: Rounded Corners 37">
              <a:extLst>
                <a:ext uri="{FF2B5EF4-FFF2-40B4-BE49-F238E27FC236}">
                  <a16:creationId xmlns:a16="http://schemas.microsoft.com/office/drawing/2014/main" id="{C42D97D4-B493-04BC-5677-4207ECF40EF3}"/>
                </a:ext>
              </a:extLst>
            </p:cNvPr>
            <p:cNvSpPr/>
            <p:nvPr/>
          </p:nvSpPr>
          <p:spPr>
            <a:xfrm rot="240000">
              <a:off x="2801452" y="3426642"/>
              <a:ext cx="2078006" cy="96813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Rectangle: Rounded Corners 16">
              <a:extLst>
                <a:ext uri="{FF2B5EF4-FFF2-40B4-BE49-F238E27FC236}">
                  <a16:creationId xmlns:a16="http://schemas.microsoft.com/office/drawing/2014/main" id="{485A91FB-23FC-A0C9-A450-BC5B721FF5E5}"/>
                </a:ext>
              </a:extLst>
            </p:cNvPr>
            <p:cNvSpPr txBox="1"/>
            <p:nvPr/>
          </p:nvSpPr>
          <p:spPr>
            <a:xfrm rot="240000">
              <a:off x="2848713" y="3473903"/>
              <a:ext cx="1983484" cy="8736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1800" b="1" kern="1200" dirty="0"/>
                <a:t>KNN</a:t>
              </a:r>
            </a:p>
          </p:txBody>
        </p:sp>
      </p:grpSp>
      <p:grpSp>
        <p:nvGrpSpPr>
          <p:cNvPr id="35" name="Group 34">
            <a:extLst>
              <a:ext uri="{FF2B5EF4-FFF2-40B4-BE49-F238E27FC236}">
                <a16:creationId xmlns:a16="http://schemas.microsoft.com/office/drawing/2014/main" id="{2CDCC01F-9E62-30F6-6A2C-4C20B7B4F09F}"/>
              </a:ext>
            </a:extLst>
          </p:cNvPr>
          <p:cNvGrpSpPr/>
          <p:nvPr/>
        </p:nvGrpSpPr>
        <p:grpSpPr>
          <a:xfrm>
            <a:off x="2058351" y="2487827"/>
            <a:ext cx="2078006" cy="588686"/>
            <a:chOff x="2876658" y="2385328"/>
            <a:chExt cx="2078006" cy="1034463"/>
          </a:xfrm>
        </p:grpSpPr>
        <p:sp>
          <p:nvSpPr>
            <p:cNvPr id="36" name="Rectangle: Rounded Corners 35">
              <a:extLst>
                <a:ext uri="{FF2B5EF4-FFF2-40B4-BE49-F238E27FC236}">
                  <a16:creationId xmlns:a16="http://schemas.microsoft.com/office/drawing/2014/main" id="{28C8B7C2-63EE-288D-5AA5-5754F091EFF8}"/>
                </a:ext>
              </a:extLst>
            </p:cNvPr>
            <p:cNvSpPr/>
            <p:nvPr/>
          </p:nvSpPr>
          <p:spPr>
            <a:xfrm rot="240000">
              <a:off x="2876658" y="2385328"/>
              <a:ext cx="2078006" cy="96813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Rectangle: Rounded Corners 18">
              <a:extLst>
                <a:ext uri="{FF2B5EF4-FFF2-40B4-BE49-F238E27FC236}">
                  <a16:creationId xmlns:a16="http://schemas.microsoft.com/office/drawing/2014/main" id="{9F1022E4-51BD-0DDC-D6B6-43A0D73592C9}"/>
                </a:ext>
              </a:extLst>
            </p:cNvPr>
            <p:cNvSpPr txBox="1"/>
            <p:nvPr/>
          </p:nvSpPr>
          <p:spPr>
            <a:xfrm rot="192387">
              <a:off x="2921662" y="2432450"/>
              <a:ext cx="1983484" cy="9873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b="1" kern="1200" dirty="0"/>
                <a:t>Logistic Regression</a:t>
              </a:r>
            </a:p>
          </p:txBody>
        </p:sp>
      </p:grpSp>
    </p:spTree>
    <p:extLst>
      <p:ext uri="{BB962C8B-B14F-4D97-AF65-F5344CB8AC3E}">
        <p14:creationId xmlns:p14="http://schemas.microsoft.com/office/powerpoint/2010/main" val="1394211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4746-C0AC-DEF8-48BB-BADB8FF13767}"/>
              </a:ext>
            </a:extLst>
          </p:cNvPr>
          <p:cNvSpPr>
            <a:spLocks noGrp="1"/>
          </p:cNvSpPr>
          <p:nvPr>
            <p:ph type="title"/>
          </p:nvPr>
        </p:nvSpPr>
        <p:spPr/>
        <p:txBody>
          <a:bodyPr/>
          <a:lstStyle/>
          <a:p>
            <a:r>
              <a:rPr lang="en-US" b="1" dirty="0">
                <a:latin typeface="+mn-lt"/>
              </a:rPr>
              <a:t>CONFUSION MATRIX OF BEST MODEL</a:t>
            </a:r>
            <a:endParaRPr lang="en-IN" dirty="0"/>
          </a:p>
        </p:txBody>
      </p:sp>
      <p:sp>
        <p:nvSpPr>
          <p:cNvPr id="4" name="Text Placeholder 3">
            <a:extLst>
              <a:ext uri="{FF2B5EF4-FFF2-40B4-BE49-F238E27FC236}">
                <a16:creationId xmlns:a16="http://schemas.microsoft.com/office/drawing/2014/main" id="{033D1957-C621-050A-CF47-2EC0FDA4058B}"/>
              </a:ext>
            </a:extLst>
          </p:cNvPr>
          <p:cNvSpPr>
            <a:spLocks noGrp="1"/>
          </p:cNvSpPr>
          <p:nvPr>
            <p:ph type="body" idx="1"/>
          </p:nvPr>
        </p:nvSpPr>
        <p:spPr/>
        <p:txBody>
          <a:bodyPr/>
          <a:lstStyle/>
          <a:p>
            <a:endParaRPr lang="en-IN" dirty="0"/>
          </a:p>
        </p:txBody>
      </p:sp>
      <p:sp>
        <p:nvSpPr>
          <p:cNvPr id="5" name="Text Placeholder 4">
            <a:extLst>
              <a:ext uri="{FF2B5EF4-FFF2-40B4-BE49-F238E27FC236}">
                <a16:creationId xmlns:a16="http://schemas.microsoft.com/office/drawing/2014/main" id="{6D7D2479-CCF9-A6BC-7FEE-272863D51784}"/>
              </a:ext>
            </a:extLst>
          </p:cNvPr>
          <p:cNvSpPr>
            <a:spLocks noGrp="1"/>
          </p:cNvSpPr>
          <p:nvPr>
            <p:ph type="body" idx="2"/>
          </p:nvPr>
        </p:nvSpPr>
        <p:spPr/>
        <p:txBody>
          <a:bodyPr/>
          <a:lstStyle/>
          <a:p>
            <a:r>
              <a:rPr lang="en-AU" sz="2400" dirty="0">
                <a:solidFill>
                  <a:srgbClr val="0070C0"/>
                </a:solidFill>
              </a:rPr>
              <a:t>As discussed in EDA, </a:t>
            </a:r>
            <a:r>
              <a:rPr lang="en-AU" sz="2400" b="1" i="1" dirty="0">
                <a:solidFill>
                  <a:srgbClr val="0070C0"/>
                </a:solidFill>
              </a:rPr>
              <a:t>price range low </a:t>
            </a:r>
            <a:r>
              <a:rPr lang="en-AU" sz="2400" dirty="0">
                <a:solidFill>
                  <a:srgbClr val="0070C0"/>
                </a:solidFill>
              </a:rPr>
              <a:t>and </a:t>
            </a:r>
            <a:r>
              <a:rPr lang="en-AU" sz="2400" b="1" i="1" dirty="0">
                <a:solidFill>
                  <a:srgbClr val="0070C0"/>
                </a:solidFill>
              </a:rPr>
              <a:t>very high </a:t>
            </a:r>
            <a:r>
              <a:rPr lang="en-AU" sz="2400" dirty="0">
                <a:solidFill>
                  <a:srgbClr val="0070C0"/>
                </a:solidFill>
              </a:rPr>
              <a:t>are accurately classified whereas the medium and high price ranges seem be a bit difficult to categorise.</a:t>
            </a:r>
          </a:p>
          <a:p>
            <a:endParaRPr lang="en-IN" sz="2400" dirty="0">
              <a:solidFill>
                <a:srgbClr val="0070C0"/>
              </a:solidFill>
            </a:endParaRPr>
          </a:p>
        </p:txBody>
      </p:sp>
      <p:pic>
        <p:nvPicPr>
          <p:cNvPr id="7" name="Picture 6">
            <a:extLst>
              <a:ext uri="{FF2B5EF4-FFF2-40B4-BE49-F238E27FC236}">
                <a16:creationId xmlns:a16="http://schemas.microsoft.com/office/drawing/2014/main" id="{E41FFB72-C046-AD11-1524-E5415338E120}"/>
              </a:ext>
            </a:extLst>
          </p:cNvPr>
          <p:cNvPicPr>
            <a:picLocks noChangeAspect="1"/>
          </p:cNvPicPr>
          <p:nvPr/>
        </p:nvPicPr>
        <p:blipFill>
          <a:blip r:embed="rId2"/>
          <a:stretch>
            <a:fillRect/>
          </a:stretch>
        </p:blipFill>
        <p:spPr>
          <a:xfrm>
            <a:off x="311700" y="1152475"/>
            <a:ext cx="3999900" cy="3416400"/>
          </a:xfrm>
          <a:prstGeom prst="rect">
            <a:avLst/>
          </a:prstGeom>
        </p:spPr>
      </p:pic>
    </p:spTree>
    <p:extLst>
      <p:ext uri="{BB962C8B-B14F-4D97-AF65-F5344CB8AC3E}">
        <p14:creationId xmlns:p14="http://schemas.microsoft.com/office/powerpoint/2010/main" val="156689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9185"/>
            <a:ext cx="8520600" cy="58521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2400" b="1" u="sng" dirty="0">
                <a:solidFill>
                  <a:schemeClr val="lt1"/>
                </a:solidFill>
                <a:latin typeface="Montserrat"/>
                <a:ea typeface="Montserrat"/>
                <a:cs typeface="Montserrat"/>
                <a:sym typeface="Montserrat"/>
              </a:rPr>
              <a:t>CONTENT</a:t>
            </a:r>
            <a:endParaRPr sz="2400" b="1" u="sng" dirty="0">
              <a:solidFill>
                <a:schemeClr val="lt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F2A19208-BE89-9DC4-2066-5DCFFA0B97E5}"/>
              </a:ext>
            </a:extLst>
          </p:cNvPr>
          <p:cNvSpPr>
            <a:spLocks noGrp="1"/>
          </p:cNvSpPr>
          <p:nvPr>
            <p:ph type="body" idx="1"/>
          </p:nvPr>
        </p:nvSpPr>
        <p:spPr>
          <a:xfrm>
            <a:off x="311700" y="719328"/>
            <a:ext cx="8520600" cy="4255008"/>
          </a:xfrm>
        </p:spPr>
        <p:txBody>
          <a:bodyPr/>
          <a:lstStyle/>
          <a:p>
            <a:pPr>
              <a:lnSpc>
                <a:spcPct val="150000"/>
              </a:lnSpc>
              <a:buClr>
                <a:schemeClr val="tx1"/>
              </a:buClr>
              <a:buFont typeface="Wingdings" panose="05000000000000000000" pitchFamily="2" charset="2"/>
              <a:buChar char="v"/>
            </a:pPr>
            <a:r>
              <a:rPr lang="en-US" dirty="0">
                <a:solidFill>
                  <a:srgbClr val="0070C0"/>
                </a:solidFill>
              </a:rPr>
              <a:t>INTRODUCTION TO ML CLASSIFICATION</a:t>
            </a:r>
          </a:p>
          <a:p>
            <a:pPr>
              <a:lnSpc>
                <a:spcPct val="150000"/>
              </a:lnSpc>
              <a:buClr>
                <a:schemeClr val="tx1"/>
              </a:buClr>
              <a:buFont typeface="Wingdings" panose="05000000000000000000" pitchFamily="2" charset="2"/>
              <a:buChar char="v"/>
            </a:pPr>
            <a:r>
              <a:rPr lang="en-US" dirty="0">
                <a:solidFill>
                  <a:srgbClr val="0070C0"/>
                </a:solidFill>
              </a:rPr>
              <a:t>PROBLEM STATEMENT</a:t>
            </a:r>
          </a:p>
          <a:p>
            <a:pPr>
              <a:lnSpc>
                <a:spcPct val="150000"/>
              </a:lnSpc>
              <a:buClr>
                <a:schemeClr val="tx1"/>
              </a:buClr>
              <a:buFont typeface="Wingdings" panose="05000000000000000000" pitchFamily="2" charset="2"/>
              <a:buChar char="v"/>
            </a:pPr>
            <a:r>
              <a:rPr lang="en-US" dirty="0">
                <a:solidFill>
                  <a:srgbClr val="0070C0"/>
                </a:solidFill>
              </a:rPr>
              <a:t>DATA SUMMARY</a:t>
            </a:r>
          </a:p>
          <a:p>
            <a:pPr>
              <a:lnSpc>
                <a:spcPct val="150000"/>
              </a:lnSpc>
              <a:buClr>
                <a:schemeClr val="tx1"/>
              </a:buClr>
              <a:buFont typeface="Wingdings" panose="05000000000000000000" pitchFamily="2" charset="2"/>
              <a:buChar char="v"/>
            </a:pPr>
            <a:r>
              <a:rPr lang="en-US" dirty="0">
                <a:solidFill>
                  <a:srgbClr val="0070C0"/>
                </a:solidFill>
              </a:rPr>
              <a:t>DATA DESCRIPTION</a:t>
            </a:r>
          </a:p>
          <a:p>
            <a:pPr>
              <a:lnSpc>
                <a:spcPct val="150000"/>
              </a:lnSpc>
              <a:buClr>
                <a:schemeClr val="tx1"/>
              </a:buClr>
              <a:buFont typeface="Wingdings" panose="05000000000000000000" pitchFamily="2" charset="2"/>
              <a:buChar char="v"/>
            </a:pPr>
            <a:r>
              <a:rPr lang="en-US" dirty="0">
                <a:solidFill>
                  <a:srgbClr val="0070C0"/>
                </a:solidFill>
              </a:rPr>
              <a:t>DATA PREPARATION</a:t>
            </a:r>
          </a:p>
          <a:p>
            <a:pPr>
              <a:lnSpc>
                <a:spcPct val="150000"/>
              </a:lnSpc>
              <a:buClr>
                <a:schemeClr val="tx1"/>
              </a:buClr>
              <a:buFont typeface="Wingdings" panose="05000000000000000000" pitchFamily="2" charset="2"/>
              <a:buChar char="v"/>
            </a:pPr>
            <a:r>
              <a:rPr lang="en-US" dirty="0">
                <a:solidFill>
                  <a:srgbClr val="0070C0"/>
                </a:solidFill>
              </a:rPr>
              <a:t>EDA(UNIVARIATE,BIVARIATE,MULTIVARIATE)</a:t>
            </a:r>
          </a:p>
          <a:p>
            <a:pPr>
              <a:lnSpc>
                <a:spcPct val="150000"/>
              </a:lnSpc>
              <a:buClr>
                <a:schemeClr val="tx1"/>
              </a:buClr>
              <a:buFont typeface="Wingdings" panose="05000000000000000000" pitchFamily="2" charset="2"/>
              <a:buChar char="v"/>
            </a:pPr>
            <a:r>
              <a:rPr lang="en-US" dirty="0">
                <a:solidFill>
                  <a:srgbClr val="0070C0"/>
                </a:solidFill>
              </a:rPr>
              <a:t>BEFORE ML STEPS</a:t>
            </a:r>
          </a:p>
          <a:p>
            <a:pPr>
              <a:lnSpc>
                <a:spcPct val="150000"/>
              </a:lnSpc>
              <a:buClr>
                <a:schemeClr val="tx1"/>
              </a:buClr>
              <a:buFont typeface="Wingdings" panose="05000000000000000000" pitchFamily="2" charset="2"/>
              <a:buChar char="v"/>
            </a:pPr>
            <a:r>
              <a:rPr lang="en-US" dirty="0">
                <a:solidFill>
                  <a:srgbClr val="0070C0"/>
                </a:solidFill>
              </a:rPr>
              <a:t>ML MODEL IMPLEMENTATION</a:t>
            </a:r>
          </a:p>
          <a:p>
            <a:pPr>
              <a:lnSpc>
                <a:spcPct val="150000"/>
              </a:lnSpc>
              <a:buClr>
                <a:schemeClr val="tx1"/>
              </a:buClr>
              <a:buFont typeface="Wingdings" panose="05000000000000000000" pitchFamily="2" charset="2"/>
              <a:buChar char="v"/>
            </a:pPr>
            <a:r>
              <a:rPr lang="en-US" dirty="0">
                <a:solidFill>
                  <a:srgbClr val="0070C0"/>
                </a:solidFill>
              </a:rPr>
              <a:t>CHALLENGE</a:t>
            </a:r>
          </a:p>
          <a:p>
            <a:pPr>
              <a:lnSpc>
                <a:spcPct val="150000"/>
              </a:lnSpc>
              <a:buClr>
                <a:schemeClr val="tx1"/>
              </a:buClr>
              <a:buFont typeface="Wingdings" panose="05000000000000000000" pitchFamily="2" charset="2"/>
              <a:buChar char="v"/>
            </a:pPr>
            <a:r>
              <a:rPr lang="en-US" dirty="0">
                <a:solidFill>
                  <a:srgbClr val="0070C0"/>
                </a:solidFill>
              </a:rPr>
              <a:t>CONCLUSION</a:t>
            </a:r>
          </a:p>
          <a:p>
            <a:pPr>
              <a:buClr>
                <a:schemeClr val="tx1"/>
              </a:buClr>
              <a:buFont typeface="Wingdings" panose="05000000000000000000" pitchFamily="2" charset="2"/>
              <a:buChar char="v"/>
            </a:pPr>
            <a:endParaRPr lang="en-US" dirty="0">
              <a:solidFill>
                <a:srgbClr val="0070C0"/>
              </a:solidFill>
            </a:endParaRPr>
          </a:p>
          <a:p>
            <a:pPr>
              <a:buClr>
                <a:schemeClr val="tx1"/>
              </a:buClr>
              <a:buFont typeface="Wingdings" panose="05000000000000000000" pitchFamily="2" charset="2"/>
              <a:buChar char="v"/>
            </a:pPr>
            <a:endParaRPr lang="en-US" dirty="0">
              <a:solidFill>
                <a:srgbClr val="0070C0"/>
              </a:solidFill>
            </a:endParaRPr>
          </a:p>
          <a:p>
            <a:pPr>
              <a:buClr>
                <a:schemeClr val="tx1"/>
              </a:buClr>
              <a:buFont typeface="Wingdings" panose="05000000000000000000" pitchFamily="2" charset="2"/>
              <a:buChar char="v"/>
            </a:pPr>
            <a:endParaRPr lang="en-IN" dirty="0">
              <a:solidFill>
                <a:srgbClr val="0070C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3DD-4DD1-0D9C-F7B8-3AC64533A593}"/>
              </a:ext>
            </a:extLst>
          </p:cNvPr>
          <p:cNvSpPr>
            <a:spLocks noGrp="1"/>
          </p:cNvSpPr>
          <p:nvPr>
            <p:ph type="title"/>
          </p:nvPr>
        </p:nvSpPr>
        <p:spPr/>
        <p:txBody>
          <a:bodyPr/>
          <a:lstStyle/>
          <a:p>
            <a:r>
              <a:rPr lang="en-IN" b="1" dirty="0"/>
              <a:t>CONCLUSION</a:t>
            </a:r>
          </a:p>
        </p:txBody>
      </p:sp>
      <p:sp>
        <p:nvSpPr>
          <p:cNvPr id="3" name="Text Placeholder 2">
            <a:extLst>
              <a:ext uri="{FF2B5EF4-FFF2-40B4-BE49-F238E27FC236}">
                <a16:creationId xmlns:a16="http://schemas.microsoft.com/office/drawing/2014/main" id="{0771A314-0009-B282-1977-521CA1B63927}"/>
              </a:ext>
            </a:extLst>
          </p:cNvPr>
          <p:cNvSpPr>
            <a:spLocks noGrp="1"/>
          </p:cNvSpPr>
          <p:nvPr>
            <p:ph type="body" idx="1"/>
          </p:nvPr>
        </p:nvSpPr>
        <p:spPr>
          <a:xfrm>
            <a:off x="311700" y="1152474"/>
            <a:ext cx="3999900" cy="3416400"/>
          </a:xfrm>
        </p:spPr>
        <p:txBody>
          <a:bodyPr/>
          <a:lstStyle/>
          <a:p>
            <a:pPr algn="just"/>
            <a:r>
              <a:rPr lang="en-US" sz="1800" dirty="0">
                <a:solidFill>
                  <a:srgbClr val="0070C0"/>
                </a:solidFill>
              </a:rPr>
              <a:t>1)The price range of mobiles is thus determined and the most important  features are shown in the image to the right.</a:t>
            </a:r>
          </a:p>
          <a:p>
            <a:pPr algn="just"/>
            <a:endParaRPr lang="en-US" sz="1800" dirty="0">
              <a:solidFill>
                <a:srgbClr val="0070C0"/>
              </a:solidFill>
            </a:endParaRPr>
          </a:p>
          <a:p>
            <a:pPr algn="just"/>
            <a:r>
              <a:rPr lang="en-US" sz="1800" dirty="0">
                <a:solidFill>
                  <a:srgbClr val="0070C0"/>
                </a:solidFill>
              </a:rPr>
              <a:t>2)Most expensive/flagship phones as well as low-end phones can be well classified but there are minor overlaps in budget and mid range phones.</a:t>
            </a:r>
          </a:p>
          <a:p>
            <a:endParaRPr lang="en-IN" dirty="0">
              <a:solidFill>
                <a:srgbClr val="0070C0"/>
              </a:solidFill>
            </a:endParaRPr>
          </a:p>
        </p:txBody>
      </p:sp>
      <p:sp>
        <p:nvSpPr>
          <p:cNvPr id="23" name="Text Placeholder 22">
            <a:extLst>
              <a:ext uri="{FF2B5EF4-FFF2-40B4-BE49-F238E27FC236}">
                <a16:creationId xmlns:a16="http://schemas.microsoft.com/office/drawing/2014/main" id="{8875373D-8FF0-8897-8340-353DCBE270F2}"/>
              </a:ext>
            </a:extLst>
          </p:cNvPr>
          <p:cNvSpPr>
            <a:spLocks noGrp="1"/>
          </p:cNvSpPr>
          <p:nvPr>
            <p:ph type="body" idx="2"/>
          </p:nvPr>
        </p:nvSpPr>
        <p:spPr/>
        <p:txBody>
          <a:bodyPr/>
          <a:lstStyle/>
          <a:p>
            <a:pPr marL="139700" indent="0">
              <a:buNone/>
            </a:pPr>
            <a:endParaRPr lang="en-IN" dirty="0"/>
          </a:p>
        </p:txBody>
      </p:sp>
      <p:graphicFrame>
        <p:nvGraphicFramePr>
          <p:cNvPr id="24" name="Diagram 23">
            <a:extLst>
              <a:ext uri="{FF2B5EF4-FFF2-40B4-BE49-F238E27FC236}">
                <a16:creationId xmlns:a16="http://schemas.microsoft.com/office/drawing/2014/main" id="{DE2063CC-490A-57AE-77BC-FF54007CC01B}"/>
              </a:ext>
            </a:extLst>
          </p:cNvPr>
          <p:cNvGraphicFramePr/>
          <p:nvPr>
            <p:extLst>
              <p:ext uri="{D42A27DB-BD31-4B8C-83A1-F6EECF244321}">
                <p14:modId xmlns:p14="http://schemas.microsoft.com/office/powerpoint/2010/main" val="3300007285"/>
              </p:ext>
            </p:extLst>
          </p:nvPr>
        </p:nvGraphicFramePr>
        <p:xfrm>
          <a:off x="4832400" y="1152476"/>
          <a:ext cx="3999900" cy="3545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15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7EA3-1EA7-1EE1-B76B-3719CE03F70F}"/>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CA96DF4-2F1E-B099-4461-3DEBEF585499}"/>
              </a:ext>
            </a:extLst>
          </p:cNvPr>
          <p:cNvSpPr>
            <a:spLocks noGrp="1"/>
          </p:cNvSpPr>
          <p:nvPr>
            <p:ph type="body" idx="1"/>
          </p:nvPr>
        </p:nvSpPr>
        <p:spPr/>
        <p:txBody>
          <a:bodyPr/>
          <a:lstStyle/>
          <a:p>
            <a:pPr marL="114300" indent="0">
              <a:buNone/>
            </a:pPr>
            <a:r>
              <a:rPr lang="en-IN" sz="3600" dirty="0">
                <a:solidFill>
                  <a:srgbClr val="7030A0"/>
                </a:solidFill>
              </a:rPr>
              <a:t>                    </a:t>
            </a:r>
            <a:r>
              <a:rPr lang="en-IN" sz="3600" dirty="0">
                <a:solidFill>
                  <a:srgbClr val="7030A0"/>
                </a:solidFill>
                <a:latin typeface="Bodoni MT Black" panose="02070A03080606020203" pitchFamily="18" charset="0"/>
              </a:rPr>
              <a:t>THANK YOU</a:t>
            </a:r>
          </a:p>
        </p:txBody>
      </p:sp>
    </p:spTree>
    <p:extLst>
      <p:ext uri="{BB962C8B-B14F-4D97-AF65-F5344CB8AC3E}">
        <p14:creationId xmlns:p14="http://schemas.microsoft.com/office/powerpoint/2010/main" val="224743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AACD-9CFF-4B2B-B5F1-06DB3E4D0DFC}"/>
              </a:ext>
            </a:extLst>
          </p:cNvPr>
          <p:cNvSpPr>
            <a:spLocks noGrp="1"/>
          </p:cNvSpPr>
          <p:nvPr>
            <p:ph type="title"/>
          </p:nvPr>
        </p:nvSpPr>
        <p:spPr/>
        <p:txBody>
          <a:bodyPr/>
          <a:lstStyle/>
          <a:p>
            <a:r>
              <a:rPr lang="en-US" b="1" u="sng" dirty="0"/>
              <a:t>INTRO TO ML /ML CLASSIFACTION:</a:t>
            </a:r>
            <a:endParaRPr lang="en-IN" b="1" u="sng" dirty="0"/>
          </a:p>
        </p:txBody>
      </p:sp>
      <p:sp>
        <p:nvSpPr>
          <p:cNvPr id="3" name="Text Placeholder 2">
            <a:extLst>
              <a:ext uri="{FF2B5EF4-FFF2-40B4-BE49-F238E27FC236}">
                <a16:creationId xmlns:a16="http://schemas.microsoft.com/office/drawing/2014/main" id="{E7378BC0-69C0-5682-5A66-73357D16EB14}"/>
              </a:ext>
            </a:extLst>
          </p:cNvPr>
          <p:cNvSpPr>
            <a:spLocks noGrp="1"/>
          </p:cNvSpPr>
          <p:nvPr>
            <p:ph type="body" idx="1"/>
          </p:nvPr>
        </p:nvSpPr>
        <p:spPr/>
        <p:txBody>
          <a:bodyPr/>
          <a:lstStyle/>
          <a:p>
            <a:pPr>
              <a:buClr>
                <a:srgbClr val="FF0000"/>
              </a:buClr>
              <a:buFont typeface="Wingdings" panose="05000000000000000000" pitchFamily="2" charset="2"/>
              <a:buChar char="v"/>
            </a:pPr>
            <a:r>
              <a:rPr lang="en-US" b="0" i="0" dirty="0">
                <a:solidFill>
                  <a:srgbClr val="0070C0"/>
                </a:solidFill>
                <a:effectLst/>
                <a:latin typeface="arial" panose="020B0604020202020204" pitchFamily="34" charset="0"/>
              </a:rPr>
              <a:t> </a:t>
            </a:r>
            <a:r>
              <a:rPr lang="en-US" b="1" i="0" dirty="0">
                <a:solidFill>
                  <a:srgbClr val="0070C0"/>
                </a:solidFill>
                <a:effectLst/>
                <a:latin typeface="arial" panose="020B0604020202020204" pitchFamily="34" charset="0"/>
              </a:rPr>
              <a:t>Classification is a process of categorizing a given set of data into classes, It can be performed on both structured or unstructured data. The process starts with predicting the class of given data points. The classes are often referred to as target, label or categories</a:t>
            </a:r>
          </a:p>
          <a:p>
            <a:pPr>
              <a:buClr>
                <a:srgbClr val="FF0000"/>
              </a:buClr>
              <a:buFont typeface="Wingdings" panose="05000000000000000000" pitchFamily="2" charset="2"/>
              <a:buChar char="v"/>
            </a:pPr>
            <a:r>
              <a:rPr lang="en-US" b="1" i="0" dirty="0">
                <a:solidFill>
                  <a:srgbClr val="0070C0"/>
                </a:solidFill>
                <a:effectLst/>
                <a:latin typeface="arial" panose="020B0604020202020204" pitchFamily="34" charset="0"/>
              </a:rPr>
              <a:t> </a:t>
            </a:r>
            <a:r>
              <a:rPr lang="en-US" b="1" dirty="0">
                <a:solidFill>
                  <a:srgbClr val="0070C0"/>
                </a:solidFill>
                <a:latin typeface="arial" panose="020B0604020202020204" pitchFamily="34" charset="0"/>
              </a:rPr>
              <a:t>the ml classification is </a:t>
            </a:r>
            <a:r>
              <a:rPr lang="en-US" b="1" dirty="0" err="1">
                <a:solidFill>
                  <a:srgbClr val="0070C0"/>
                </a:solidFill>
                <a:latin typeface="arial" panose="020B0604020202020204" pitchFamily="34" charset="0"/>
              </a:rPr>
              <a:t>devided</a:t>
            </a:r>
            <a:r>
              <a:rPr lang="en-US" b="1" dirty="0">
                <a:solidFill>
                  <a:srgbClr val="0070C0"/>
                </a:solidFill>
                <a:latin typeface="arial" panose="020B0604020202020204" pitchFamily="34" charset="0"/>
              </a:rPr>
              <a:t> into to category a)Binary b)multiclass</a:t>
            </a:r>
            <a:endParaRPr lang="en-US" b="0" i="0" dirty="0">
              <a:solidFill>
                <a:srgbClr val="0070C0"/>
              </a:solidFill>
              <a:effectLst/>
              <a:latin typeface="arial" panose="020B0604020202020204" pitchFamily="34" charset="0"/>
            </a:endParaRPr>
          </a:p>
          <a:p>
            <a:pPr>
              <a:buClr>
                <a:srgbClr val="FF0000"/>
              </a:buClr>
              <a:buFont typeface="Wingdings" panose="05000000000000000000" pitchFamily="2" charset="2"/>
              <a:buChar char="v"/>
            </a:pPr>
            <a:r>
              <a:rPr lang="en-IN" b="1" dirty="0">
                <a:solidFill>
                  <a:srgbClr val="0070C0"/>
                </a:solidFill>
              </a:rPr>
              <a:t>And we are going to solve a multiclass </a:t>
            </a:r>
            <a:r>
              <a:rPr lang="en-IN" b="1" dirty="0" err="1">
                <a:solidFill>
                  <a:srgbClr val="0070C0"/>
                </a:solidFill>
              </a:rPr>
              <a:t>classifaction</a:t>
            </a:r>
            <a:r>
              <a:rPr lang="en-IN" b="1" dirty="0">
                <a:solidFill>
                  <a:srgbClr val="0070C0"/>
                </a:solidFill>
              </a:rPr>
              <a:t>.</a:t>
            </a:r>
          </a:p>
        </p:txBody>
      </p:sp>
      <p:sp>
        <p:nvSpPr>
          <p:cNvPr id="4" name="Text Placeholder 3">
            <a:extLst>
              <a:ext uri="{FF2B5EF4-FFF2-40B4-BE49-F238E27FC236}">
                <a16:creationId xmlns:a16="http://schemas.microsoft.com/office/drawing/2014/main" id="{EA06FEF4-8CF4-FCED-64E0-06D34A92BAFC}"/>
              </a:ext>
            </a:extLst>
          </p:cNvPr>
          <p:cNvSpPr>
            <a:spLocks noGrp="1"/>
          </p:cNvSpPr>
          <p:nvPr>
            <p:ph type="body" idx="2"/>
          </p:nvPr>
        </p:nvSpPr>
        <p:spPr/>
        <p:txBody>
          <a:bodyPr/>
          <a:lstStyle/>
          <a:p>
            <a:endParaRPr lang="en-IN" dirty="0"/>
          </a:p>
        </p:txBody>
      </p:sp>
      <p:pic>
        <p:nvPicPr>
          <p:cNvPr id="6" name="Picture 5">
            <a:extLst>
              <a:ext uri="{FF2B5EF4-FFF2-40B4-BE49-F238E27FC236}">
                <a16:creationId xmlns:a16="http://schemas.microsoft.com/office/drawing/2014/main" id="{932AE773-0EEC-D89F-BB5B-F4B285539834}"/>
              </a:ext>
            </a:extLst>
          </p:cNvPr>
          <p:cNvPicPr>
            <a:picLocks noChangeAspect="1"/>
          </p:cNvPicPr>
          <p:nvPr/>
        </p:nvPicPr>
        <p:blipFill>
          <a:blip r:embed="rId2"/>
          <a:stretch>
            <a:fillRect/>
          </a:stretch>
        </p:blipFill>
        <p:spPr>
          <a:xfrm>
            <a:off x="4620768" y="1151713"/>
            <a:ext cx="3603689" cy="3619500"/>
          </a:xfrm>
          <a:prstGeom prst="rect">
            <a:avLst/>
          </a:prstGeom>
        </p:spPr>
      </p:pic>
    </p:spTree>
    <p:extLst>
      <p:ext uri="{BB962C8B-B14F-4D97-AF65-F5344CB8AC3E}">
        <p14:creationId xmlns:p14="http://schemas.microsoft.com/office/powerpoint/2010/main" val="2607913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9792-0662-D355-4A97-7C652CABB99E}"/>
              </a:ext>
            </a:extLst>
          </p:cNvPr>
          <p:cNvSpPr>
            <a:spLocks noGrp="1"/>
          </p:cNvSpPr>
          <p:nvPr>
            <p:ph type="title"/>
          </p:nvPr>
        </p:nvSpPr>
        <p:spPr/>
        <p:txBody>
          <a:bodyPr/>
          <a:lstStyle/>
          <a:p>
            <a:r>
              <a:rPr lang="en-US" b="1" dirty="0">
                <a:latin typeface="+mn-lt"/>
              </a:rPr>
              <a:t>PROBLEM STATEMENT</a:t>
            </a:r>
            <a:endParaRPr lang="en-IN" dirty="0"/>
          </a:p>
        </p:txBody>
      </p:sp>
      <p:sp>
        <p:nvSpPr>
          <p:cNvPr id="3" name="Text Placeholder 2">
            <a:extLst>
              <a:ext uri="{FF2B5EF4-FFF2-40B4-BE49-F238E27FC236}">
                <a16:creationId xmlns:a16="http://schemas.microsoft.com/office/drawing/2014/main" id="{A9735CEE-BC8C-6B15-573F-FCEBB5E93A96}"/>
              </a:ext>
            </a:extLst>
          </p:cNvPr>
          <p:cNvSpPr>
            <a:spLocks noGrp="1"/>
          </p:cNvSpPr>
          <p:nvPr>
            <p:ph type="body" idx="1"/>
          </p:nvPr>
        </p:nvSpPr>
        <p:spPr/>
        <p:txBody>
          <a:bodyPr/>
          <a:lstStyle/>
          <a:p>
            <a:pPr marL="0" indent="0">
              <a:buNone/>
            </a:pPr>
            <a:r>
              <a:rPr lang="en-US" b="1" dirty="0">
                <a:solidFill>
                  <a:srgbClr val="0070C0"/>
                </a:solidFill>
              </a:rPr>
              <a:t>A newly launched mobile company wants to determine the relation between features of a mobile phone (RAM, internal memory etc.) and it’s selling price and </a:t>
            </a:r>
            <a:r>
              <a:rPr lang="en-US" b="1" i="1" dirty="0">
                <a:solidFill>
                  <a:srgbClr val="0070C0"/>
                </a:solidFill>
              </a:rPr>
              <a:t>determine the price range for the mobile phones to be launched. </a:t>
            </a:r>
          </a:p>
        </p:txBody>
      </p:sp>
    </p:spTree>
    <p:extLst>
      <p:ext uri="{BB962C8B-B14F-4D97-AF65-F5344CB8AC3E}">
        <p14:creationId xmlns:p14="http://schemas.microsoft.com/office/powerpoint/2010/main" val="381936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756E-8446-AFD2-BCA8-FD1B7A04D541}"/>
              </a:ext>
            </a:extLst>
          </p:cNvPr>
          <p:cNvSpPr>
            <a:spLocks noGrp="1"/>
          </p:cNvSpPr>
          <p:nvPr>
            <p:ph type="title"/>
          </p:nvPr>
        </p:nvSpPr>
        <p:spPr/>
        <p:txBody>
          <a:bodyPr/>
          <a:lstStyle/>
          <a:p>
            <a:r>
              <a:rPr lang="en-US" b="1" dirty="0"/>
              <a:t>DATA SUMMARY:</a:t>
            </a:r>
            <a:endParaRPr lang="en-IN" dirty="0"/>
          </a:p>
        </p:txBody>
      </p:sp>
      <p:sp>
        <p:nvSpPr>
          <p:cNvPr id="3" name="Text Placeholder 2">
            <a:extLst>
              <a:ext uri="{FF2B5EF4-FFF2-40B4-BE49-F238E27FC236}">
                <a16:creationId xmlns:a16="http://schemas.microsoft.com/office/drawing/2014/main" id="{D8F71895-52DB-7189-F791-233B547DAD0F}"/>
              </a:ext>
            </a:extLst>
          </p:cNvPr>
          <p:cNvSpPr>
            <a:spLocks noGrp="1"/>
          </p:cNvSpPr>
          <p:nvPr>
            <p:ph type="body" idx="1"/>
          </p:nvPr>
        </p:nvSpPr>
        <p:spPr>
          <a:xfrm>
            <a:off x="311700" y="1152474"/>
            <a:ext cx="3999900" cy="3858437"/>
          </a:xfrm>
        </p:spPr>
        <p:txBody>
          <a:bodyPr/>
          <a:lstStyle/>
          <a:p>
            <a:pPr marL="482600" indent="-342900">
              <a:buClr>
                <a:srgbClr val="FF0000"/>
              </a:buClr>
              <a:buFont typeface="+mj-lt"/>
              <a:buAutoNum type="arabicPeriod"/>
            </a:pPr>
            <a:r>
              <a:rPr lang="en-US" b="1" dirty="0" err="1">
                <a:solidFill>
                  <a:srgbClr val="002060"/>
                </a:solidFill>
              </a:rPr>
              <a:t>Battery_power</a:t>
            </a:r>
            <a:r>
              <a:rPr lang="en-US" b="1" dirty="0">
                <a:solidFill>
                  <a:srgbClr val="002060"/>
                </a:solidFill>
              </a:rPr>
              <a:t> - Total energy a battery can store in one time measured in </a:t>
            </a:r>
            <a:r>
              <a:rPr lang="en-US" b="1" dirty="0" err="1">
                <a:solidFill>
                  <a:srgbClr val="002060"/>
                </a:solidFill>
              </a:rPr>
              <a:t>mAh</a:t>
            </a:r>
            <a:endParaRPr lang="en-US" b="1" dirty="0">
              <a:solidFill>
                <a:srgbClr val="002060"/>
              </a:solidFill>
            </a:endParaRPr>
          </a:p>
          <a:p>
            <a:pPr marL="482600" indent="-342900">
              <a:buClr>
                <a:srgbClr val="FF0000"/>
              </a:buClr>
              <a:buFont typeface="+mj-lt"/>
              <a:buAutoNum type="arabicPeriod"/>
            </a:pPr>
            <a:r>
              <a:rPr lang="en-US" b="1" dirty="0">
                <a:solidFill>
                  <a:srgbClr val="002060"/>
                </a:solidFill>
              </a:rPr>
              <a:t>Blue - Has </a:t>
            </a:r>
            <a:r>
              <a:rPr lang="en-US" b="1" dirty="0" err="1">
                <a:solidFill>
                  <a:srgbClr val="002060"/>
                </a:solidFill>
              </a:rPr>
              <a:t>bluetooth</a:t>
            </a:r>
            <a:r>
              <a:rPr lang="en-US" b="1" dirty="0">
                <a:solidFill>
                  <a:srgbClr val="002060"/>
                </a:solidFill>
              </a:rPr>
              <a:t> or not</a:t>
            </a:r>
          </a:p>
          <a:p>
            <a:pPr marL="482600" indent="-342900">
              <a:buClr>
                <a:srgbClr val="FF0000"/>
              </a:buClr>
              <a:buFont typeface="+mj-lt"/>
              <a:buAutoNum type="arabicPeriod"/>
            </a:pPr>
            <a:r>
              <a:rPr lang="en-US" b="1" dirty="0" err="1">
                <a:solidFill>
                  <a:srgbClr val="002060"/>
                </a:solidFill>
              </a:rPr>
              <a:t>Clock_speed</a:t>
            </a:r>
            <a:r>
              <a:rPr lang="en-US" b="1" dirty="0">
                <a:solidFill>
                  <a:srgbClr val="002060"/>
                </a:solidFill>
              </a:rPr>
              <a:t> - speed at which microprocessor executes instructions</a:t>
            </a:r>
          </a:p>
          <a:p>
            <a:pPr marL="482600" indent="-342900">
              <a:buClr>
                <a:srgbClr val="FF0000"/>
              </a:buClr>
              <a:buFont typeface="+mj-lt"/>
              <a:buAutoNum type="arabicPeriod"/>
            </a:pPr>
            <a:r>
              <a:rPr lang="en-US" b="1" dirty="0" err="1">
                <a:solidFill>
                  <a:srgbClr val="002060"/>
                </a:solidFill>
              </a:rPr>
              <a:t>Dual_sim</a:t>
            </a:r>
            <a:r>
              <a:rPr lang="en-US" b="1" dirty="0">
                <a:solidFill>
                  <a:srgbClr val="002060"/>
                </a:solidFill>
              </a:rPr>
              <a:t> - Has dual sim support or not</a:t>
            </a:r>
          </a:p>
          <a:p>
            <a:pPr marL="482600" indent="-342900">
              <a:buClr>
                <a:srgbClr val="FF0000"/>
              </a:buClr>
              <a:buFont typeface="+mj-lt"/>
              <a:buAutoNum type="arabicPeriod"/>
            </a:pPr>
            <a:r>
              <a:rPr lang="en-US" b="1" dirty="0">
                <a:solidFill>
                  <a:srgbClr val="002060"/>
                </a:solidFill>
              </a:rPr>
              <a:t>Fc - Front Camera mega pixels</a:t>
            </a:r>
          </a:p>
          <a:p>
            <a:pPr marL="482600" indent="-342900">
              <a:buClr>
                <a:srgbClr val="FF0000"/>
              </a:buClr>
              <a:buFont typeface="+mj-lt"/>
              <a:buAutoNum type="arabicPeriod"/>
            </a:pPr>
            <a:r>
              <a:rPr lang="en-US" b="1" dirty="0" err="1">
                <a:solidFill>
                  <a:srgbClr val="002060"/>
                </a:solidFill>
              </a:rPr>
              <a:t>Four_g</a:t>
            </a:r>
            <a:r>
              <a:rPr lang="en-US" b="1" dirty="0">
                <a:solidFill>
                  <a:srgbClr val="002060"/>
                </a:solidFill>
              </a:rPr>
              <a:t> - Has 4G or not</a:t>
            </a:r>
          </a:p>
          <a:p>
            <a:pPr marL="482600" indent="-342900">
              <a:buClr>
                <a:srgbClr val="FF0000"/>
              </a:buClr>
              <a:buFont typeface="+mj-lt"/>
              <a:buAutoNum type="arabicPeriod"/>
            </a:pPr>
            <a:r>
              <a:rPr lang="en-US" b="1" dirty="0" err="1">
                <a:solidFill>
                  <a:srgbClr val="002060"/>
                </a:solidFill>
              </a:rPr>
              <a:t>Int_memory</a:t>
            </a:r>
            <a:r>
              <a:rPr lang="en-US" b="1" dirty="0">
                <a:solidFill>
                  <a:srgbClr val="002060"/>
                </a:solidFill>
              </a:rPr>
              <a:t> - Internal Memory in Gigabytes</a:t>
            </a:r>
          </a:p>
          <a:p>
            <a:pPr marL="482600" indent="-342900">
              <a:buClr>
                <a:srgbClr val="FF0000"/>
              </a:buClr>
              <a:buFont typeface="+mj-lt"/>
              <a:buAutoNum type="arabicPeriod"/>
            </a:pPr>
            <a:r>
              <a:rPr lang="en-US" b="1" dirty="0" err="1">
                <a:solidFill>
                  <a:srgbClr val="002060"/>
                </a:solidFill>
              </a:rPr>
              <a:t>M_dep</a:t>
            </a:r>
            <a:r>
              <a:rPr lang="en-US" b="1" dirty="0">
                <a:solidFill>
                  <a:srgbClr val="002060"/>
                </a:solidFill>
              </a:rPr>
              <a:t> - Mobile Depth in cm</a:t>
            </a:r>
          </a:p>
          <a:p>
            <a:pPr marL="482600" indent="-342900">
              <a:buClr>
                <a:srgbClr val="FF0000"/>
              </a:buClr>
              <a:buFont typeface="+mj-lt"/>
              <a:buAutoNum type="arabicPeriod"/>
            </a:pPr>
            <a:r>
              <a:rPr lang="en-US" b="1" dirty="0" err="1">
                <a:solidFill>
                  <a:srgbClr val="002060"/>
                </a:solidFill>
              </a:rPr>
              <a:t>Mobile_wt</a:t>
            </a:r>
            <a:r>
              <a:rPr lang="en-US" b="1" dirty="0">
                <a:solidFill>
                  <a:srgbClr val="002060"/>
                </a:solidFill>
              </a:rPr>
              <a:t> - Weight of mobile phone</a:t>
            </a:r>
          </a:p>
          <a:p>
            <a:pPr marL="482600" indent="-342900">
              <a:buClr>
                <a:srgbClr val="FF0000"/>
              </a:buClr>
              <a:buFont typeface="+mj-lt"/>
              <a:buAutoNum type="arabicPeriod"/>
            </a:pPr>
            <a:r>
              <a:rPr lang="en-US" b="1" dirty="0" err="1">
                <a:solidFill>
                  <a:srgbClr val="002060"/>
                </a:solidFill>
              </a:rPr>
              <a:t>N_cores</a:t>
            </a:r>
            <a:r>
              <a:rPr lang="en-US" b="1" dirty="0">
                <a:solidFill>
                  <a:srgbClr val="002060"/>
                </a:solidFill>
              </a:rPr>
              <a:t> - Number of cores of processor</a:t>
            </a:r>
          </a:p>
          <a:p>
            <a:pPr marL="482600" indent="-342900">
              <a:buClr>
                <a:srgbClr val="FF0000"/>
              </a:buClr>
              <a:buFont typeface="+mj-lt"/>
              <a:buAutoNum type="arabicPeriod"/>
            </a:pPr>
            <a:r>
              <a:rPr lang="en-US" b="1" dirty="0">
                <a:solidFill>
                  <a:srgbClr val="002060"/>
                </a:solidFill>
              </a:rPr>
              <a:t>Pc - Primary Camera mega pixels</a:t>
            </a:r>
            <a:endParaRPr lang="en-IN" b="1" dirty="0">
              <a:solidFill>
                <a:srgbClr val="002060"/>
              </a:solidFill>
            </a:endParaRPr>
          </a:p>
        </p:txBody>
      </p:sp>
      <p:sp>
        <p:nvSpPr>
          <p:cNvPr id="4" name="Text Placeholder 3">
            <a:extLst>
              <a:ext uri="{FF2B5EF4-FFF2-40B4-BE49-F238E27FC236}">
                <a16:creationId xmlns:a16="http://schemas.microsoft.com/office/drawing/2014/main" id="{30E13E46-12C5-6D9E-E357-36DF68E94917}"/>
              </a:ext>
            </a:extLst>
          </p:cNvPr>
          <p:cNvSpPr>
            <a:spLocks noGrp="1"/>
          </p:cNvSpPr>
          <p:nvPr>
            <p:ph type="body" idx="2"/>
          </p:nvPr>
        </p:nvSpPr>
        <p:spPr>
          <a:xfrm>
            <a:off x="4832400" y="1152475"/>
            <a:ext cx="3999900" cy="3858436"/>
          </a:xfrm>
        </p:spPr>
        <p:txBody>
          <a:bodyPr/>
          <a:lstStyle/>
          <a:p>
            <a:pPr marL="482600" indent="-342900">
              <a:buClr>
                <a:srgbClr val="FF0000"/>
              </a:buClr>
              <a:buFont typeface="+mj-lt"/>
              <a:buAutoNum type="arabicPeriod" startAt="12"/>
            </a:pPr>
            <a:r>
              <a:rPr lang="en-US" b="1" dirty="0" err="1">
                <a:solidFill>
                  <a:srgbClr val="002060"/>
                </a:solidFill>
              </a:rPr>
              <a:t>Px_height</a:t>
            </a:r>
            <a:r>
              <a:rPr lang="en-US" b="1" dirty="0">
                <a:solidFill>
                  <a:srgbClr val="002060"/>
                </a:solidFill>
              </a:rPr>
              <a:t> - Pixel Resolution Height</a:t>
            </a:r>
          </a:p>
          <a:p>
            <a:pPr marL="482600" indent="-342900">
              <a:buClr>
                <a:srgbClr val="FF0000"/>
              </a:buClr>
              <a:buFont typeface="+mj-lt"/>
              <a:buAutoNum type="arabicPeriod" startAt="12"/>
            </a:pPr>
            <a:r>
              <a:rPr lang="en-US" b="1" dirty="0" err="1">
                <a:solidFill>
                  <a:srgbClr val="002060"/>
                </a:solidFill>
              </a:rPr>
              <a:t>Px_width</a:t>
            </a:r>
            <a:r>
              <a:rPr lang="en-US" b="1" dirty="0">
                <a:solidFill>
                  <a:srgbClr val="002060"/>
                </a:solidFill>
              </a:rPr>
              <a:t> - Pixel Resolution Width</a:t>
            </a:r>
          </a:p>
          <a:p>
            <a:pPr marL="482600" indent="-342900">
              <a:buClr>
                <a:srgbClr val="FF0000"/>
              </a:buClr>
              <a:buFont typeface="+mj-lt"/>
              <a:buAutoNum type="arabicPeriod" startAt="12"/>
            </a:pPr>
            <a:r>
              <a:rPr lang="en-US" b="1" dirty="0">
                <a:solidFill>
                  <a:srgbClr val="002060"/>
                </a:solidFill>
              </a:rPr>
              <a:t>Ram - Random Access Memory in Mega Bytes</a:t>
            </a:r>
          </a:p>
          <a:p>
            <a:pPr marL="482600" indent="-342900">
              <a:buClr>
                <a:srgbClr val="FF0000"/>
              </a:buClr>
              <a:buFont typeface="+mj-lt"/>
              <a:buAutoNum type="arabicPeriod" startAt="12"/>
            </a:pPr>
            <a:r>
              <a:rPr lang="en-US" b="1" dirty="0" err="1">
                <a:solidFill>
                  <a:srgbClr val="002060"/>
                </a:solidFill>
              </a:rPr>
              <a:t>Sc_h</a:t>
            </a:r>
            <a:r>
              <a:rPr lang="en-US" b="1" dirty="0">
                <a:solidFill>
                  <a:srgbClr val="002060"/>
                </a:solidFill>
              </a:rPr>
              <a:t> - Screen Height of mobile in cm</a:t>
            </a:r>
          </a:p>
          <a:p>
            <a:pPr marL="482600" indent="-342900">
              <a:buClr>
                <a:srgbClr val="FF0000"/>
              </a:buClr>
              <a:buFont typeface="+mj-lt"/>
              <a:buAutoNum type="arabicPeriod" startAt="12"/>
            </a:pPr>
            <a:r>
              <a:rPr lang="en-US" b="1" dirty="0" err="1">
                <a:solidFill>
                  <a:srgbClr val="002060"/>
                </a:solidFill>
              </a:rPr>
              <a:t>Sc_w</a:t>
            </a:r>
            <a:r>
              <a:rPr lang="en-US" b="1" dirty="0">
                <a:solidFill>
                  <a:srgbClr val="002060"/>
                </a:solidFill>
              </a:rPr>
              <a:t> - Screen Width of mobile in cm</a:t>
            </a:r>
          </a:p>
          <a:p>
            <a:pPr marL="482600" indent="-342900">
              <a:buClr>
                <a:srgbClr val="FF0000"/>
              </a:buClr>
              <a:buFont typeface="+mj-lt"/>
              <a:buAutoNum type="arabicPeriod" startAt="12"/>
            </a:pPr>
            <a:r>
              <a:rPr lang="en-US" b="1" dirty="0" err="1">
                <a:solidFill>
                  <a:srgbClr val="002060"/>
                </a:solidFill>
              </a:rPr>
              <a:t>Talk_time</a:t>
            </a:r>
            <a:r>
              <a:rPr lang="en-US" b="1" dirty="0">
                <a:solidFill>
                  <a:srgbClr val="002060"/>
                </a:solidFill>
              </a:rPr>
              <a:t> - longest time that a single battery charge will last when you are</a:t>
            </a:r>
          </a:p>
          <a:p>
            <a:pPr marL="482600" indent="-342900">
              <a:buClr>
                <a:srgbClr val="FF0000"/>
              </a:buClr>
              <a:buFont typeface="+mj-lt"/>
              <a:buAutoNum type="arabicPeriod" startAt="12"/>
            </a:pPr>
            <a:r>
              <a:rPr lang="en-US" b="1" dirty="0" err="1">
                <a:solidFill>
                  <a:srgbClr val="002060"/>
                </a:solidFill>
              </a:rPr>
              <a:t>Three_g</a:t>
            </a:r>
            <a:r>
              <a:rPr lang="en-US" b="1" dirty="0">
                <a:solidFill>
                  <a:srgbClr val="002060"/>
                </a:solidFill>
              </a:rPr>
              <a:t> - Has 3G or not</a:t>
            </a:r>
          </a:p>
          <a:p>
            <a:pPr marL="482600" indent="-342900">
              <a:buClr>
                <a:srgbClr val="FF0000"/>
              </a:buClr>
              <a:buFont typeface="+mj-lt"/>
              <a:buAutoNum type="arabicPeriod" startAt="12"/>
            </a:pPr>
            <a:r>
              <a:rPr lang="en-US" b="1" dirty="0" err="1">
                <a:solidFill>
                  <a:srgbClr val="002060"/>
                </a:solidFill>
              </a:rPr>
              <a:t>Touch_screen</a:t>
            </a:r>
            <a:r>
              <a:rPr lang="en-US" b="1" dirty="0">
                <a:solidFill>
                  <a:srgbClr val="002060"/>
                </a:solidFill>
              </a:rPr>
              <a:t> - Has touch screen or not</a:t>
            </a:r>
          </a:p>
          <a:p>
            <a:pPr marL="482600" indent="-342900">
              <a:buClr>
                <a:srgbClr val="FF0000"/>
              </a:buClr>
              <a:buFont typeface="+mj-lt"/>
              <a:buAutoNum type="arabicPeriod" startAt="12"/>
            </a:pPr>
            <a:r>
              <a:rPr lang="en-US" b="1" dirty="0" err="1">
                <a:solidFill>
                  <a:srgbClr val="002060"/>
                </a:solidFill>
              </a:rPr>
              <a:t>Wifi</a:t>
            </a:r>
            <a:r>
              <a:rPr lang="en-US" b="1" dirty="0">
                <a:solidFill>
                  <a:srgbClr val="002060"/>
                </a:solidFill>
              </a:rPr>
              <a:t> - Has </a:t>
            </a:r>
            <a:r>
              <a:rPr lang="en-US" b="1" dirty="0" err="1">
                <a:solidFill>
                  <a:srgbClr val="002060"/>
                </a:solidFill>
              </a:rPr>
              <a:t>wifi</a:t>
            </a:r>
            <a:r>
              <a:rPr lang="en-US" b="1" dirty="0">
                <a:solidFill>
                  <a:srgbClr val="002060"/>
                </a:solidFill>
              </a:rPr>
              <a:t> or not</a:t>
            </a:r>
          </a:p>
          <a:p>
            <a:pPr marL="482600" indent="-342900">
              <a:buClr>
                <a:srgbClr val="FF0000"/>
              </a:buClr>
              <a:buFont typeface="+mj-lt"/>
              <a:buAutoNum type="arabicPeriod" startAt="12"/>
            </a:pPr>
            <a:r>
              <a:rPr lang="en-US" b="1" dirty="0" err="1">
                <a:solidFill>
                  <a:srgbClr val="002060"/>
                </a:solidFill>
              </a:rPr>
              <a:t>Price_range</a:t>
            </a:r>
            <a:r>
              <a:rPr lang="en-US" b="1" dirty="0">
                <a:solidFill>
                  <a:srgbClr val="002060"/>
                </a:solidFill>
              </a:rPr>
              <a:t> - This is the target variable with value of 0(low cost), 1(medium cost),2(high cost) &amp; 3(very high cost).</a:t>
            </a:r>
            <a:endParaRPr lang="en-IN" b="1" dirty="0">
              <a:solidFill>
                <a:srgbClr val="002060"/>
              </a:solidFill>
            </a:endParaRPr>
          </a:p>
        </p:txBody>
      </p:sp>
    </p:spTree>
    <p:extLst>
      <p:ext uri="{BB962C8B-B14F-4D97-AF65-F5344CB8AC3E}">
        <p14:creationId xmlns:p14="http://schemas.microsoft.com/office/powerpoint/2010/main" val="204954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A797F5D-CB42-677D-6FF7-46AA7C952B55}"/>
              </a:ext>
            </a:extLst>
          </p:cNvPr>
          <p:cNvSpPr>
            <a:spLocks noGrp="1"/>
          </p:cNvSpPr>
          <p:nvPr>
            <p:ph type="title"/>
          </p:nvPr>
        </p:nvSpPr>
        <p:spPr>
          <a:xfrm>
            <a:off x="311700" y="445025"/>
            <a:ext cx="5566253" cy="572700"/>
          </a:xfrm>
        </p:spPr>
        <p:txBody>
          <a:bodyPr/>
          <a:lstStyle/>
          <a:p>
            <a:r>
              <a:rPr lang="en-US" b="1" dirty="0">
                <a:latin typeface="+mn-lt"/>
              </a:rPr>
              <a:t>DATA CATAGORIZATION</a:t>
            </a:r>
            <a:endParaRPr lang="en-IN" dirty="0"/>
          </a:p>
        </p:txBody>
      </p:sp>
      <p:sp>
        <p:nvSpPr>
          <p:cNvPr id="10" name="Text Placeholder 9">
            <a:extLst>
              <a:ext uri="{FF2B5EF4-FFF2-40B4-BE49-F238E27FC236}">
                <a16:creationId xmlns:a16="http://schemas.microsoft.com/office/drawing/2014/main" id="{80782CE3-17C2-DA3C-9F0F-3269AD67C18F}"/>
              </a:ext>
            </a:extLst>
          </p:cNvPr>
          <p:cNvSpPr>
            <a:spLocks noGrp="1"/>
          </p:cNvSpPr>
          <p:nvPr>
            <p:ph type="body" idx="1"/>
          </p:nvPr>
        </p:nvSpPr>
        <p:spPr/>
        <p:txBody>
          <a:bodyPr/>
          <a:lstStyle/>
          <a:p>
            <a:pPr marL="114300" indent="0">
              <a:buNone/>
            </a:pPr>
            <a:endParaRPr lang="en-IN" dirty="0"/>
          </a:p>
        </p:txBody>
      </p:sp>
      <p:graphicFrame>
        <p:nvGraphicFramePr>
          <p:cNvPr id="11" name="Content Placeholder 6">
            <a:extLst>
              <a:ext uri="{FF2B5EF4-FFF2-40B4-BE49-F238E27FC236}">
                <a16:creationId xmlns:a16="http://schemas.microsoft.com/office/drawing/2014/main" id="{7476C754-59EC-DA4B-4FC5-142B6DBE86AB}"/>
              </a:ext>
            </a:extLst>
          </p:cNvPr>
          <p:cNvGraphicFramePr>
            <a:graphicFrameLocks/>
          </p:cNvGraphicFramePr>
          <p:nvPr>
            <p:extLst>
              <p:ext uri="{D42A27DB-BD31-4B8C-83A1-F6EECF244321}">
                <p14:modId xmlns:p14="http://schemas.microsoft.com/office/powerpoint/2010/main" val="1968171901"/>
              </p:ext>
            </p:extLst>
          </p:nvPr>
        </p:nvGraphicFramePr>
        <p:xfrm>
          <a:off x="6005181" y="651388"/>
          <a:ext cx="2781793" cy="4283432"/>
        </p:xfrm>
        <a:graphic>
          <a:graphicData uri="http://schemas.openxmlformats.org/drawingml/2006/table">
            <a:tbl>
              <a:tblPr>
                <a:tableStyleId>{5940675A-B579-460E-94D1-54222C63F5DA}</a:tableStyleId>
              </a:tblPr>
              <a:tblGrid>
                <a:gridCol w="718476">
                  <a:extLst>
                    <a:ext uri="{9D8B030D-6E8A-4147-A177-3AD203B41FA5}">
                      <a16:colId xmlns:a16="http://schemas.microsoft.com/office/drawing/2014/main" val="4082748765"/>
                    </a:ext>
                  </a:extLst>
                </a:gridCol>
                <a:gridCol w="2063317">
                  <a:extLst>
                    <a:ext uri="{9D8B030D-6E8A-4147-A177-3AD203B41FA5}">
                      <a16:colId xmlns:a16="http://schemas.microsoft.com/office/drawing/2014/main" val="1654385396"/>
                    </a:ext>
                  </a:extLst>
                </a:gridCol>
              </a:tblGrid>
              <a:tr h="335699">
                <a:tc gridSpan="2">
                  <a:txBody>
                    <a:bodyPr/>
                    <a:lstStyle/>
                    <a:p>
                      <a:pPr algn="ctr" fontAlgn="b"/>
                      <a:r>
                        <a:rPr lang="en-US" sz="1500" b="1" u="none" strike="noStrike" dirty="0">
                          <a:solidFill>
                            <a:srgbClr val="7030A0"/>
                          </a:solidFill>
                          <a:effectLst/>
                        </a:rPr>
                        <a:t>Physical</a:t>
                      </a:r>
                      <a:r>
                        <a:rPr lang="en-US" sz="1500" b="1" u="none" strike="noStrike" baseline="0" dirty="0">
                          <a:solidFill>
                            <a:srgbClr val="7030A0"/>
                          </a:solidFill>
                          <a:effectLst/>
                        </a:rPr>
                        <a:t> features</a:t>
                      </a:r>
                      <a:endParaRPr lang="en-US" sz="1500" b="1" i="0" u="none" strike="noStrike" dirty="0">
                        <a:solidFill>
                          <a:srgbClr val="7030A0"/>
                        </a:solidFill>
                        <a:effectLst/>
                        <a:latin typeface="Calibri" panose="020F0502020204030204" pitchFamily="34" charset="0"/>
                      </a:endParaRPr>
                    </a:p>
                  </a:txBody>
                  <a:tcPr marL="6837" marR="6837" marT="6837" marB="0" anchor="ctr"/>
                </a:tc>
                <a:tc hMerge="1">
                  <a:txBody>
                    <a:bodyPr/>
                    <a:lstStyle/>
                    <a:p>
                      <a:pPr algn="l" fontAlgn="b"/>
                      <a:endParaRPr lang="en-US" sz="1500" b="1" i="0" u="none" strike="noStrike" dirty="0">
                        <a:solidFill>
                          <a:srgbClr val="000000"/>
                        </a:solidFill>
                        <a:effectLst/>
                        <a:latin typeface="Calibri" panose="020F0502020204030204" pitchFamily="34" charset="0"/>
                      </a:endParaRPr>
                    </a:p>
                  </a:txBody>
                  <a:tcPr marL="6837" marR="6837" marT="68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8143528"/>
                  </a:ext>
                </a:extLst>
              </a:tr>
              <a:tr h="438093">
                <a:tc>
                  <a:txBody>
                    <a:bodyPr/>
                    <a:lstStyle/>
                    <a:p>
                      <a:pPr algn="ctr" fontAlgn="b"/>
                      <a:r>
                        <a:rPr lang="en-US" sz="1500" u="none" strike="noStrike" dirty="0">
                          <a:solidFill>
                            <a:srgbClr val="7030A0"/>
                          </a:solidFill>
                          <a:effectLst/>
                        </a:rPr>
                        <a:t>Fc</a:t>
                      </a:r>
                      <a:endParaRPr lang="en-US" sz="1500" b="0" i="0" u="none" strike="noStrike" dirty="0">
                        <a:solidFill>
                          <a:srgbClr val="7030A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7030A0"/>
                          </a:solidFill>
                          <a:effectLst/>
                        </a:rPr>
                        <a:t>Front Camera mega pixels</a:t>
                      </a:r>
                      <a:endParaRPr lang="en-US" sz="1500" b="0" i="0" u="none" strike="noStrike" dirty="0">
                        <a:solidFill>
                          <a:srgbClr val="7030A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3373366355"/>
                  </a:ext>
                </a:extLst>
              </a:tr>
              <a:tr h="438093">
                <a:tc>
                  <a:txBody>
                    <a:bodyPr/>
                    <a:lstStyle/>
                    <a:p>
                      <a:pPr algn="ctr" fontAlgn="b"/>
                      <a:r>
                        <a:rPr lang="en-US" sz="1500" u="none" strike="noStrike" dirty="0">
                          <a:solidFill>
                            <a:srgbClr val="7030A0"/>
                          </a:solidFill>
                          <a:effectLst/>
                        </a:rPr>
                        <a:t>pc</a:t>
                      </a:r>
                      <a:endParaRPr lang="en-US" sz="1500" b="0" i="0" u="none" strike="noStrike" dirty="0">
                        <a:solidFill>
                          <a:srgbClr val="7030A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7030A0"/>
                          </a:solidFill>
                          <a:effectLst/>
                        </a:rPr>
                        <a:t>Primary Camera mega pixels</a:t>
                      </a:r>
                      <a:endParaRPr lang="en-US" sz="1500" b="0" i="0" u="none" strike="noStrike" dirty="0">
                        <a:solidFill>
                          <a:srgbClr val="7030A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542927206"/>
                  </a:ext>
                </a:extLst>
              </a:tr>
              <a:tr h="438093">
                <a:tc>
                  <a:txBody>
                    <a:bodyPr/>
                    <a:lstStyle/>
                    <a:p>
                      <a:pPr algn="ctr" fontAlgn="b"/>
                      <a:r>
                        <a:rPr lang="en-US" sz="1500" u="none" strike="noStrike" dirty="0" err="1">
                          <a:solidFill>
                            <a:srgbClr val="7030A0"/>
                          </a:solidFill>
                          <a:effectLst/>
                        </a:rPr>
                        <a:t>px_height</a:t>
                      </a:r>
                      <a:endParaRPr lang="en-US" sz="1500" b="0" i="0" u="none" strike="noStrike" dirty="0">
                        <a:solidFill>
                          <a:srgbClr val="7030A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7030A0"/>
                          </a:solidFill>
                          <a:effectLst/>
                        </a:rPr>
                        <a:t>Pixel Resolution Height</a:t>
                      </a:r>
                      <a:endParaRPr lang="en-US" sz="1500" b="0" i="0" u="none" strike="noStrike" dirty="0">
                        <a:solidFill>
                          <a:srgbClr val="7030A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2785737398"/>
                  </a:ext>
                </a:extLst>
              </a:tr>
              <a:tr h="438093">
                <a:tc>
                  <a:txBody>
                    <a:bodyPr/>
                    <a:lstStyle/>
                    <a:p>
                      <a:pPr algn="ctr" fontAlgn="b"/>
                      <a:r>
                        <a:rPr lang="en-US" sz="1500" u="none" strike="noStrike" dirty="0" err="1">
                          <a:solidFill>
                            <a:srgbClr val="7030A0"/>
                          </a:solidFill>
                          <a:effectLst/>
                        </a:rPr>
                        <a:t>px_width</a:t>
                      </a:r>
                      <a:endParaRPr lang="en-US" sz="1500" b="0" i="0" u="none" strike="noStrike" dirty="0">
                        <a:solidFill>
                          <a:srgbClr val="7030A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7030A0"/>
                          </a:solidFill>
                          <a:effectLst/>
                        </a:rPr>
                        <a:t>Pixel Resolution Width</a:t>
                      </a:r>
                      <a:endParaRPr lang="en-US" sz="1500" b="0" i="0" u="none" strike="noStrike" dirty="0">
                        <a:solidFill>
                          <a:srgbClr val="7030A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3061886449"/>
                  </a:ext>
                </a:extLst>
              </a:tr>
              <a:tr h="438093">
                <a:tc>
                  <a:txBody>
                    <a:bodyPr/>
                    <a:lstStyle/>
                    <a:p>
                      <a:pPr algn="ctr" fontAlgn="b"/>
                      <a:r>
                        <a:rPr lang="en-US" sz="1500" u="none" strike="noStrike" dirty="0" err="1">
                          <a:solidFill>
                            <a:srgbClr val="7030A0"/>
                          </a:solidFill>
                          <a:effectLst/>
                        </a:rPr>
                        <a:t>Touch_screen</a:t>
                      </a:r>
                      <a:endParaRPr lang="en-US" sz="1500" b="0" i="0" u="none" strike="noStrike" dirty="0">
                        <a:solidFill>
                          <a:srgbClr val="7030A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7030A0"/>
                          </a:solidFill>
                          <a:effectLst/>
                        </a:rPr>
                        <a:t>Touch</a:t>
                      </a:r>
                      <a:r>
                        <a:rPr lang="en-US" sz="1500" u="none" strike="noStrike" baseline="0" dirty="0">
                          <a:solidFill>
                            <a:srgbClr val="7030A0"/>
                          </a:solidFill>
                          <a:effectLst/>
                        </a:rPr>
                        <a:t> screen or not</a:t>
                      </a:r>
                      <a:endParaRPr lang="en-US" sz="1500" b="0" i="0" u="none" strike="noStrike" dirty="0">
                        <a:solidFill>
                          <a:srgbClr val="7030A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10005"/>
                  </a:ext>
                </a:extLst>
              </a:tr>
              <a:tr h="438093">
                <a:tc>
                  <a:txBody>
                    <a:bodyPr/>
                    <a:lstStyle/>
                    <a:p>
                      <a:pPr algn="ctr" fontAlgn="b"/>
                      <a:r>
                        <a:rPr lang="en-US" sz="1500" u="none" strike="noStrike" dirty="0" err="1">
                          <a:solidFill>
                            <a:srgbClr val="7030A0"/>
                          </a:solidFill>
                          <a:effectLst/>
                        </a:rPr>
                        <a:t>mobile_wt</a:t>
                      </a:r>
                      <a:endParaRPr lang="en-US" sz="1500" b="0" i="0" u="none" strike="noStrike" dirty="0">
                        <a:solidFill>
                          <a:srgbClr val="7030A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7030A0"/>
                          </a:solidFill>
                          <a:effectLst/>
                        </a:rPr>
                        <a:t>Weight of mobile phone</a:t>
                      </a:r>
                      <a:endParaRPr lang="en-US" sz="1500" b="0" i="0" u="none" strike="noStrike" dirty="0">
                        <a:solidFill>
                          <a:srgbClr val="7030A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10006"/>
                  </a:ext>
                </a:extLst>
              </a:tr>
              <a:tr h="438093">
                <a:tc>
                  <a:txBody>
                    <a:bodyPr/>
                    <a:lstStyle/>
                    <a:p>
                      <a:pPr algn="ctr" fontAlgn="b">
                        <a:buClr>
                          <a:srgbClr val="000000"/>
                        </a:buClr>
                        <a:buSzPts val="1600"/>
                        <a:buFont typeface="Calibri" panose="020F0502020204030204" pitchFamily="34" charset="0"/>
                        <a:buChar char="s"/>
                      </a:pPr>
                      <a:r>
                        <a:rPr lang="en-US" sz="1500" u="none" strike="noStrike" dirty="0" err="1">
                          <a:solidFill>
                            <a:srgbClr val="7030A0"/>
                          </a:solidFill>
                          <a:effectLst/>
                        </a:rPr>
                        <a:t>c_h</a:t>
                      </a:r>
                      <a:endParaRPr lang="en-US" sz="1500" b="0" i="0" u="none" strike="noStrike" dirty="0">
                        <a:solidFill>
                          <a:srgbClr val="7030A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7030A0"/>
                          </a:solidFill>
                          <a:effectLst/>
                        </a:rPr>
                        <a:t>Screen Height of mobile in cm</a:t>
                      </a:r>
                      <a:endParaRPr lang="en-US" sz="1500" b="0" i="0" u="none" strike="noStrike" dirty="0">
                        <a:solidFill>
                          <a:srgbClr val="7030A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3699798392"/>
                  </a:ext>
                </a:extLst>
              </a:tr>
              <a:tr h="438093">
                <a:tc>
                  <a:txBody>
                    <a:bodyPr/>
                    <a:lstStyle/>
                    <a:p>
                      <a:pPr algn="ctr" fontAlgn="b">
                        <a:buClr>
                          <a:srgbClr val="000000"/>
                        </a:buClr>
                        <a:buSzPts val="1600"/>
                        <a:buFont typeface="Calibri" panose="020F0502020204030204" pitchFamily="34" charset="0"/>
                        <a:buNone/>
                      </a:pPr>
                      <a:r>
                        <a:rPr lang="en-US" sz="1500" u="none" strike="noStrike" dirty="0" err="1">
                          <a:solidFill>
                            <a:srgbClr val="7030A0"/>
                          </a:solidFill>
                          <a:effectLst/>
                        </a:rPr>
                        <a:t>sc_w</a:t>
                      </a:r>
                      <a:endParaRPr lang="en-US" sz="1500" b="0" i="0" u="none" strike="noStrike" dirty="0">
                        <a:solidFill>
                          <a:srgbClr val="7030A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7030A0"/>
                          </a:solidFill>
                          <a:effectLst/>
                        </a:rPr>
                        <a:t>Screen Width of mobile in cm</a:t>
                      </a:r>
                      <a:endParaRPr lang="en-US" sz="1500" b="0" i="0" u="none" strike="noStrike" dirty="0">
                        <a:solidFill>
                          <a:srgbClr val="7030A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492586117"/>
                  </a:ext>
                </a:extLst>
              </a:tr>
              <a:tr h="222274">
                <a:tc>
                  <a:txBody>
                    <a:bodyPr/>
                    <a:lstStyle/>
                    <a:p>
                      <a:pPr algn="ctr" fontAlgn="b"/>
                      <a:r>
                        <a:rPr lang="en-US" sz="1500" u="none" strike="noStrike" dirty="0" err="1">
                          <a:solidFill>
                            <a:srgbClr val="7030A0"/>
                          </a:solidFill>
                          <a:effectLst/>
                        </a:rPr>
                        <a:t>m_dep</a:t>
                      </a:r>
                      <a:endParaRPr lang="en-US" sz="1500" b="0" i="0" u="none" strike="noStrike" dirty="0">
                        <a:solidFill>
                          <a:srgbClr val="7030A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7030A0"/>
                          </a:solidFill>
                          <a:effectLst/>
                        </a:rPr>
                        <a:t>Mobile Depth in cm</a:t>
                      </a:r>
                      <a:endParaRPr lang="en-US" sz="1500" b="0" i="0" u="none" strike="noStrike" dirty="0">
                        <a:solidFill>
                          <a:srgbClr val="7030A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3916089381"/>
                  </a:ext>
                </a:extLst>
              </a:tr>
            </a:tbl>
          </a:graphicData>
        </a:graphic>
      </p:graphicFrame>
      <p:sp>
        <p:nvSpPr>
          <p:cNvPr id="12" name="Title 1">
            <a:extLst>
              <a:ext uri="{FF2B5EF4-FFF2-40B4-BE49-F238E27FC236}">
                <a16:creationId xmlns:a16="http://schemas.microsoft.com/office/drawing/2014/main" id="{5DFD5D6E-CA6E-1DFB-2351-83BBFF8ED8AC}"/>
              </a:ext>
            </a:extLst>
          </p:cNvPr>
          <p:cNvSpPr txBox="1">
            <a:spLocks/>
          </p:cNvSpPr>
          <p:nvPr/>
        </p:nvSpPr>
        <p:spPr>
          <a:xfrm>
            <a:off x="460288" y="-277369"/>
            <a:ext cx="5566253" cy="5547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US" b="1" dirty="0">
              <a:latin typeface="+mn-lt"/>
            </a:endParaRPr>
          </a:p>
        </p:txBody>
      </p:sp>
      <p:graphicFrame>
        <p:nvGraphicFramePr>
          <p:cNvPr id="13" name="Content Placeholder 6">
            <a:extLst>
              <a:ext uri="{FF2B5EF4-FFF2-40B4-BE49-F238E27FC236}">
                <a16:creationId xmlns:a16="http://schemas.microsoft.com/office/drawing/2014/main" id="{28F83FEB-D16A-B860-B494-B7D01E11EE1D}"/>
              </a:ext>
            </a:extLst>
          </p:cNvPr>
          <p:cNvGraphicFramePr>
            <a:graphicFrameLocks/>
          </p:cNvGraphicFramePr>
          <p:nvPr>
            <p:extLst>
              <p:ext uri="{D42A27DB-BD31-4B8C-83A1-F6EECF244321}">
                <p14:modId xmlns:p14="http://schemas.microsoft.com/office/powerpoint/2010/main" val="835770557"/>
              </p:ext>
            </p:extLst>
          </p:nvPr>
        </p:nvGraphicFramePr>
        <p:xfrm>
          <a:off x="3708400" y="1229361"/>
          <a:ext cx="2169554" cy="3705460"/>
        </p:xfrm>
        <a:graphic>
          <a:graphicData uri="http://schemas.openxmlformats.org/drawingml/2006/table">
            <a:tbl>
              <a:tblPr>
                <a:tableStyleId>{5940675A-B579-460E-94D1-54222C63F5DA}</a:tableStyleId>
              </a:tblPr>
              <a:tblGrid>
                <a:gridCol w="715511">
                  <a:extLst>
                    <a:ext uri="{9D8B030D-6E8A-4147-A177-3AD203B41FA5}">
                      <a16:colId xmlns:a16="http://schemas.microsoft.com/office/drawing/2014/main" val="4082748765"/>
                    </a:ext>
                  </a:extLst>
                </a:gridCol>
                <a:gridCol w="1454043">
                  <a:extLst>
                    <a:ext uri="{9D8B030D-6E8A-4147-A177-3AD203B41FA5}">
                      <a16:colId xmlns:a16="http://schemas.microsoft.com/office/drawing/2014/main" val="1654385396"/>
                    </a:ext>
                  </a:extLst>
                </a:gridCol>
              </a:tblGrid>
              <a:tr h="466570">
                <a:tc gridSpan="2">
                  <a:txBody>
                    <a:bodyPr/>
                    <a:lstStyle/>
                    <a:p>
                      <a:pPr algn="ctr" fontAlgn="b">
                        <a:lnSpc>
                          <a:spcPct val="100000"/>
                        </a:lnSpc>
                      </a:pPr>
                      <a:r>
                        <a:rPr lang="en-US" sz="1500" b="1" i="0" u="none" strike="noStrike" dirty="0">
                          <a:solidFill>
                            <a:srgbClr val="00B050"/>
                          </a:solidFill>
                          <a:effectLst/>
                          <a:latin typeface="+mn-lt"/>
                        </a:rPr>
                        <a:t>Network related</a:t>
                      </a:r>
                      <a:r>
                        <a:rPr lang="en-US" sz="1500" b="1" i="0" u="none" strike="noStrike" baseline="0" dirty="0">
                          <a:solidFill>
                            <a:srgbClr val="00B050"/>
                          </a:solidFill>
                          <a:effectLst/>
                          <a:latin typeface="+mn-lt"/>
                        </a:rPr>
                        <a:t> Features</a:t>
                      </a:r>
                      <a:endParaRPr lang="en-US" sz="1500" b="1" i="0" u="none" strike="noStrike" dirty="0">
                        <a:solidFill>
                          <a:srgbClr val="00B050"/>
                        </a:solidFill>
                        <a:effectLst/>
                        <a:latin typeface="Calibri" panose="020F0502020204030204" pitchFamily="34" charset="0"/>
                      </a:endParaRPr>
                    </a:p>
                  </a:txBody>
                  <a:tcPr marL="6837" marR="6837" marT="6837" marB="0" anchor="ctr"/>
                </a:tc>
                <a:tc hMerge="1">
                  <a:txBody>
                    <a:bodyPr/>
                    <a:lstStyle/>
                    <a:p>
                      <a:pPr algn="l" fontAlgn="b"/>
                      <a:endParaRPr lang="en-US" sz="1500" b="1" i="0" u="none" strike="noStrike" dirty="0">
                        <a:solidFill>
                          <a:srgbClr val="00000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3908143528"/>
                  </a:ext>
                </a:extLst>
              </a:tr>
              <a:tr h="919590">
                <a:tc>
                  <a:txBody>
                    <a:bodyPr/>
                    <a:lstStyle/>
                    <a:p>
                      <a:pPr algn="ctr" fontAlgn="b"/>
                      <a:r>
                        <a:rPr lang="en-US" sz="1500" u="none" strike="noStrike" dirty="0" err="1">
                          <a:solidFill>
                            <a:srgbClr val="00B050"/>
                          </a:solidFill>
                          <a:effectLst/>
                        </a:rPr>
                        <a:t>dual_sim</a:t>
                      </a:r>
                      <a:endParaRPr lang="en-US" sz="1500" b="0" i="0" u="none" strike="noStrike" dirty="0">
                        <a:solidFill>
                          <a:srgbClr val="00B05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00B050"/>
                          </a:solidFill>
                          <a:effectLst/>
                        </a:rPr>
                        <a:t>Has dual sim support or not</a:t>
                      </a:r>
                      <a:endParaRPr lang="en-US" sz="1500" b="0" i="0" u="none" strike="noStrike" dirty="0">
                        <a:solidFill>
                          <a:srgbClr val="00B05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2106762285"/>
                  </a:ext>
                </a:extLst>
              </a:tr>
              <a:tr h="466570">
                <a:tc>
                  <a:txBody>
                    <a:bodyPr/>
                    <a:lstStyle/>
                    <a:p>
                      <a:pPr algn="ctr" fontAlgn="b"/>
                      <a:r>
                        <a:rPr lang="en-US" sz="1500" u="none" strike="noStrike" dirty="0" err="1">
                          <a:solidFill>
                            <a:srgbClr val="00B050"/>
                          </a:solidFill>
                          <a:effectLst/>
                        </a:rPr>
                        <a:t>four_g</a:t>
                      </a:r>
                      <a:endParaRPr lang="en-US" sz="1500" b="0" i="0" u="none" strike="noStrike" dirty="0">
                        <a:solidFill>
                          <a:srgbClr val="00B050"/>
                        </a:solidFill>
                        <a:effectLst/>
                        <a:latin typeface="Calibri" panose="020F0502020204030204" pitchFamily="34" charset="0"/>
                      </a:endParaRPr>
                    </a:p>
                  </a:txBody>
                  <a:tcPr marL="6837" marR="6837" marT="6837" marB="0" anchor="b"/>
                </a:tc>
                <a:tc>
                  <a:txBody>
                    <a:bodyPr/>
                    <a:lstStyle/>
                    <a:p>
                      <a:pPr algn="ctr" fontAlgn="b">
                        <a:buClr>
                          <a:srgbClr val="000000"/>
                        </a:buClr>
                        <a:buSzPts val="1600"/>
                        <a:buFont typeface="Calibri" panose="020F0502020204030204" pitchFamily="34" charset="0"/>
                        <a:buNone/>
                      </a:pPr>
                      <a:r>
                        <a:rPr lang="en-US" sz="1500" u="none" strike="noStrike" dirty="0">
                          <a:solidFill>
                            <a:srgbClr val="00B050"/>
                          </a:solidFill>
                          <a:effectLst/>
                        </a:rPr>
                        <a:t>Has 4G or not</a:t>
                      </a:r>
                      <a:endParaRPr lang="en-US" sz="1500" b="0" i="0" u="none" strike="noStrike" dirty="0">
                        <a:solidFill>
                          <a:srgbClr val="00B05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1941467563"/>
                  </a:ext>
                </a:extLst>
              </a:tr>
              <a:tr h="466570">
                <a:tc>
                  <a:txBody>
                    <a:bodyPr/>
                    <a:lstStyle/>
                    <a:p>
                      <a:pPr algn="ctr" fontAlgn="b">
                        <a:buClr>
                          <a:srgbClr val="000000"/>
                        </a:buClr>
                        <a:buSzPts val="1600"/>
                        <a:buFont typeface="Calibri" panose="020F0502020204030204" pitchFamily="34" charset="0"/>
                        <a:buNone/>
                      </a:pPr>
                      <a:r>
                        <a:rPr lang="en-US" sz="1500" u="none" strike="noStrike" dirty="0" err="1">
                          <a:solidFill>
                            <a:srgbClr val="00B050"/>
                          </a:solidFill>
                          <a:effectLst/>
                        </a:rPr>
                        <a:t>three_g</a:t>
                      </a:r>
                      <a:endParaRPr lang="en-US" sz="1500" b="0" i="0" u="none" strike="noStrike" dirty="0">
                        <a:solidFill>
                          <a:srgbClr val="00B05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00B050"/>
                          </a:solidFill>
                          <a:effectLst/>
                        </a:rPr>
                        <a:t>Has 3G or not</a:t>
                      </a:r>
                      <a:endParaRPr lang="en-US" sz="1500" b="0" i="0" u="none" strike="noStrike" dirty="0">
                        <a:solidFill>
                          <a:srgbClr val="00B05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3223724283"/>
                  </a:ext>
                </a:extLst>
              </a:tr>
              <a:tr h="919590">
                <a:tc>
                  <a:txBody>
                    <a:bodyPr/>
                    <a:lstStyle/>
                    <a:p>
                      <a:pPr algn="ctr" fontAlgn="b"/>
                      <a:r>
                        <a:rPr lang="en-US" sz="1500" u="none" strike="noStrike" dirty="0">
                          <a:solidFill>
                            <a:srgbClr val="00B050"/>
                          </a:solidFill>
                          <a:effectLst/>
                        </a:rPr>
                        <a:t>Blue</a:t>
                      </a:r>
                      <a:endParaRPr lang="en-US" sz="1500" b="0" i="0" u="none" strike="noStrike" dirty="0">
                        <a:solidFill>
                          <a:srgbClr val="00B05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00B050"/>
                          </a:solidFill>
                          <a:effectLst/>
                        </a:rPr>
                        <a:t>Has Bluetooth or not</a:t>
                      </a:r>
                      <a:endParaRPr lang="en-US" sz="1500" b="0" i="0" u="none" strike="noStrike" dirty="0">
                        <a:solidFill>
                          <a:srgbClr val="00B05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299586596"/>
                  </a:ext>
                </a:extLst>
              </a:tr>
              <a:tr h="466570">
                <a:tc>
                  <a:txBody>
                    <a:bodyPr/>
                    <a:lstStyle/>
                    <a:p>
                      <a:pPr algn="ctr" fontAlgn="b">
                        <a:buClr>
                          <a:srgbClr val="000000"/>
                        </a:buClr>
                        <a:buSzPts val="1600"/>
                        <a:buFont typeface="Calibri" panose="020F0502020204030204" pitchFamily="34" charset="0"/>
                        <a:buNone/>
                      </a:pPr>
                      <a:r>
                        <a:rPr lang="en-US" sz="1500" u="none" strike="noStrike" dirty="0" err="1">
                          <a:solidFill>
                            <a:srgbClr val="00B050"/>
                          </a:solidFill>
                          <a:effectLst/>
                        </a:rPr>
                        <a:t>Wifi</a:t>
                      </a:r>
                      <a:endParaRPr lang="en-US" sz="1500" b="0" i="0" u="none" strike="noStrike" dirty="0">
                        <a:solidFill>
                          <a:srgbClr val="00B05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00B050"/>
                          </a:solidFill>
                          <a:effectLst/>
                        </a:rPr>
                        <a:t>Has </a:t>
                      </a:r>
                      <a:r>
                        <a:rPr lang="en-US" sz="1500" u="none" strike="noStrike" dirty="0" err="1">
                          <a:solidFill>
                            <a:srgbClr val="00B050"/>
                          </a:solidFill>
                          <a:effectLst/>
                        </a:rPr>
                        <a:t>wifi</a:t>
                      </a:r>
                      <a:r>
                        <a:rPr lang="en-US" sz="1500" u="none" strike="noStrike" dirty="0">
                          <a:solidFill>
                            <a:srgbClr val="00B050"/>
                          </a:solidFill>
                          <a:effectLst/>
                        </a:rPr>
                        <a:t> or not</a:t>
                      </a:r>
                      <a:endParaRPr lang="en-US" sz="1500" b="0" i="0" u="none" strike="noStrike" dirty="0">
                        <a:solidFill>
                          <a:srgbClr val="00B05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542927206"/>
                  </a:ext>
                </a:extLst>
              </a:tr>
            </a:tbl>
          </a:graphicData>
        </a:graphic>
      </p:graphicFrame>
      <p:graphicFrame>
        <p:nvGraphicFramePr>
          <p:cNvPr id="14" name="Table 13">
            <a:extLst>
              <a:ext uri="{FF2B5EF4-FFF2-40B4-BE49-F238E27FC236}">
                <a16:creationId xmlns:a16="http://schemas.microsoft.com/office/drawing/2014/main" id="{CD6FAE87-E6D4-1407-44E8-74CFF809A534}"/>
              </a:ext>
            </a:extLst>
          </p:cNvPr>
          <p:cNvGraphicFramePr>
            <a:graphicFrameLocks noGrp="1"/>
          </p:cNvGraphicFramePr>
          <p:nvPr>
            <p:extLst>
              <p:ext uri="{D42A27DB-BD31-4B8C-83A1-F6EECF244321}">
                <p14:modId xmlns:p14="http://schemas.microsoft.com/office/powerpoint/2010/main" val="1771647840"/>
              </p:ext>
            </p:extLst>
          </p:nvPr>
        </p:nvGraphicFramePr>
        <p:xfrm>
          <a:off x="426537" y="1229361"/>
          <a:ext cx="3078663" cy="3705459"/>
        </p:xfrm>
        <a:graphic>
          <a:graphicData uri="http://schemas.openxmlformats.org/drawingml/2006/table">
            <a:tbl>
              <a:tblPr>
                <a:tableStyleId>{5940675A-B579-460E-94D1-54222C63F5DA}</a:tableStyleId>
              </a:tblPr>
              <a:tblGrid>
                <a:gridCol w="767910">
                  <a:extLst>
                    <a:ext uri="{9D8B030D-6E8A-4147-A177-3AD203B41FA5}">
                      <a16:colId xmlns:a16="http://schemas.microsoft.com/office/drawing/2014/main" val="20000"/>
                    </a:ext>
                  </a:extLst>
                </a:gridCol>
                <a:gridCol w="2310753">
                  <a:extLst>
                    <a:ext uri="{9D8B030D-6E8A-4147-A177-3AD203B41FA5}">
                      <a16:colId xmlns:a16="http://schemas.microsoft.com/office/drawing/2014/main" val="20001"/>
                    </a:ext>
                  </a:extLst>
                </a:gridCol>
              </a:tblGrid>
              <a:tr h="185512">
                <a:tc gridSpan="2">
                  <a:txBody>
                    <a:bodyPr/>
                    <a:lstStyle/>
                    <a:p>
                      <a:pPr algn="ctr" fontAlgn="b"/>
                      <a:r>
                        <a:rPr lang="en-US" sz="1500" b="1" u="none" strike="noStrike" dirty="0">
                          <a:solidFill>
                            <a:srgbClr val="0070C0"/>
                          </a:solidFill>
                          <a:effectLst/>
                        </a:rPr>
                        <a:t>Performance</a:t>
                      </a:r>
                      <a:r>
                        <a:rPr lang="en-US" sz="1500" b="1" u="none" strike="noStrike" baseline="0" dirty="0">
                          <a:solidFill>
                            <a:srgbClr val="0070C0"/>
                          </a:solidFill>
                          <a:effectLst/>
                        </a:rPr>
                        <a:t> related Features</a:t>
                      </a:r>
                      <a:endParaRPr lang="en-US" sz="1500" b="1" i="0" u="none" strike="noStrike" dirty="0">
                        <a:solidFill>
                          <a:srgbClr val="0070C0"/>
                        </a:solidFill>
                        <a:effectLst/>
                        <a:latin typeface="Calibri" panose="020F0502020204030204" pitchFamily="34" charset="0"/>
                      </a:endParaRPr>
                    </a:p>
                  </a:txBody>
                  <a:tcPr marL="6837" marR="6837" marT="6837" marB="0" anchor="ctr"/>
                </a:tc>
                <a:tc hMerge="1">
                  <a:txBody>
                    <a:bodyPr/>
                    <a:lstStyle/>
                    <a:p>
                      <a:pPr algn="l" fontAlgn="b"/>
                      <a:endParaRPr lang="en-US" sz="1500" b="1" i="0" u="none" strike="noStrike" dirty="0">
                        <a:solidFill>
                          <a:srgbClr val="000000"/>
                        </a:solidFill>
                        <a:effectLst/>
                        <a:latin typeface="Calibri" panose="020F0502020204030204" pitchFamily="34" charset="0"/>
                      </a:endParaRPr>
                    </a:p>
                  </a:txBody>
                  <a:tcPr marL="6837" marR="6837" marT="68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5637">
                <a:tc>
                  <a:txBody>
                    <a:bodyPr/>
                    <a:lstStyle/>
                    <a:p>
                      <a:pPr algn="ctr" fontAlgn="b"/>
                      <a:r>
                        <a:rPr lang="en-US" sz="1500" u="none" strike="noStrike" dirty="0" err="1">
                          <a:solidFill>
                            <a:srgbClr val="0070C0"/>
                          </a:solidFill>
                          <a:effectLst/>
                        </a:rPr>
                        <a:t>battery_power</a:t>
                      </a:r>
                      <a:r>
                        <a:rPr lang="en-US" sz="1500" u="none" strike="noStrike" dirty="0">
                          <a:solidFill>
                            <a:srgbClr val="0070C0"/>
                          </a:solidFill>
                          <a:effectLst/>
                        </a:rPr>
                        <a:t>  </a:t>
                      </a:r>
                      <a:endParaRPr lang="en-US" sz="1500" b="0" i="0" u="none" strike="noStrike" dirty="0">
                        <a:solidFill>
                          <a:srgbClr val="0070C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0070C0"/>
                          </a:solidFill>
                          <a:effectLst/>
                        </a:rPr>
                        <a:t>Total energy a battery can store in one time measured in </a:t>
                      </a:r>
                      <a:r>
                        <a:rPr lang="en-US" sz="1500" u="none" strike="noStrike" dirty="0" err="1">
                          <a:solidFill>
                            <a:srgbClr val="0070C0"/>
                          </a:solidFill>
                          <a:effectLst/>
                        </a:rPr>
                        <a:t>mAh</a:t>
                      </a:r>
                      <a:endParaRPr lang="en-US" sz="1500" b="0" i="0" u="none" strike="noStrike" dirty="0">
                        <a:solidFill>
                          <a:srgbClr val="0070C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10001"/>
                  </a:ext>
                </a:extLst>
              </a:tr>
              <a:tr h="365637">
                <a:tc>
                  <a:txBody>
                    <a:bodyPr/>
                    <a:lstStyle/>
                    <a:p>
                      <a:pPr algn="ctr" fontAlgn="b">
                        <a:buClr>
                          <a:srgbClr val="000000"/>
                        </a:buClr>
                        <a:buSzPts val="1600"/>
                        <a:buFont typeface="Calibri" panose="020F0502020204030204" pitchFamily="34" charset="0"/>
                        <a:buChar char="t"/>
                      </a:pPr>
                      <a:r>
                        <a:rPr lang="en-US" sz="1500" u="none" strike="noStrike" dirty="0" err="1">
                          <a:solidFill>
                            <a:srgbClr val="0070C0"/>
                          </a:solidFill>
                          <a:effectLst/>
                        </a:rPr>
                        <a:t>alk_time</a:t>
                      </a:r>
                      <a:endParaRPr lang="en-US" sz="1500" b="0" i="0" u="none" strike="noStrike" dirty="0">
                        <a:solidFill>
                          <a:srgbClr val="0070C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0070C0"/>
                          </a:solidFill>
                          <a:effectLst/>
                        </a:rPr>
                        <a:t>longest time that a single battery charge will last when you are</a:t>
                      </a:r>
                      <a:endParaRPr lang="en-US" sz="1500" b="0" i="0" u="none" strike="noStrike" dirty="0">
                        <a:solidFill>
                          <a:srgbClr val="0070C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10002"/>
                  </a:ext>
                </a:extLst>
              </a:tr>
              <a:tr h="365637">
                <a:tc>
                  <a:txBody>
                    <a:bodyPr/>
                    <a:lstStyle/>
                    <a:p>
                      <a:pPr algn="ctr" fontAlgn="b"/>
                      <a:r>
                        <a:rPr lang="en-US" sz="1500" u="none" strike="noStrike">
                          <a:solidFill>
                            <a:srgbClr val="0070C0"/>
                          </a:solidFill>
                          <a:effectLst/>
                        </a:rPr>
                        <a:t>clock_speed</a:t>
                      </a:r>
                      <a:endParaRPr lang="en-US" sz="1500" b="0" i="0" u="none" strike="noStrike">
                        <a:solidFill>
                          <a:srgbClr val="0070C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0070C0"/>
                          </a:solidFill>
                          <a:effectLst/>
                        </a:rPr>
                        <a:t>Speed at which microprocessor executes instructions</a:t>
                      </a:r>
                      <a:endParaRPr lang="en-US" sz="1500" b="0" i="0" u="none" strike="noStrike" dirty="0">
                        <a:solidFill>
                          <a:srgbClr val="0070C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10003"/>
                  </a:ext>
                </a:extLst>
              </a:tr>
              <a:tr h="185512">
                <a:tc>
                  <a:txBody>
                    <a:bodyPr/>
                    <a:lstStyle/>
                    <a:p>
                      <a:pPr algn="ctr" fontAlgn="b"/>
                      <a:r>
                        <a:rPr lang="en-US" sz="1500" u="none" strike="noStrike" dirty="0" err="1">
                          <a:solidFill>
                            <a:srgbClr val="0070C0"/>
                          </a:solidFill>
                          <a:effectLst/>
                        </a:rPr>
                        <a:t>n_cores</a:t>
                      </a:r>
                      <a:endParaRPr lang="en-US" sz="1500" b="0" i="0" u="none" strike="noStrike" dirty="0">
                        <a:solidFill>
                          <a:srgbClr val="0070C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0070C0"/>
                          </a:solidFill>
                          <a:effectLst/>
                        </a:rPr>
                        <a:t>Number of cores of processor</a:t>
                      </a:r>
                      <a:endParaRPr lang="en-US" sz="1500" b="0" i="0" u="none" strike="noStrike" dirty="0">
                        <a:solidFill>
                          <a:srgbClr val="0070C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10004"/>
                  </a:ext>
                </a:extLst>
              </a:tr>
              <a:tr h="185512">
                <a:tc>
                  <a:txBody>
                    <a:bodyPr/>
                    <a:lstStyle/>
                    <a:p>
                      <a:pPr algn="ctr" fontAlgn="b">
                        <a:buClr>
                          <a:srgbClr val="000000"/>
                        </a:buClr>
                        <a:buSzPts val="1600"/>
                        <a:buFont typeface="Calibri" panose="020F0502020204030204" pitchFamily="34" charset="0"/>
                        <a:buNone/>
                      </a:pPr>
                      <a:r>
                        <a:rPr lang="en-US" sz="1500" u="none" strike="noStrike" dirty="0">
                          <a:solidFill>
                            <a:srgbClr val="0070C0"/>
                          </a:solidFill>
                          <a:effectLst/>
                        </a:rPr>
                        <a:t>RAM</a:t>
                      </a:r>
                      <a:endParaRPr lang="en-US" sz="1500" b="0" i="0" u="none" strike="noStrike" dirty="0">
                        <a:solidFill>
                          <a:srgbClr val="0070C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0070C0"/>
                          </a:solidFill>
                          <a:effectLst/>
                        </a:rPr>
                        <a:t>Random Access Memory in Megabytes</a:t>
                      </a:r>
                      <a:endParaRPr lang="en-US" sz="1500" b="0" i="0" u="none" strike="noStrike" dirty="0">
                        <a:solidFill>
                          <a:srgbClr val="0070C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10005"/>
                  </a:ext>
                </a:extLst>
              </a:tr>
              <a:tr h="185512">
                <a:tc>
                  <a:txBody>
                    <a:bodyPr/>
                    <a:lstStyle/>
                    <a:p>
                      <a:pPr algn="ctr" fontAlgn="b"/>
                      <a:r>
                        <a:rPr lang="en-US" sz="1500" u="none" strike="noStrike" dirty="0" err="1">
                          <a:solidFill>
                            <a:srgbClr val="0070C0"/>
                          </a:solidFill>
                          <a:effectLst/>
                        </a:rPr>
                        <a:t>int_memory</a:t>
                      </a:r>
                      <a:endParaRPr lang="en-US" sz="1500" b="0" i="0" u="none" strike="noStrike" dirty="0">
                        <a:solidFill>
                          <a:srgbClr val="0070C0"/>
                        </a:solidFill>
                        <a:effectLst/>
                        <a:latin typeface="Calibri" panose="020F0502020204030204" pitchFamily="34" charset="0"/>
                      </a:endParaRPr>
                    </a:p>
                  </a:txBody>
                  <a:tcPr marL="6837" marR="6837" marT="6837" marB="0" anchor="b"/>
                </a:tc>
                <a:tc>
                  <a:txBody>
                    <a:bodyPr/>
                    <a:lstStyle/>
                    <a:p>
                      <a:pPr algn="ctr" fontAlgn="b"/>
                      <a:r>
                        <a:rPr lang="en-US" sz="1500" u="none" strike="noStrike" dirty="0">
                          <a:solidFill>
                            <a:srgbClr val="0070C0"/>
                          </a:solidFill>
                          <a:effectLst/>
                        </a:rPr>
                        <a:t>Internal Memory in Gigabytes</a:t>
                      </a:r>
                      <a:endParaRPr lang="en-US" sz="1500" b="0" i="0" u="none" strike="noStrike" dirty="0">
                        <a:solidFill>
                          <a:srgbClr val="0070C0"/>
                        </a:solidFill>
                        <a:effectLst/>
                        <a:latin typeface="Calibri" panose="020F0502020204030204" pitchFamily="34" charset="0"/>
                      </a:endParaRPr>
                    </a:p>
                  </a:txBody>
                  <a:tcPr marL="6837" marR="6837" marT="6837" marB="0" anchor="b"/>
                </a:tc>
                <a:extLst>
                  <a:ext uri="{0D108BD9-81ED-4DB2-BD59-A6C34878D82A}">
                    <a16:rowId xmlns:a16="http://schemas.microsoft.com/office/drawing/2014/main" val="10006"/>
                  </a:ext>
                </a:extLst>
              </a:tr>
            </a:tbl>
          </a:graphicData>
        </a:graphic>
      </p:graphicFrame>
      <p:sp>
        <p:nvSpPr>
          <p:cNvPr id="15" name="Content Placeholder 2">
            <a:extLst>
              <a:ext uri="{FF2B5EF4-FFF2-40B4-BE49-F238E27FC236}">
                <a16:creationId xmlns:a16="http://schemas.microsoft.com/office/drawing/2014/main" id="{1F525E94-94AC-EB12-6CF7-136C4B428AE0}"/>
              </a:ext>
            </a:extLst>
          </p:cNvPr>
          <p:cNvSpPr txBox="1">
            <a:spLocks/>
          </p:cNvSpPr>
          <p:nvPr/>
        </p:nvSpPr>
        <p:spPr>
          <a:xfrm>
            <a:off x="6187319" y="5581524"/>
            <a:ext cx="4680341" cy="32946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Dataset size:</a:t>
            </a:r>
          </a:p>
          <a:p>
            <a:pPr marL="0" indent="0">
              <a:buFont typeface="Arial" panose="020B0604020202020204" pitchFamily="34" charset="0"/>
              <a:buNone/>
            </a:pPr>
            <a:r>
              <a:rPr lang="en-US" b="1" i="1" dirty="0"/>
              <a:t>2000 rows </a:t>
            </a:r>
            <a:r>
              <a:rPr lang="en-US" b="1" i="1"/>
              <a:t>and 21 </a:t>
            </a:r>
            <a:r>
              <a:rPr lang="en-US" b="1" i="1" dirty="0"/>
              <a:t>features</a:t>
            </a:r>
          </a:p>
        </p:txBody>
      </p:sp>
    </p:spTree>
    <p:extLst>
      <p:ext uri="{BB962C8B-B14F-4D97-AF65-F5344CB8AC3E}">
        <p14:creationId xmlns:p14="http://schemas.microsoft.com/office/powerpoint/2010/main" val="113515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5438-9B6D-4B79-09CC-DE512661F5C3}"/>
              </a:ext>
            </a:extLst>
          </p:cNvPr>
          <p:cNvSpPr>
            <a:spLocks noGrp="1"/>
          </p:cNvSpPr>
          <p:nvPr>
            <p:ph type="title"/>
          </p:nvPr>
        </p:nvSpPr>
        <p:spPr/>
        <p:txBody>
          <a:bodyPr/>
          <a:lstStyle/>
          <a:p>
            <a:r>
              <a:rPr lang="en-US" b="1" dirty="0">
                <a:latin typeface="+mn-lt"/>
              </a:rPr>
              <a:t>DATA DESCRIPTION</a:t>
            </a:r>
            <a:endParaRPr lang="en-IN" dirty="0"/>
          </a:p>
        </p:txBody>
      </p:sp>
      <p:sp>
        <p:nvSpPr>
          <p:cNvPr id="3" name="Text Placeholder 2">
            <a:extLst>
              <a:ext uri="{FF2B5EF4-FFF2-40B4-BE49-F238E27FC236}">
                <a16:creationId xmlns:a16="http://schemas.microsoft.com/office/drawing/2014/main" id="{A26DEDB7-F918-F8BB-AE33-AFE7372F8671}"/>
              </a:ext>
            </a:extLst>
          </p:cNvPr>
          <p:cNvSpPr>
            <a:spLocks noGrp="1"/>
          </p:cNvSpPr>
          <p:nvPr>
            <p:ph type="body" idx="1"/>
          </p:nvPr>
        </p:nvSpPr>
        <p:spPr/>
        <p:txBody>
          <a:bodyPr/>
          <a:lstStyle/>
          <a:p>
            <a:pPr>
              <a:lnSpc>
                <a:spcPct val="200000"/>
              </a:lnSpc>
              <a:buClr>
                <a:schemeClr val="tx1">
                  <a:lumMod val="60000"/>
                  <a:lumOff val="40000"/>
                </a:schemeClr>
              </a:buClr>
              <a:buFont typeface="Wingdings" panose="05000000000000000000" pitchFamily="2" charset="2"/>
              <a:buChar char="ü"/>
            </a:pPr>
            <a:r>
              <a:rPr lang="en-US" b="1" dirty="0">
                <a:solidFill>
                  <a:srgbClr val="002060"/>
                </a:solidFill>
              </a:rPr>
              <a:t>Number of rows:2000</a:t>
            </a:r>
          </a:p>
          <a:p>
            <a:pPr>
              <a:lnSpc>
                <a:spcPct val="200000"/>
              </a:lnSpc>
              <a:buClr>
                <a:schemeClr val="tx1">
                  <a:lumMod val="60000"/>
                  <a:lumOff val="40000"/>
                </a:schemeClr>
              </a:buClr>
              <a:buFont typeface="Wingdings" panose="05000000000000000000" pitchFamily="2" charset="2"/>
              <a:buChar char="ü"/>
            </a:pPr>
            <a:r>
              <a:rPr lang="en-US" b="1" dirty="0">
                <a:solidFill>
                  <a:srgbClr val="002060"/>
                </a:solidFill>
              </a:rPr>
              <a:t>Number of columns:21</a:t>
            </a:r>
          </a:p>
          <a:p>
            <a:pPr>
              <a:lnSpc>
                <a:spcPct val="200000"/>
              </a:lnSpc>
              <a:buClr>
                <a:schemeClr val="tx1">
                  <a:lumMod val="60000"/>
                  <a:lumOff val="40000"/>
                </a:schemeClr>
              </a:buClr>
              <a:buFont typeface="Wingdings" panose="05000000000000000000" pitchFamily="2" charset="2"/>
              <a:buChar char="ü"/>
            </a:pPr>
            <a:r>
              <a:rPr lang="en-US" b="1" dirty="0">
                <a:solidFill>
                  <a:srgbClr val="002060"/>
                </a:solidFill>
              </a:rPr>
              <a:t>Missing values:0</a:t>
            </a:r>
          </a:p>
          <a:p>
            <a:pPr>
              <a:lnSpc>
                <a:spcPct val="200000"/>
              </a:lnSpc>
              <a:buClr>
                <a:schemeClr val="tx1">
                  <a:lumMod val="60000"/>
                  <a:lumOff val="40000"/>
                </a:schemeClr>
              </a:buClr>
              <a:buFont typeface="Wingdings" panose="05000000000000000000" pitchFamily="2" charset="2"/>
              <a:buChar char="ü"/>
            </a:pPr>
            <a:r>
              <a:rPr lang="en-US" b="1" dirty="0">
                <a:solidFill>
                  <a:srgbClr val="002060"/>
                </a:solidFill>
              </a:rPr>
              <a:t>Missing values (%):0%</a:t>
            </a:r>
          </a:p>
          <a:p>
            <a:pPr>
              <a:lnSpc>
                <a:spcPct val="200000"/>
              </a:lnSpc>
              <a:buClr>
                <a:schemeClr val="tx1">
                  <a:lumMod val="60000"/>
                  <a:lumOff val="40000"/>
                </a:schemeClr>
              </a:buClr>
              <a:buFont typeface="Wingdings" panose="05000000000000000000" pitchFamily="2" charset="2"/>
              <a:buChar char="ü"/>
            </a:pPr>
            <a:r>
              <a:rPr lang="en-US" b="1" dirty="0">
                <a:solidFill>
                  <a:srgbClr val="002060"/>
                </a:solidFill>
              </a:rPr>
              <a:t>Checking Duplicate values: 0</a:t>
            </a:r>
          </a:p>
          <a:p>
            <a:pPr>
              <a:lnSpc>
                <a:spcPct val="200000"/>
              </a:lnSpc>
              <a:buClr>
                <a:schemeClr val="tx1">
                  <a:lumMod val="60000"/>
                  <a:lumOff val="40000"/>
                </a:schemeClr>
              </a:buClr>
              <a:buFont typeface="Wingdings" panose="05000000000000000000" pitchFamily="2" charset="2"/>
              <a:buChar char="ü"/>
            </a:pPr>
            <a:r>
              <a:rPr lang="en-US" b="1" dirty="0">
                <a:solidFill>
                  <a:srgbClr val="002060"/>
                </a:solidFill>
              </a:rPr>
              <a:t>All are numerical type data</a:t>
            </a:r>
            <a:endParaRPr lang="en-IN" b="1" dirty="0">
              <a:solidFill>
                <a:srgbClr val="002060"/>
              </a:solidFill>
            </a:endParaRPr>
          </a:p>
        </p:txBody>
      </p:sp>
      <p:sp>
        <p:nvSpPr>
          <p:cNvPr id="5" name="Title 1">
            <a:extLst>
              <a:ext uri="{FF2B5EF4-FFF2-40B4-BE49-F238E27FC236}">
                <a16:creationId xmlns:a16="http://schemas.microsoft.com/office/drawing/2014/main" id="{4D4068B9-8651-470B-8448-CF62E918F21E}"/>
              </a:ext>
            </a:extLst>
          </p:cNvPr>
          <p:cNvSpPr txBox="1">
            <a:spLocks/>
          </p:cNvSpPr>
          <p:nvPr/>
        </p:nvSpPr>
        <p:spPr>
          <a:xfrm>
            <a:off x="311700" y="92267"/>
            <a:ext cx="10927264" cy="9254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US" b="1" dirty="0">
              <a:latin typeface="+mn-lt"/>
            </a:endParaRPr>
          </a:p>
        </p:txBody>
      </p:sp>
      <p:sp>
        <p:nvSpPr>
          <p:cNvPr id="8" name="Content Placeholder 2">
            <a:extLst>
              <a:ext uri="{FF2B5EF4-FFF2-40B4-BE49-F238E27FC236}">
                <a16:creationId xmlns:a16="http://schemas.microsoft.com/office/drawing/2014/main" id="{FF660D0A-7215-8A05-FBD5-23E74517BC30}"/>
              </a:ext>
            </a:extLst>
          </p:cNvPr>
          <p:cNvSpPr txBox="1">
            <a:spLocks/>
          </p:cNvSpPr>
          <p:nvPr/>
        </p:nvSpPr>
        <p:spPr>
          <a:xfrm>
            <a:off x="6598983" y="3771900"/>
            <a:ext cx="4527884" cy="28164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i="1" dirty="0"/>
          </a:p>
        </p:txBody>
      </p:sp>
    </p:spTree>
    <p:extLst>
      <p:ext uri="{BB962C8B-B14F-4D97-AF65-F5344CB8AC3E}">
        <p14:creationId xmlns:p14="http://schemas.microsoft.com/office/powerpoint/2010/main" val="338392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30ED-F128-CBD5-00C3-DF281A4A76E2}"/>
              </a:ext>
            </a:extLst>
          </p:cNvPr>
          <p:cNvSpPr>
            <a:spLocks noGrp="1"/>
          </p:cNvSpPr>
          <p:nvPr>
            <p:ph type="title"/>
          </p:nvPr>
        </p:nvSpPr>
        <p:spPr/>
        <p:txBody>
          <a:bodyPr/>
          <a:lstStyle/>
          <a:p>
            <a:r>
              <a:rPr lang="en-IN" b="1" dirty="0"/>
              <a:t>FEATURE ENGINEERING</a:t>
            </a:r>
          </a:p>
        </p:txBody>
      </p:sp>
      <p:sp>
        <p:nvSpPr>
          <p:cNvPr id="3" name="Text Placeholder 2">
            <a:extLst>
              <a:ext uri="{FF2B5EF4-FFF2-40B4-BE49-F238E27FC236}">
                <a16:creationId xmlns:a16="http://schemas.microsoft.com/office/drawing/2014/main" id="{FB0DE7CD-006F-E993-30B3-5A3EC215B533}"/>
              </a:ext>
            </a:extLst>
          </p:cNvPr>
          <p:cNvSpPr>
            <a:spLocks noGrp="1"/>
          </p:cNvSpPr>
          <p:nvPr>
            <p:ph type="body" idx="1"/>
          </p:nvPr>
        </p:nvSpPr>
        <p:spPr/>
        <p:txBody>
          <a:bodyPr/>
          <a:lstStyle/>
          <a:p>
            <a:endParaRPr lang="en-IN"/>
          </a:p>
        </p:txBody>
      </p:sp>
      <p:sp>
        <p:nvSpPr>
          <p:cNvPr id="4" name="Title 1">
            <a:extLst>
              <a:ext uri="{FF2B5EF4-FFF2-40B4-BE49-F238E27FC236}">
                <a16:creationId xmlns:a16="http://schemas.microsoft.com/office/drawing/2014/main" id="{65E69E38-3BE8-B885-E231-8AB335F6F098}"/>
              </a:ext>
            </a:extLst>
          </p:cNvPr>
          <p:cNvSpPr txBox="1">
            <a:spLocks/>
          </p:cNvSpPr>
          <p:nvPr/>
        </p:nvSpPr>
        <p:spPr>
          <a:xfrm rot="10800000" flipV="1">
            <a:off x="0" y="-892139"/>
            <a:ext cx="9380939" cy="909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US" b="1" dirty="0">
              <a:latin typeface="+mn-lt"/>
            </a:endParaRPr>
          </a:p>
        </p:txBody>
      </p:sp>
      <p:graphicFrame>
        <p:nvGraphicFramePr>
          <p:cNvPr id="5" name="Diagram 4">
            <a:extLst>
              <a:ext uri="{FF2B5EF4-FFF2-40B4-BE49-F238E27FC236}">
                <a16:creationId xmlns:a16="http://schemas.microsoft.com/office/drawing/2014/main" id="{431DAB2B-BCDE-7B87-B35A-849031A2F1C3}"/>
              </a:ext>
            </a:extLst>
          </p:cNvPr>
          <p:cNvGraphicFramePr/>
          <p:nvPr>
            <p:extLst>
              <p:ext uri="{D42A27DB-BD31-4B8C-83A1-F6EECF244321}">
                <p14:modId xmlns:p14="http://schemas.microsoft.com/office/powerpoint/2010/main" val="645431666"/>
              </p:ext>
            </p:extLst>
          </p:nvPr>
        </p:nvGraphicFramePr>
        <p:xfrm>
          <a:off x="390089" y="1353313"/>
          <a:ext cx="7729783" cy="3215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407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C740-E9FA-8568-F7C1-0C3580FD2FE7}"/>
              </a:ext>
            </a:extLst>
          </p:cNvPr>
          <p:cNvSpPr>
            <a:spLocks noGrp="1"/>
          </p:cNvSpPr>
          <p:nvPr>
            <p:ph type="title"/>
          </p:nvPr>
        </p:nvSpPr>
        <p:spPr>
          <a:xfrm>
            <a:off x="311700" y="445024"/>
            <a:ext cx="8520600" cy="1043113"/>
          </a:xfrm>
        </p:spPr>
        <p:txBody>
          <a:bodyPr/>
          <a:lstStyle/>
          <a:p>
            <a:r>
              <a:rPr lang="en-US" b="1" dirty="0">
                <a:latin typeface="+mn-lt"/>
              </a:rPr>
              <a:t>EXPLORATORY DATA ANALYSIS</a:t>
            </a:r>
            <a:br>
              <a:rPr lang="en-US" b="1" dirty="0">
                <a:latin typeface="+mn-lt"/>
              </a:rPr>
            </a:br>
            <a:r>
              <a:rPr lang="en-US" b="1" dirty="0">
                <a:solidFill>
                  <a:schemeClr val="accent5">
                    <a:lumMod val="60000"/>
                    <a:lumOff val="40000"/>
                  </a:schemeClr>
                </a:solidFill>
                <a:latin typeface="+mn-lt"/>
              </a:rPr>
              <a:t>univariate analysis:</a:t>
            </a:r>
            <a:endParaRPr lang="en-IN" dirty="0">
              <a:solidFill>
                <a:schemeClr val="accent5">
                  <a:lumMod val="60000"/>
                  <a:lumOff val="40000"/>
                </a:schemeClr>
              </a:solidFill>
            </a:endParaRPr>
          </a:p>
        </p:txBody>
      </p:sp>
      <p:sp>
        <p:nvSpPr>
          <p:cNvPr id="3" name="Text Placeholder 2">
            <a:extLst>
              <a:ext uri="{FF2B5EF4-FFF2-40B4-BE49-F238E27FC236}">
                <a16:creationId xmlns:a16="http://schemas.microsoft.com/office/drawing/2014/main" id="{1A98F456-47BC-32C0-B00C-B1C2E484136A}"/>
              </a:ext>
            </a:extLst>
          </p:cNvPr>
          <p:cNvSpPr>
            <a:spLocks noGrp="1"/>
          </p:cNvSpPr>
          <p:nvPr>
            <p:ph type="body" idx="1"/>
          </p:nvPr>
        </p:nvSpPr>
        <p:spPr>
          <a:xfrm>
            <a:off x="5960962" y="1342663"/>
            <a:ext cx="2871338" cy="3676774"/>
          </a:xfrm>
        </p:spPr>
        <p:txBody>
          <a:bodyPr/>
          <a:lstStyle/>
          <a:p>
            <a:pPr>
              <a:buClr>
                <a:srgbClr val="FF0000"/>
              </a:buClr>
              <a:buFont typeface="Wingdings" panose="05000000000000000000" pitchFamily="2" charset="2"/>
              <a:buChar char="Ø"/>
            </a:pPr>
            <a:r>
              <a:rPr lang="en-US" dirty="0">
                <a:solidFill>
                  <a:srgbClr val="0070C0"/>
                </a:solidFill>
              </a:rPr>
              <a:t>1. 50.5%-not </a:t>
            </a:r>
            <a:r>
              <a:rPr lang="en-US" dirty="0" err="1">
                <a:solidFill>
                  <a:srgbClr val="0070C0"/>
                </a:solidFill>
              </a:rPr>
              <a:t>bluetooth</a:t>
            </a:r>
            <a:r>
              <a:rPr lang="en-US" dirty="0">
                <a:solidFill>
                  <a:srgbClr val="0070C0"/>
                </a:solidFill>
              </a:rPr>
              <a:t> and 49.5%-</a:t>
            </a:r>
            <a:r>
              <a:rPr lang="en-US" dirty="0" err="1">
                <a:solidFill>
                  <a:srgbClr val="0070C0"/>
                </a:solidFill>
              </a:rPr>
              <a:t>bluetooth</a:t>
            </a:r>
            <a:r>
              <a:rPr lang="en-US" dirty="0">
                <a:solidFill>
                  <a:srgbClr val="0070C0"/>
                </a:solidFill>
              </a:rPr>
              <a:t> mobiles data present</a:t>
            </a:r>
          </a:p>
          <a:p>
            <a:pPr>
              <a:buClr>
                <a:srgbClr val="FF0000"/>
              </a:buClr>
              <a:buFont typeface="Wingdings" panose="05000000000000000000" pitchFamily="2" charset="2"/>
              <a:buChar char="Ø"/>
            </a:pPr>
            <a:endParaRPr lang="en-US" dirty="0">
              <a:solidFill>
                <a:srgbClr val="0070C0"/>
              </a:solidFill>
            </a:endParaRPr>
          </a:p>
          <a:p>
            <a:pPr>
              <a:buClr>
                <a:srgbClr val="FF0000"/>
              </a:buClr>
              <a:buFont typeface="Wingdings" panose="05000000000000000000" pitchFamily="2" charset="2"/>
              <a:buChar char="Ø"/>
            </a:pPr>
            <a:r>
              <a:rPr lang="en-US" dirty="0">
                <a:solidFill>
                  <a:srgbClr val="0070C0"/>
                </a:solidFill>
              </a:rPr>
              <a:t>2. 51% - Dual sim &amp; 49.1% no-dual sim mobiles are present</a:t>
            </a:r>
          </a:p>
          <a:p>
            <a:pPr>
              <a:buClr>
                <a:srgbClr val="FF0000"/>
              </a:buClr>
              <a:buFont typeface="Wingdings" panose="05000000000000000000" pitchFamily="2" charset="2"/>
              <a:buChar char="Ø"/>
            </a:pPr>
            <a:endParaRPr lang="en-US" dirty="0">
              <a:solidFill>
                <a:srgbClr val="0070C0"/>
              </a:solidFill>
            </a:endParaRPr>
          </a:p>
          <a:p>
            <a:pPr>
              <a:buClr>
                <a:srgbClr val="FF0000"/>
              </a:buClr>
              <a:buFont typeface="Wingdings" panose="05000000000000000000" pitchFamily="2" charset="2"/>
              <a:buChar char="Ø"/>
            </a:pPr>
            <a:r>
              <a:rPr lang="en-US" dirty="0">
                <a:solidFill>
                  <a:srgbClr val="0070C0"/>
                </a:solidFill>
              </a:rPr>
              <a:t>3.52.1%- 4g &amp; 47.9% not4g are present</a:t>
            </a:r>
            <a:endParaRPr lang="en-IN" dirty="0">
              <a:solidFill>
                <a:srgbClr val="0070C0"/>
              </a:solidFill>
            </a:endParaRPr>
          </a:p>
        </p:txBody>
      </p:sp>
      <p:pic>
        <p:nvPicPr>
          <p:cNvPr id="5" name="Picture 4">
            <a:extLst>
              <a:ext uri="{FF2B5EF4-FFF2-40B4-BE49-F238E27FC236}">
                <a16:creationId xmlns:a16="http://schemas.microsoft.com/office/drawing/2014/main" id="{28428F86-95BF-86CA-E8A7-4400CB8756B7}"/>
              </a:ext>
            </a:extLst>
          </p:cNvPr>
          <p:cNvPicPr>
            <a:picLocks noChangeAspect="1"/>
          </p:cNvPicPr>
          <p:nvPr/>
        </p:nvPicPr>
        <p:blipFill rotWithShape="1">
          <a:blip r:embed="rId2"/>
          <a:srcRect t="470" b="58705"/>
          <a:stretch/>
        </p:blipFill>
        <p:spPr>
          <a:xfrm>
            <a:off x="207528" y="1473436"/>
            <a:ext cx="5915480" cy="3546001"/>
          </a:xfrm>
          <a:prstGeom prst="rect">
            <a:avLst/>
          </a:prstGeom>
        </p:spPr>
      </p:pic>
    </p:spTree>
    <p:extLst>
      <p:ext uri="{BB962C8B-B14F-4D97-AF65-F5344CB8AC3E}">
        <p14:creationId xmlns:p14="http://schemas.microsoft.com/office/powerpoint/2010/main" val="67688489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979</Words>
  <Application>Microsoft Office PowerPoint</Application>
  <PresentationFormat>On-screen Show (16:9)</PresentationFormat>
  <Paragraphs>158</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Wingdings</vt:lpstr>
      <vt:lpstr>Montserrat</vt:lpstr>
      <vt:lpstr>Arial</vt:lpstr>
      <vt:lpstr>Bodoni MT Black</vt:lpstr>
      <vt:lpstr>Calibri</vt:lpstr>
      <vt:lpstr>Simple Light</vt:lpstr>
      <vt:lpstr>           Capstone Project-3                  (SUPERVISED CLASSIFICATION) MOBILE PRICE RANGE PREDICTION  INDIVIDUAL PROJECT Ajit kumar patel        </vt:lpstr>
      <vt:lpstr>   CONTENT</vt:lpstr>
      <vt:lpstr>INTRO TO ML /ML CLASSIFACTION:</vt:lpstr>
      <vt:lpstr>PROBLEM STATEMENT</vt:lpstr>
      <vt:lpstr>DATA SUMMARY:</vt:lpstr>
      <vt:lpstr>DATA CATAGORIZATION</vt:lpstr>
      <vt:lpstr>DATA DESCRIPTION</vt:lpstr>
      <vt:lpstr>FEATURE ENGINEERING</vt:lpstr>
      <vt:lpstr>EXPLORATORY DATA ANALYSIS univariate analysis:</vt:lpstr>
      <vt:lpstr>Cont..</vt:lpstr>
      <vt:lpstr>BIVARIATE ANALYSIS:</vt:lpstr>
      <vt:lpstr>BEFORE ML STEPS OUT LIER &amp; SKEWNESS CHECK  </vt:lpstr>
      <vt:lpstr>TREETMENT OF SKEWNESS:</vt:lpstr>
      <vt:lpstr>MODELLING</vt:lpstr>
      <vt:lpstr>FEATURE SELACTION</vt:lpstr>
      <vt:lpstr>MODELLING</vt:lpstr>
      <vt:lpstr>BEST PERFORMING MODELS</vt:lpstr>
      <vt:lpstr>PowerPoint Presentation</vt:lpstr>
      <vt:lpstr>CONFUSION MATRIX OF BEST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Project-3                  (SUPERVISED CLASSIFICATION) MOBILE PRICE RANGE PREDICTION  INDIVIDUAL PROJECT Ajit kumar patel</dc:title>
  <dc:creator>ajit kumar patel</dc:creator>
  <cp:lastModifiedBy>ajit kumar patel</cp:lastModifiedBy>
  <cp:revision>5</cp:revision>
  <dcterms:modified xsi:type="dcterms:W3CDTF">2022-07-07T15:06:20Z</dcterms:modified>
</cp:coreProperties>
</file>