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B5E0C-F640-41E8-A0E2-5082403402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A989E-8E32-47BE-8C46-0C8BD3C9F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A989E-8E32-47BE-8C46-0C8BD3C9FE7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3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6951" y="282651"/>
            <a:ext cx="835009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D39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9590" y="505460"/>
            <a:ext cx="300481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219" y="1195322"/>
            <a:ext cx="8325561" cy="3515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D39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225" y="481714"/>
            <a:ext cx="6559550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algn="ctr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C</a:t>
            </a:r>
            <a:r>
              <a:rPr sz="4200" spc="-120" dirty="0"/>
              <a:t>ap</a:t>
            </a:r>
            <a:r>
              <a:rPr sz="4200" spc="-95" dirty="0"/>
              <a:t>s</a:t>
            </a:r>
            <a:r>
              <a:rPr sz="4200" spc="-114" dirty="0"/>
              <a:t>t</a:t>
            </a:r>
            <a:r>
              <a:rPr sz="4200" spc="-110" dirty="0"/>
              <a:t>o</a:t>
            </a:r>
            <a:r>
              <a:rPr sz="4200" spc="-125" dirty="0"/>
              <a:t>n</a:t>
            </a:r>
            <a:r>
              <a:rPr sz="4200" dirty="0"/>
              <a:t>e</a:t>
            </a:r>
            <a:r>
              <a:rPr sz="4200" spc="-415" dirty="0"/>
              <a:t> </a:t>
            </a:r>
            <a:r>
              <a:rPr sz="4200" spc="-155" dirty="0"/>
              <a:t>P</a:t>
            </a:r>
            <a:r>
              <a:rPr sz="4200" spc="-160" dirty="0"/>
              <a:t>ro</a:t>
            </a:r>
            <a:r>
              <a:rPr sz="4200" spc="-155" dirty="0"/>
              <a:t>j</a:t>
            </a:r>
            <a:r>
              <a:rPr sz="4200" spc="-160" dirty="0"/>
              <a:t>ec</a:t>
            </a:r>
            <a:r>
              <a:rPr sz="4200" dirty="0"/>
              <a:t>t</a:t>
            </a:r>
            <a:r>
              <a:rPr lang="en-US" sz="4200" dirty="0"/>
              <a:t> - 3</a:t>
            </a:r>
            <a:endParaRPr sz="4200" dirty="0"/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lang="en-US" sz="3600" spc="-125" dirty="0">
                <a:solidFill>
                  <a:srgbClr val="0D3945"/>
                </a:solidFill>
              </a:rPr>
              <a:t>H</a:t>
            </a:r>
            <a:r>
              <a:rPr lang="en-US" sz="3600" spc="-110" dirty="0">
                <a:solidFill>
                  <a:srgbClr val="0D3945"/>
                </a:solidFill>
              </a:rPr>
              <a:t>E</a:t>
            </a:r>
            <a:r>
              <a:rPr lang="en-US" sz="3600" spc="-130" dirty="0">
                <a:solidFill>
                  <a:srgbClr val="0D3945"/>
                </a:solidFill>
              </a:rPr>
              <a:t>A</a:t>
            </a:r>
            <a:r>
              <a:rPr lang="en-US" sz="3600" spc="-114" dirty="0">
                <a:solidFill>
                  <a:srgbClr val="0D3945"/>
                </a:solidFill>
              </a:rPr>
              <a:t>L</a:t>
            </a:r>
            <a:r>
              <a:rPr lang="en-US" sz="3600" spc="-120" dirty="0">
                <a:solidFill>
                  <a:srgbClr val="0D3945"/>
                </a:solidFill>
              </a:rPr>
              <a:t>T</a:t>
            </a:r>
            <a:r>
              <a:rPr lang="en-US" sz="3600" dirty="0">
                <a:solidFill>
                  <a:srgbClr val="0D3945"/>
                </a:solidFill>
              </a:rPr>
              <a:t>H</a:t>
            </a:r>
            <a:r>
              <a:rPr lang="en-US" sz="3600" spc="-380" dirty="0">
                <a:solidFill>
                  <a:srgbClr val="0D3945"/>
                </a:solidFill>
              </a:rPr>
              <a:t> </a:t>
            </a:r>
            <a:r>
              <a:rPr lang="en-US" sz="3600" spc="-290" dirty="0">
                <a:solidFill>
                  <a:srgbClr val="0D3945"/>
                </a:solidFill>
              </a:rPr>
              <a:t>INS</a:t>
            </a:r>
            <a:r>
              <a:rPr lang="en-US" sz="3600" spc="-345" dirty="0">
                <a:solidFill>
                  <a:srgbClr val="0D3945"/>
                </a:solidFill>
              </a:rPr>
              <a:t>U</a:t>
            </a:r>
            <a:r>
              <a:rPr lang="en-US" sz="3600" spc="-160" dirty="0">
                <a:solidFill>
                  <a:srgbClr val="0D3945"/>
                </a:solidFill>
              </a:rPr>
              <a:t>R</a:t>
            </a:r>
            <a:r>
              <a:rPr lang="en-US" sz="3600" spc="-165" dirty="0">
                <a:solidFill>
                  <a:srgbClr val="0D3945"/>
                </a:solidFill>
              </a:rPr>
              <a:t>A</a:t>
            </a:r>
            <a:r>
              <a:rPr lang="en-US" sz="3600" spc="-204" dirty="0">
                <a:solidFill>
                  <a:srgbClr val="0D3945"/>
                </a:solidFill>
              </a:rPr>
              <a:t>N</a:t>
            </a:r>
            <a:r>
              <a:rPr lang="en-US" sz="3600" spc="-60" dirty="0">
                <a:solidFill>
                  <a:srgbClr val="0D3945"/>
                </a:solidFill>
              </a:rPr>
              <a:t>C</a:t>
            </a:r>
            <a:r>
              <a:rPr lang="en-US" sz="3600" dirty="0">
                <a:solidFill>
                  <a:srgbClr val="0D3945"/>
                </a:solidFill>
              </a:rPr>
              <a:t>E</a:t>
            </a:r>
            <a:r>
              <a:rPr lang="en-US" sz="3600" spc="-265" dirty="0">
                <a:solidFill>
                  <a:srgbClr val="0D3945"/>
                </a:solidFill>
              </a:rPr>
              <a:t> </a:t>
            </a:r>
            <a:r>
              <a:rPr lang="en-US" sz="3600" spc="-160" dirty="0">
                <a:solidFill>
                  <a:srgbClr val="0D3945"/>
                </a:solidFill>
              </a:rPr>
              <a:t>CROS</a:t>
            </a:r>
            <a:r>
              <a:rPr lang="en-US" sz="3600" dirty="0">
                <a:solidFill>
                  <a:srgbClr val="0D3945"/>
                </a:solidFill>
              </a:rPr>
              <a:t>S</a:t>
            </a:r>
            <a:r>
              <a:rPr lang="en-US" sz="3600" spc="-370" dirty="0">
                <a:solidFill>
                  <a:srgbClr val="0D3945"/>
                </a:solidFill>
              </a:rPr>
              <a:t> </a:t>
            </a:r>
            <a:r>
              <a:rPr lang="en-US" sz="3600" spc="-220" dirty="0">
                <a:solidFill>
                  <a:srgbClr val="0D3945"/>
                </a:solidFill>
              </a:rPr>
              <a:t>SE</a:t>
            </a:r>
            <a:r>
              <a:rPr lang="en-US" sz="3600" spc="-120" dirty="0">
                <a:solidFill>
                  <a:srgbClr val="0D3945"/>
                </a:solidFill>
              </a:rPr>
              <a:t>L</a:t>
            </a:r>
            <a:r>
              <a:rPr lang="en-US" sz="3600" dirty="0">
                <a:solidFill>
                  <a:srgbClr val="0D3945"/>
                </a:solidFill>
              </a:rPr>
              <a:t>L </a:t>
            </a:r>
            <a:r>
              <a:rPr lang="en-US" sz="3600" spc="-90" dirty="0">
                <a:solidFill>
                  <a:srgbClr val="0D3945"/>
                </a:solidFill>
              </a:rPr>
              <a:t>PREDICTION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9C434-D6D6-B66F-0AE4-E0133179821F}"/>
              </a:ext>
            </a:extLst>
          </p:cNvPr>
          <p:cNvSpPr txBox="1"/>
          <p:nvPr/>
        </p:nvSpPr>
        <p:spPr>
          <a:xfrm>
            <a:off x="2057400" y="220066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-12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By:</a:t>
            </a:r>
            <a:r>
              <a:rPr lang="en-US" sz="3200" b="1" spc="-120" dirty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en-US" sz="3200" b="1" spc="-12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Ajit Padole</a:t>
            </a:r>
            <a:endParaRPr lang="en-IN" sz="32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ealth Insurance Lead Prediction | Kaggle">
            <a:extLst>
              <a:ext uri="{FF2B5EF4-FFF2-40B4-BE49-F238E27FC236}">
                <a16:creationId xmlns:a16="http://schemas.microsoft.com/office/drawing/2014/main" id="{8EF3D050-20D1-4729-5A84-57771192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60329"/>
            <a:ext cx="83058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209550"/>
            <a:ext cx="7305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3867150"/>
            <a:ext cx="8410856" cy="93198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385"/>
              </a:spcBef>
            </a:pPr>
            <a:endParaRPr sz="1400" dirty="0">
              <a:latin typeface="Verdana"/>
              <a:cs typeface="Verdana"/>
            </a:endParaRPr>
          </a:p>
          <a:p>
            <a:pPr marL="12700" marR="5080" algn="l">
              <a:lnSpc>
                <a:spcPct val="114199"/>
              </a:lnSpc>
              <a:spcBef>
                <a:spcPts val="35"/>
              </a:spcBef>
            </a:pPr>
            <a:r>
              <a:rPr sz="2000" b="0" spc="-35" dirty="0">
                <a:solidFill>
                  <a:srgbClr val="0D3945"/>
                </a:solidFill>
                <a:latin typeface="Verdana"/>
                <a:cs typeface="Verdana"/>
              </a:rPr>
              <a:t>It</a:t>
            </a:r>
            <a:r>
              <a:rPr sz="2000" b="0" spc="-1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dirty="0">
                <a:solidFill>
                  <a:srgbClr val="0D3945"/>
                </a:solidFill>
                <a:latin typeface="Verdana"/>
                <a:cs typeface="Verdana"/>
              </a:rPr>
              <a:t>seems</a:t>
            </a:r>
            <a:r>
              <a:rPr sz="2000" b="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5" dirty="0">
                <a:solidFill>
                  <a:srgbClr val="0D3945"/>
                </a:solidFill>
                <a:latin typeface="Verdana"/>
                <a:cs typeface="Verdana"/>
              </a:rPr>
              <a:t>that</a:t>
            </a:r>
            <a:r>
              <a:rPr sz="2000" b="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1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2000" b="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b="0" spc="5" dirty="0">
                <a:solidFill>
                  <a:srgbClr val="0D3945"/>
                </a:solidFill>
                <a:latin typeface="Verdana"/>
                <a:cs typeface="Verdana"/>
              </a:rPr>
              <a:t>that already</a:t>
            </a:r>
            <a:r>
              <a:rPr sz="2000" b="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20" dirty="0">
                <a:solidFill>
                  <a:srgbClr val="0D3945"/>
                </a:solidFill>
                <a:latin typeface="Verdana"/>
                <a:cs typeface="Verdana"/>
              </a:rPr>
              <a:t>had</a:t>
            </a:r>
            <a:r>
              <a:rPr sz="2000" b="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b="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r>
              <a:rPr sz="2000" b="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10" dirty="0">
                <a:solidFill>
                  <a:srgbClr val="0D3945"/>
                </a:solidFill>
                <a:latin typeface="Verdana"/>
                <a:cs typeface="Verdana"/>
              </a:rPr>
              <a:t>tends</a:t>
            </a:r>
            <a:r>
              <a:rPr sz="2000" b="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5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2000" b="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z="2000" b="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-20" dirty="0">
                <a:solidFill>
                  <a:srgbClr val="0D3945"/>
                </a:solidFill>
                <a:latin typeface="Verdana"/>
                <a:cs typeface="Verdana"/>
              </a:rPr>
              <a:t>less</a:t>
            </a:r>
            <a:r>
              <a:rPr sz="2000" b="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D3945"/>
                </a:solidFill>
                <a:latin typeface="Verdana"/>
                <a:cs typeface="Verdana"/>
              </a:rPr>
              <a:t>interest</a:t>
            </a:r>
            <a:r>
              <a:rPr lang="en-US" sz="2000" b="0" spc="-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b="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b="0" dirty="0">
                <a:solidFill>
                  <a:srgbClr val="0D3945"/>
                </a:solidFill>
                <a:latin typeface="Verdana"/>
                <a:cs typeface="Verdana"/>
              </a:rPr>
              <a:t>hanging</a:t>
            </a:r>
            <a:r>
              <a:rPr sz="2000" b="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15" dirty="0">
                <a:solidFill>
                  <a:srgbClr val="0D3945"/>
                </a:solidFill>
                <a:latin typeface="Verdana"/>
                <a:cs typeface="Verdana"/>
              </a:rPr>
              <a:t>another</a:t>
            </a:r>
            <a:r>
              <a:rPr sz="2000" b="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b="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0" spc="5" dirty="0">
                <a:solidFill>
                  <a:srgbClr val="0D3945"/>
                </a:solidFill>
                <a:latin typeface="Verdana"/>
                <a:cs typeface="Verdana"/>
              </a:rPr>
              <a:t>insurance.</a:t>
            </a:r>
            <a:endParaRPr sz="2000" b="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24251"/>
            <a:ext cx="7330440" cy="223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1200" spc="-15" dirty="0">
                <a:solidFill>
                  <a:srgbClr val="0D3945"/>
                </a:solidFill>
                <a:latin typeface="Verdana"/>
                <a:cs typeface="Verdana"/>
              </a:rPr>
              <a:t>1:Customer</a:t>
            </a:r>
            <a:r>
              <a:rPr sz="1200" spc="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D3945"/>
                </a:solidFill>
                <a:latin typeface="Verdana"/>
                <a:cs typeface="Verdana"/>
              </a:rPr>
              <a:t>already</a:t>
            </a:r>
            <a:r>
              <a:rPr sz="1200" spc="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1200" spc="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1200" spc="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D3945"/>
                </a:solidFill>
                <a:latin typeface="Verdana"/>
                <a:cs typeface="Verdana"/>
              </a:rPr>
              <a:t>Insurance,</a:t>
            </a:r>
            <a:r>
              <a:rPr lang="en-IN" sz="1200"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z="1200" spc="-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1200" spc="-114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sz="1200" spc="1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200" spc="5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z="1200"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200" spc="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1200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2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oes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't</a:t>
            </a:r>
            <a:r>
              <a:rPr sz="12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200" spc="-15" dirty="0">
                <a:solidFill>
                  <a:srgbClr val="0D3945"/>
                </a:solidFill>
                <a:latin typeface="Verdana"/>
                <a:cs typeface="Verdana"/>
              </a:rPr>
              <a:t>av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1200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spc="5" dirty="0">
                <a:solidFill>
                  <a:srgbClr val="0D3945"/>
                </a:solidFill>
                <a:latin typeface="Verdana"/>
                <a:cs typeface="Verdana"/>
              </a:rPr>
              <a:t>hicl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1200"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0D3945"/>
                </a:solidFill>
                <a:latin typeface="Verdana"/>
                <a:cs typeface="Verdana"/>
              </a:rPr>
              <a:t>ce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8" y="1003641"/>
            <a:ext cx="7086600" cy="2751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6D424-6532-441C-727D-8A70C03535D1}"/>
              </a:ext>
            </a:extLst>
          </p:cNvPr>
          <p:cNvSpPr txBox="1"/>
          <p:nvPr/>
        </p:nvSpPr>
        <p:spPr>
          <a:xfrm>
            <a:off x="618845" y="652620"/>
            <a:ext cx="746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Previously Insured effect on response feature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007" y="257669"/>
            <a:ext cx="8067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007" y="3780073"/>
            <a:ext cx="85701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SzPct val="150000"/>
              <a:tabLst>
                <a:tab pos="367665" algn="l"/>
                <a:tab pos="368300" algn="l"/>
              </a:tabLst>
            </a:pP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From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lang="en-US" sz="2000" b="1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D3945"/>
                </a:solidFill>
                <a:latin typeface="Verdana"/>
                <a:cs typeface="Verdana"/>
              </a:rPr>
              <a:t>Age</a:t>
            </a:r>
            <a:r>
              <a:rPr sz="2000" b="1" spc="-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D3945"/>
                </a:solidFill>
                <a:latin typeface="Verdana"/>
                <a:cs typeface="Verdana"/>
              </a:rPr>
              <a:t>Vs.</a:t>
            </a:r>
            <a:r>
              <a:rPr sz="2000" b="1"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D3945"/>
                </a:solidFill>
                <a:latin typeface="Verdana"/>
                <a:cs typeface="Verdana"/>
              </a:rPr>
              <a:t>Response</a:t>
            </a:r>
            <a:r>
              <a:rPr sz="2000" b="1"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0D3945"/>
                </a:solidFill>
                <a:latin typeface="Verdana"/>
                <a:cs typeface="Verdana"/>
              </a:rPr>
              <a:t>graph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,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can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say</a:t>
            </a:r>
            <a:r>
              <a:rPr sz="20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that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if</a:t>
            </a:r>
            <a:r>
              <a:rPr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age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20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between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1</a:t>
            </a:r>
            <a:r>
              <a:rPr lang="en-US" sz="20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2</a:t>
            </a:r>
            <a:r>
              <a:rPr lang="en-US" sz="2000" dirty="0">
                <a:solidFill>
                  <a:srgbClr val="0D3945"/>
                </a:solidFill>
                <a:latin typeface="Verdana"/>
                <a:cs typeface="Verdana"/>
              </a:rPr>
              <a:t> years</a:t>
            </a:r>
            <a:r>
              <a:rPr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they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tend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20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more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interest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than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others.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895350"/>
            <a:ext cx="7239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4" y="505460"/>
            <a:ext cx="78393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-1371600" y="4019550"/>
            <a:ext cx="10591800" cy="68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3530" marR="5080" indent="-1561465">
              <a:lnSpc>
                <a:spcPct val="114999"/>
              </a:lnSpc>
              <a:spcBef>
                <a:spcPts val="100"/>
              </a:spcBef>
            </a:pPr>
            <a:r>
              <a:rPr lang="en-US" sz="2000" spc="5" dirty="0">
                <a:solidFill>
                  <a:srgbClr val="0D3945"/>
                </a:solidFill>
                <a:latin typeface="Verdana"/>
                <a:cs typeface="Verdana"/>
              </a:rPr>
              <a:t>                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can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see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from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-100" dirty="0">
                <a:solidFill>
                  <a:srgbClr val="0D3945"/>
                </a:solidFill>
                <a:latin typeface="Verdana"/>
                <a:cs typeface="Verdana"/>
              </a:rPr>
              <a:t>the </a:t>
            </a:r>
            <a:r>
              <a:rPr lang="en-US" sz="2000" spc="25" dirty="0">
                <a:solidFill>
                  <a:srgbClr val="0D3945"/>
                </a:solidFill>
                <a:latin typeface="Verdana"/>
                <a:cs typeface="Verdana"/>
              </a:rPr>
              <a:t>above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graph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that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15" dirty="0">
                <a:solidFill>
                  <a:srgbClr val="0D3945"/>
                </a:solidFill>
                <a:latin typeface="Verdana"/>
                <a:cs typeface="Verdana"/>
              </a:rPr>
              <a:t>customers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interested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are</a:t>
            </a:r>
            <a:r>
              <a:rPr sz="20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mostly</a:t>
            </a:r>
            <a:r>
              <a:rPr lang="en-US" sz="2000" spc="-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1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icl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dama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as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35" y="1251886"/>
            <a:ext cx="7619364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BF9C9-DD48-96EF-1659-A02DC83EC8FB}"/>
              </a:ext>
            </a:extLst>
          </p:cNvPr>
          <p:cNvSpPr txBox="1"/>
          <p:nvPr/>
        </p:nvSpPr>
        <p:spPr>
          <a:xfrm>
            <a:off x="390244" y="972342"/>
            <a:ext cx="52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Vehicle Damage feature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50" y="235661"/>
            <a:ext cx="699444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72" y="3867150"/>
            <a:ext cx="8944256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Number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Days,</a:t>
            </a:r>
            <a:r>
              <a:rPr sz="2000" spc="-1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been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associated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with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company</a:t>
            </a:r>
            <a:r>
              <a:rPr lang="en-US" sz="2000" spc="20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ere</a:t>
            </a:r>
            <a:r>
              <a:rPr sz="2000"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se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tio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ee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vi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nt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age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sp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ns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9330" y="1047750"/>
            <a:ext cx="8427720" cy="2514600"/>
            <a:chOff x="336804" y="1687067"/>
            <a:chExt cx="8427720" cy="173608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139" y="1687067"/>
              <a:ext cx="3072384" cy="17236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4" y="1734311"/>
              <a:ext cx="5344668" cy="168859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2F0E8-8599-7FE4-A59C-8B3289CD3B8B}"/>
              </a:ext>
            </a:extLst>
          </p:cNvPr>
          <p:cNvSpPr txBox="1"/>
          <p:nvPr/>
        </p:nvSpPr>
        <p:spPr>
          <a:xfrm>
            <a:off x="396950" y="695112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Vintage feature effect on response feature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15" y="376080"/>
            <a:ext cx="84413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047750"/>
            <a:ext cx="3284369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b="1" spc="11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b="1" spc="10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b="1" spc="-1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b="1" spc="1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b="1" spc="-114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2000" b="1" spc="-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b="1" spc="-25" dirty="0">
                <a:solidFill>
                  <a:srgbClr val="0D3945"/>
                </a:solidFill>
                <a:latin typeface="Verdana"/>
                <a:cs typeface="Verdana"/>
              </a:rPr>
              <a:t>ri</a:t>
            </a:r>
            <a:r>
              <a:rPr sz="2000" b="1" spc="-5" dirty="0">
                <a:solidFill>
                  <a:srgbClr val="0D3945"/>
                </a:solidFill>
                <a:latin typeface="Verdana"/>
                <a:cs typeface="Verdana"/>
              </a:rPr>
              <a:t>at</a:t>
            </a:r>
            <a:r>
              <a:rPr sz="2000"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b="1" spc="-2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b="1" spc="-5" dirty="0">
                <a:solidFill>
                  <a:srgbClr val="0D3945"/>
                </a:solidFill>
                <a:latin typeface="Verdana"/>
                <a:cs typeface="Verdana"/>
              </a:rPr>
              <a:t>nal</a:t>
            </a:r>
            <a:r>
              <a:rPr sz="2000" b="1" spc="-90" dirty="0">
                <a:solidFill>
                  <a:srgbClr val="0D3945"/>
                </a:solidFill>
                <a:latin typeface="Verdana"/>
                <a:cs typeface="Verdana"/>
              </a:rPr>
              <a:t>y</a:t>
            </a:r>
            <a:r>
              <a:rPr sz="2000" b="1" spc="-4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b="1"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b="1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endParaRPr sz="2000" b="1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9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fi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-30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3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en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at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endParaRPr lang="en-US" sz="2000" dirty="0">
              <a:solidFill>
                <a:srgbClr val="0D3945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is no strong correlation among features as we can see from this heatmap</a:t>
            </a:r>
            <a:endParaRPr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169" y="1047750"/>
            <a:ext cx="5428488" cy="3258312"/>
          </a:xfrm>
          <a:prstGeom prst="rect">
            <a:avLst/>
          </a:prstGeom>
        </p:spPr>
      </p:pic>
      <p:pic>
        <p:nvPicPr>
          <p:cNvPr id="6" name="Google Shape;257;p20">
            <a:extLst>
              <a:ext uri="{FF2B5EF4-FFF2-40B4-BE49-F238E27FC236}">
                <a16:creationId xmlns:a16="http://schemas.microsoft.com/office/drawing/2014/main" id="{AF428DCC-A473-2DE3-794C-7C4C2A4854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3193969"/>
            <a:ext cx="3429000" cy="194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81" y="272656"/>
            <a:ext cx="44865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40" dirty="0"/>
              <a:t>Che</a:t>
            </a:r>
            <a:r>
              <a:rPr spc="-45" dirty="0"/>
              <a:t>c</a:t>
            </a:r>
            <a:r>
              <a:rPr spc="-35" dirty="0"/>
              <a:t>k</a:t>
            </a:r>
            <a:r>
              <a:rPr spc="-65" dirty="0"/>
              <a:t>in</a:t>
            </a:r>
            <a:r>
              <a:rPr spc="-5" dirty="0"/>
              <a:t>g</a:t>
            </a:r>
            <a:r>
              <a:rPr spc="-204" dirty="0"/>
              <a:t> 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-105" dirty="0"/>
              <a:t>t</a:t>
            </a:r>
            <a:r>
              <a:rPr spc="-95" dirty="0"/>
              <a:t>lie</a:t>
            </a:r>
            <a:r>
              <a:rPr spc="-114" dirty="0"/>
              <a:t>r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857" y="901822"/>
            <a:ext cx="3907943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1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Here</a:t>
            </a:r>
            <a:r>
              <a:rPr sz="2000" spc="-13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2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we</a:t>
            </a:r>
            <a:r>
              <a:rPr sz="2000" spc="-9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3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check</a:t>
            </a:r>
            <a:r>
              <a:rPr sz="2000" spc="-16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-1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</a:t>
            </a:r>
            <a:r>
              <a:rPr sz="2000" spc="-16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outliers</a:t>
            </a:r>
            <a:r>
              <a:rPr sz="2000" spc="-24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-1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sz="2000" spc="-7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2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each</a:t>
            </a:r>
            <a:r>
              <a:rPr sz="2000" spc="-145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2000" spc="1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Feature</a:t>
            </a:r>
            <a:endParaRPr lang="en-US" sz="2000" spc="1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Annual premium feature contains outliers so we transform annual premium to normal distribution</a:t>
            </a:r>
            <a:endParaRPr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4801" y="715726"/>
            <a:ext cx="4741290" cy="4218223"/>
            <a:chOff x="4280915" y="1010411"/>
            <a:chExt cx="4575175" cy="37769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915" y="1010411"/>
              <a:ext cx="2327147" cy="3749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2739" y="1088135"/>
              <a:ext cx="2173224" cy="3698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3" y="324899"/>
            <a:ext cx="5400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0" dirty="0"/>
              <a:t>Fea</a:t>
            </a:r>
            <a:r>
              <a:rPr spc="-105" dirty="0"/>
              <a:t>tu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275" dirty="0"/>
              <a:t> </a:t>
            </a:r>
            <a:r>
              <a:rPr spc="-220" dirty="0"/>
              <a:t>T</a:t>
            </a:r>
            <a:r>
              <a:rPr spc="-175" dirty="0"/>
              <a:t>r</a:t>
            </a:r>
            <a:r>
              <a:rPr spc="-110" dirty="0"/>
              <a:t>an</a:t>
            </a:r>
            <a:r>
              <a:rPr spc="-114" dirty="0"/>
              <a:t>s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75" dirty="0"/>
              <a:t>r</a:t>
            </a:r>
            <a:r>
              <a:rPr spc="-170" dirty="0"/>
              <a:t>m</a:t>
            </a:r>
            <a:r>
              <a:rPr spc="-100" dirty="0"/>
              <a:t>a</a:t>
            </a:r>
            <a:r>
              <a:rPr spc="-105" dirty="0"/>
              <a:t>t</a:t>
            </a:r>
            <a:r>
              <a:rPr spc="-10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0" y="819150"/>
            <a:ext cx="8347457" cy="679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Since</a:t>
            </a:r>
            <a:r>
              <a:rPr sz="20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z="20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outliers</a:t>
            </a:r>
            <a:r>
              <a:rPr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annual</a:t>
            </a:r>
            <a:r>
              <a:rPr lang="en-US" sz="2000" spc="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premium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and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data</a:t>
            </a:r>
            <a:r>
              <a:rPr sz="20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2000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also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10" dirty="0">
                <a:solidFill>
                  <a:srgbClr val="0D3945"/>
                </a:solidFill>
                <a:latin typeface="Verdana"/>
                <a:cs typeface="Verdana"/>
              </a:rPr>
              <a:t>right-skewed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,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apply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power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Transform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Annual</a:t>
            </a:r>
            <a:r>
              <a:rPr lang="en-US" sz="2000" spc="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premium.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1809750"/>
            <a:ext cx="8598535" cy="2885821"/>
            <a:chOff x="256031" y="2093976"/>
            <a:chExt cx="8598535" cy="2601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31" y="2093976"/>
              <a:ext cx="4044696" cy="25664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0643" y="2095500"/>
              <a:ext cx="4463796" cy="2599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9701"/>
            <a:ext cx="3876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50" dirty="0"/>
              <a:t>Encoding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49541"/>
            <a:ext cx="7115455" cy="2753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280E8-E22E-5B34-27B1-0778D441127C}"/>
              </a:ext>
            </a:extLst>
          </p:cNvPr>
          <p:cNvSpPr txBox="1"/>
          <p:nvPr/>
        </p:nvSpPr>
        <p:spPr>
          <a:xfrm>
            <a:off x="638455" y="1083629"/>
            <a:ext cx="73914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ncoding converting data numerical columns to 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 will use both labels as well as one hot encoding </a:t>
            </a:r>
          </a:p>
          <a:p>
            <a:r>
              <a:rPr lang="en-US" sz="2000" b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for the transformation of data type.</a:t>
            </a:r>
          </a:p>
          <a:p>
            <a:endParaRPr lang="en-US" b="0" dirty="0"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62543"/>
            <a:ext cx="4638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0" dirty="0"/>
              <a:t>Fea</a:t>
            </a:r>
            <a:r>
              <a:rPr spc="-105" dirty="0"/>
              <a:t>tu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275" dirty="0"/>
              <a:t> </a:t>
            </a:r>
            <a:r>
              <a:rPr spc="-100" dirty="0"/>
              <a:t>Sele</a:t>
            </a:r>
            <a:r>
              <a:rPr spc="-105" dirty="0"/>
              <a:t>ct</a:t>
            </a:r>
            <a:r>
              <a:rPr spc="-10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285" y="839992"/>
            <a:ext cx="8052715" cy="152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399"/>
              </a:lnSpc>
              <a:spcBef>
                <a:spcPts val="10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For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feature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selection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use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VIF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05" dirty="0">
                <a:solidFill>
                  <a:srgbClr val="0D3945"/>
                </a:solidFill>
                <a:latin typeface="Verdana"/>
                <a:cs typeface="Verdana"/>
              </a:rPr>
              <a:t>(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variance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inflation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factor</a:t>
            </a:r>
            <a:r>
              <a:rPr lang="en-US" spc="-50" dirty="0">
                <a:solidFill>
                  <a:srgbClr val="0D3945"/>
                </a:solidFill>
                <a:latin typeface="Verdana"/>
                <a:cs typeface="Verdana"/>
              </a:rPr>
              <a:t>)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lang="en-US" spc="-5" dirty="0">
                <a:solidFill>
                  <a:srgbClr val="0D3945"/>
                </a:solidFill>
                <a:latin typeface="Verdana"/>
                <a:cs typeface="Verdana"/>
              </a:rPr>
              <a:t>IF</a:t>
            </a:r>
            <a:r>
              <a:rPr spc="20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for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5" dirty="0">
                <a:solidFill>
                  <a:srgbClr val="0D3945"/>
                </a:solidFill>
                <a:latin typeface="Verdana"/>
                <a:cs typeface="Verdana"/>
              </a:rPr>
              <a:t>Driving license</a:t>
            </a:r>
            <a:r>
              <a:rPr spc="1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pc="20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highest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i.e.</a:t>
            </a:r>
            <a:r>
              <a:rPr spc="-2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43, </a:t>
            </a:r>
            <a:r>
              <a:rPr spc="-4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which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beyond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tolerance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level.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lang="en-US" spc="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round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99.8%</a:t>
            </a:r>
            <a:r>
              <a:rPr spc="-2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total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15" dirty="0">
                <a:solidFill>
                  <a:srgbClr val="0D3945"/>
                </a:solidFill>
                <a:latin typeface="Verdana"/>
                <a:cs typeface="Verdana"/>
              </a:rPr>
              <a:t>customers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05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driving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license,</a:t>
            </a:r>
            <a:r>
              <a:rPr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which</a:t>
            </a:r>
            <a:r>
              <a:rPr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makes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almost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everyone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0D3945"/>
                </a:solidFill>
                <a:latin typeface="Verdana"/>
                <a:cs typeface="Verdana"/>
              </a:rPr>
              <a:t>it.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6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lang="en-US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ro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25" dirty="0">
                <a:solidFill>
                  <a:srgbClr val="0D3945"/>
                </a:solidFill>
                <a:latin typeface="Verdana"/>
                <a:cs typeface="Verdana"/>
              </a:rPr>
              <a:t>the </a:t>
            </a:r>
            <a:r>
              <a:rPr spc="5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riv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lang="en-US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pc="-3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4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tu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ro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lang="en-US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da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as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t.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207" y="3488026"/>
            <a:ext cx="10095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0D3945"/>
                </a:solidFill>
                <a:latin typeface="Verdana"/>
                <a:cs typeface="Verdana"/>
              </a:rPr>
              <a:t>Ini</a:t>
            </a:r>
            <a:r>
              <a:rPr sz="1400" b="1" spc="-20" dirty="0">
                <a:solidFill>
                  <a:srgbClr val="0D3945"/>
                </a:solidFill>
                <a:latin typeface="Verdana"/>
                <a:cs typeface="Verdana"/>
              </a:rPr>
              <a:t>ti</a:t>
            </a:r>
            <a:r>
              <a:rPr sz="1400" b="1"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1400" b="1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1400" b="1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D3945"/>
                </a:solidFill>
                <a:latin typeface="Verdana"/>
                <a:cs typeface="Verdana"/>
              </a:rPr>
              <a:t>VI</a:t>
            </a:r>
            <a:r>
              <a:rPr sz="1400" b="1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endParaRPr sz="140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338" y="3342949"/>
            <a:ext cx="30789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0D3945"/>
                </a:solidFill>
                <a:latin typeface="Verdana"/>
                <a:cs typeface="Verdana"/>
              </a:rPr>
              <a:t>VI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1200" b="1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b="1" spc="-15" dirty="0">
                <a:solidFill>
                  <a:srgbClr val="0D3945"/>
                </a:solidFill>
                <a:latin typeface="Verdana"/>
                <a:cs typeface="Verdana"/>
              </a:rPr>
              <a:t>af</a:t>
            </a:r>
            <a:r>
              <a:rPr sz="1200" b="1"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200" b="1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200" b="1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b="1" spc="3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200" b="1" spc="35" dirty="0">
                <a:solidFill>
                  <a:srgbClr val="0D3945"/>
                </a:solidFill>
                <a:latin typeface="Verdana"/>
                <a:cs typeface="Verdana"/>
              </a:rPr>
              <a:t>ro</a:t>
            </a:r>
            <a:r>
              <a:rPr sz="1200" b="1" spc="30" dirty="0">
                <a:solidFill>
                  <a:srgbClr val="0D3945"/>
                </a:solidFill>
                <a:latin typeface="Verdana"/>
                <a:cs typeface="Verdana"/>
              </a:rPr>
              <a:t>pp</a:t>
            </a:r>
            <a:r>
              <a:rPr sz="1200" b="1" spc="2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200" b="1" spc="3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g </a:t>
            </a:r>
            <a:r>
              <a:rPr sz="1200" b="1" spc="-1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Driv</a:t>
            </a:r>
            <a:r>
              <a:rPr sz="1200" b="1" spc="-5" dirty="0">
                <a:solidFill>
                  <a:srgbClr val="0D3945"/>
                </a:solidFill>
                <a:latin typeface="Verdana"/>
                <a:cs typeface="Verdana"/>
              </a:rPr>
              <a:t>ing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_</a:t>
            </a:r>
            <a:r>
              <a:rPr sz="1200" b="1" spc="-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1200" b="1" spc="-1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200" b="1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200" b="1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1200"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endParaRPr sz="1200" b="1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1623" y="2501071"/>
            <a:ext cx="7202170" cy="2365375"/>
            <a:chOff x="1493774" y="2125979"/>
            <a:chExt cx="7202170" cy="2365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8820" y="2125979"/>
              <a:ext cx="1708404" cy="2311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671" y="2177795"/>
              <a:ext cx="1795272" cy="2313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05712" y="3180587"/>
              <a:ext cx="342900" cy="120650"/>
            </a:xfrm>
            <a:custGeom>
              <a:avLst/>
              <a:gdLst/>
              <a:ahLst/>
              <a:cxnLst/>
              <a:rect l="l" t="t" r="r" b="b"/>
              <a:pathLst>
                <a:path w="342900" h="120650">
                  <a:moveTo>
                    <a:pt x="282320" y="0"/>
                  </a:moveTo>
                  <a:lnTo>
                    <a:pt x="282320" y="29972"/>
                  </a:lnTo>
                  <a:lnTo>
                    <a:pt x="0" y="29972"/>
                  </a:lnTo>
                  <a:lnTo>
                    <a:pt x="0" y="90169"/>
                  </a:lnTo>
                  <a:lnTo>
                    <a:pt x="282320" y="90169"/>
                  </a:lnTo>
                  <a:lnTo>
                    <a:pt x="282320" y="120142"/>
                  </a:lnTo>
                  <a:lnTo>
                    <a:pt x="342900" y="60198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0D3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474" y="3181349"/>
              <a:ext cx="342900" cy="120650"/>
            </a:xfrm>
            <a:custGeom>
              <a:avLst/>
              <a:gdLst/>
              <a:ahLst/>
              <a:cxnLst/>
              <a:rect l="l" t="t" r="r" b="b"/>
              <a:pathLst>
                <a:path w="342900" h="120650">
                  <a:moveTo>
                    <a:pt x="0" y="29972"/>
                  </a:moveTo>
                  <a:lnTo>
                    <a:pt x="282320" y="29972"/>
                  </a:lnTo>
                  <a:lnTo>
                    <a:pt x="282320" y="0"/>
                  </a:lnTo>
                  <a:lnTo>
                    <a:pt x="342900" y="60198"/>
                  </a:lnTo>
                  <a:lnTo>
                    <a:pt x="282320" y="120142"/>
                  </a:lnTo>
                  <a:lnTo>
                    <a:pt x="282320" y="90169"/>
                  </a:lnTo>
                  <a:lnTo>
                    <a:pt x="0" y="90169"/>
                  </a:lnTo>
                  <a:lnTo>
                    <a:pt x="0" y="29972"/>
                  </a:lnTo>
                  <a:close/>
                </a:path>
              </a:pathLst>
            </a:custGeom>
            <a:ln w="25400">
              <a:solidFill>
                <a:srgbClr val="0D39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103" y="3177539"/>
              <a:ext cx="342900" cy="121920"/>
            </a:xfrm>
            <a:custGeom>
              <a:avLst/>
              <a:gdLst/>
              <a:ahLst/>
              <a:cxnLst/>
              <a:rect l="l" t="t" r="r" b="b"/>
              <a:pathLst>
                <a:path w="342900" h="121920">
                  <a:moveTo>
                    <a:pt x="282448" y="0"/>
                  </a:moveTo>
                  <a:lnTo>
                    <a:pt x="282448" y="30353"/>
                  </a:lnTo>
                  <a:lnTo>
                    <a:pt x="0" y="30353"/>
                  </a:lnTo>
                  <a:lnTo>
                    <a:pt x="0" y="91186"/>
                  </a:lnTo>
                  <a:lnTo>
                    <a:pt x="282448" y="91186"/>
                  </a:lnTo>
                  <a:lnTo>
                    <a:pt x="282448" y="121539"/>
                  </a:lnTo>
                  <a:lnTo>
                    <a:pt x="342900" y="60706"/>
                  </a:lnTo>
                  <a:lnTo>
                    <a:pt x="282448" y="0"/>
                  </a:lnTo>
                  <a:close/>
                </a:path>
              </a:pathLst>
            </a:custGeom>
            <a:solidFill>
              <a:srgbClr val="0D3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865" y="3178301"/>
              <a:ext cx="342900" cy="121920"/>
            </a:xfrm>
            <a:custGeom>
              <a:avLst/>
              <a:gdLst/>
              <a:ahLst/>
              <a:cxnLst/>
              <a:rect l="l" t="t" r="r" b="b"/>
              <a:pathLst>
                <a:path w="342900" h="121920">
                  <a:moveTo>
                    <a:pt x="0" y="30353"/>
                  </a:moveTo>
                  <a:lnTo>
                    <a:pt x="282448" y="30353"/>
                  </a:lnTo>
                  <a:lnTo>
                    <a:pt x="282448" y="0"/>
                  </a:lnTo>
                  <a:lnTo>
                    <a:pt x="342900" y="60706"/>
                  </a:lnTo>
                  <a:lnTo>
                    <a:pt x="282448" y="121539"/>
                  </a:lnTo>
                  <a:lnTo>
                    <a:pt x="282448" y="91186"/>
                  </a:lnTo>
                  <a:lnTo>
                    <a:pt x="0" y="91186"/>
                  </a:lnTo>
                  <a:lnTo>
                    <a:pt x="0" y="30353"/>
                  </a:lnTo>
                  <a:close/>
                </a:path>
              </a:pathLst>
            </a:custGeom>
            <a:ln w="25400">
              <a:solidFill>
                <a:srgbClr val="0D39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23" y="270925"/>
            <a:ext cx="66963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85" dirty="0"/>
              <a:t>B</a:t>
            </a:r>
            <a:r>
              <a:rPr spc="-75" dirty="0"/>
              <a:t>ala</a:t>
            </a:r>
            <a:r>
              <a:rPr spc="-80" dirty="0"/>
              <a:t>nc</a:t>
            </a:r>
            <a:r>
              <a:rPr spc="-75" dirty="0"/>
              <a:t>i</a:t>
            </a:r>
            <a:r>
              <a:rPr spc="-8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140" dirty="0"/>
              <a:t>I</a:t>
            </a:r>
            <a:r>
              <a:rPr spc="-135" dirty="0"/>
              <a:t>m</a:t>
            </a:r>
            <a:r>
              <a:rPr spc="-140" dirty="0"/>
              <a:t>b</a:t>
            </a:r>
            <a:r>
              <a:rPr spc="-135" dirty="0"/>
              <a:t>ala</a:t>
            </a:r>
            <a:r>
              <a:rPr spc="-140" dirty="0"/>
              <a:t>nc</a:t>
            </a:r>
            <a:r>
              <a:rPr spc="-135" dirty="0"/>
              <a:t>e</a:t>
            </a:r>
            <a:r>
              <a:rPr spc="-5" dirty="0"/>
              <a:t>d</a:t>
            </a:r>
            <a:r>
              <a:rPr spc="-235" dirty="0"/>
              <a:t> </a:t>
            </a:r>
            <a:r>
              <a:rPr spc="-120" dirty="0"/>
              <a:t>D</a:t>
            </a:r>
            <a:r>
              <a:rPr spc="-110" dirty="0"/>
              <a:t>a</a:t>
            </a:r>
            <a:r>
              <a:rPr spc="-120" dirty="0"/>
              <a:t>t</a:t>
            </a:r>
            <a:r>
              <a:rPr spc="-110" dirty="0"/>
              <a:t>a</a:t>
            </a:r>
            <a:r>
              <a:rPr spc="-114" dirty="0"/>
              <a:t>s</a:t>
            </a:r>
            <a:r>
              <a:rPr spc="-110" dirty="0"/>
              <a:t>e</a:t>
            </a:r>
            <a:r>
              <a:rPr spc="-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1" y="954373"/>
            <a:ext cx="9067800" cy="152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795" indent="-342900">
              <a:lnSpc>
                <a:spcPct val="114399"/>
              </a:lnSpc>
              <a:spcBef>
                <a:spcPts val="100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highly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imbalanced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data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our</a:t>
            </a:r>
            <a:r>
              <a:rPr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dataset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i.e.</a:t>
            </a:r>
            <a:r>
              <a:rPr spc="-1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our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response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feature</a:t>
            </a:r>
            <a:r>
              <a:rPr spc="2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2</a:t>
            </a:r>
            <a:r>
              <a:rPr spc="-1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40" dirty="0">
                <a:solidFill>
                  <a:srgbClr val="0D3945"/>
                </a:solidFill>
                <a:latin typeface="Verdana"/>
                <a:cs typeface="Verdana"/>
              </a:rPr>
              <a:t>variables</a:t>
            </a:r>
            <a:r>
              <a:rPr spc="-40" dirty="0">
                <a:solidFill>
                  <a:srgbClr val="0D3945"/>
                </a:solidFill>
                <a:latin typeface="Verdana"/>
                <a:cs typeface="Verdana"/>
              </a:rPr>
              <a:t>,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1: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int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ere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,0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US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int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ere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45" dirty="0">
                <a:solidFill>
                  <a:srgbClr val="0D3945"/>
                </a:solidFill>
                <a:latin typeface="Verdana"/>
                <a:cs typeface="Verdana"/>
              </a:rPr>
              <a:t>If</a:t>
            </a:r>
            <a:r>
              <a:rPr spc="-1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train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binary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classification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model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without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fixing</a:t>
            </a:r>
            <a:r>
              <a:rPr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this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problem,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model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will</a:t>
            </a:r>
            <a:r>
              <a:rPr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be</a:t>
            </a:r>
            <a:r>
              <a:rPr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completely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bi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ar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05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j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or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y.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15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-1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it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thi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ro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il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dat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as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SM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E.</a:t>
            </a:r>
            <a:endParaRPr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000" y="2500123"/>
            <a:ext cx="8161020" cy="2448908"/>
            <a:chOff x="458723" y="2383535"/>
            <a:chExt cx="8161020" cy="2208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027" y="2383535"/>
              <a:ext cx="3442716" cy="2208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" y="2566415"/>
              <a:ext cx="4541520" cy="186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9441"/>
            <a:ext cx="25434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60" dirty="0">
                <a:solidFill>
                  <a:srgbClr val="C00000"/>
                </a:solidFill>
              </a:rPr>
              <a:t>C</a:t>
            </a:r>
            <a:r>
              <a:rPr spc="-70" dirty="0">
                <a:solidFill>
                  <a:srgbClr val="C00000"/>
                </a:solidFill>
              </a:rPr>
              <a:t>o</a:t>
            </a:r>
            <a:r>
              <a:rPr spc="-65" dirty="0">
                <a:solidFill>
                  <a:srgbClr val="C00000"/>
                </a:solidFill>
              </a:rPr>
              <a:t>n</a:t>
            </a:r>
            <a:r>
              <a:rPr spc="-70" dirty="0">
                <a:solidFill>
                  <a:srgbClr val="C00000"/>
                </a:solidFill>
              </a:rPr>
              <a:t>t</a:t>
            </a:r>
            <a:r>
              <a:rPr spc="-65" dirty="0">
                <a:solidFill>
                  <a:srgbClr val="C00000"/>
                </a:solidFill>
              </a:rPr>
              <a:t>en</a:t>
            </a:r>
            <a:r>
              <a:rPr spc="-5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819150"/>
            <a:ext cx="6234430" cy="412869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Problem</a:t>
            </a:r>
            <a:r>
              <a:rPr sz="2000" spc="-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Statement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150" dirty="0">
                <a:solidFill>
                  <a:srgbClr val="0D3945"/>
                </a:solidFill>
                <a:latin typeface="Verdana"/>
                <a:cs typeface="Verdana"/>
              </a:rPr>
              <a:t>mm</a:t>
            </a:r>
            <a:r>
              <a:rPr sz="2000" spc="-6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y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5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su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za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ti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(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75" dirty="0">
                <a:solidFill>
                  <a:srgbClr val="0D3945"/>
                </a:solidFill>
                <a:latin typeface="Verdana"/>
                <a:cs typeface="Verdana"/>
              </a:rPr>
              <a:t>DA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an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orm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ea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tur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ncod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0D3945"/>
                </a:solidFill>
                <a:latin typeface="Verdana"/>
                <a:cs typeface="Verdana"/>
              </a:rPr>
              <a:t>ng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Se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ti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Balancing</a:t>
            </a:r>
            <a:r>
              <a:rPr sz="20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Imbalanced</a:t>
            </a:r>
            <a:r>
              <a:rPr sz="20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Dataset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Model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Fitting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Model</a:t>
            </a:r>
            <a:r>
              <a:rPr sz="20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Selection(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Various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Classification</a:t>
            </a:r>
            <a:r>
              <a:rPr sz="2000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Algorithms</a:t>
            </a:r>
            <a:r>
              <a:rPr sz="2000" spc="-1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Hy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pe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am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2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tu</a:t>
            </a:r>
            <a:r>
              <a:rPr sz="2000" spc="7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6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Conclusion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E4408F-3787-2291-F2A3-550F1C27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5656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401" y="295232"/>
            <a:ext cx="3657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50" dirty="0"/>
              <a:t>Tr</a:t>
            </a:r>
            <a:r>
              <a:rPr spc="-145" dirty="0"/>
              <a:t>ai</a:t>
            </a:r>
            <a:r>
              <a:rPr spc="-5" dirty="0"/>
              <a:t>n</a:t>
            </a:r>
            <a:r>
              <a:rPr spc="-285" dirty="0"/>
              <a:t> </a:t>
            </a:r>
            <a:r>
              <a:rPr spc="-395" dirty="0">
                <a:latin typeface="Tahoma"/>
                <a:cs typeface="Tahoma"/>
              </a:rPr>
              <a:t>–</a:t>
            </a:r>
            <a:r>
              <a:rPr spc="-140" dirty="0"/>
              <a:t>T</a:t>
            </a:r>
            <a:r>
              <a:rPr spc="-135" dirty="0"/>
              <a:t>e</a:t>
            </a:r>
            <a:r>
              <a:rPr spc="-140" dirty="0"/>
              <a:t>s</a:t>
            </a:r>
            <a:r>
              <a:rPr spc="-5" dirty="0"/>
              <a:t>t</a:t>
            </a:r>
            <a:r>
              <a:rPr spc="-275" dirty="0"/>
              <a:t> </a:t>
            </a:r>
            <a:r>
              <a:rPr spc="-110" dirty="0"/>
              <a:t>S</a:t>
            </a:r>
            <a:r>
              <a:rPr spc="-114" dirty="0"/>
              <a:t>p</a:t>
            </a:r>
            <a:r>
              <a:rPr spc="-110" dirty="0"/>
              <a:t>li</a:t>
            </a:r>
            <a:r>
              <a:rPr spc="-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401" y="1036332"/>
            <a:ext cx="8178165" cy="613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199"/>
              </a:lnSpc>
              <a:spcBef>
                <a:spcPts val="100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After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applying</a:t>
            </a:r>
            <a:r>
              <a:rPr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Smote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balance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0D3945"/>
                </a:solidFill>
                <a:latin typeface="Verdana"/>
                <a:cs typeface="Verdana"/>
              </a:rPr>
              <a:t>data,</a:t>
            </a:r>
            <a:r>
              <a:rPr spc="2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now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fit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dataset</a:t>
            </a:r>
            <a:r>
              <a:rPr spc="-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train-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test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split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for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training</a:t>
            </a:r>
            <a:r>
              <a:rPr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and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testing </a:t>
            </a:r>
            <a:r>
              <a:rPr spc="-4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purpose(model</a:t>
            </a:r>
            <a:r>
              <a:rPr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0D3945"/>
                </a:solidFill>
                <a:latin typeface="Verdana"/>
                <a:cs typeface="Verdana"/>
              </a:rPr>
              <a:t>evaluation).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65" y="2621280"/>
            <a:ext cx="38869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z="2800" b="1" spc="-5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sz="2800" b="1" spc="-30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2800" b="1" spc="-90" dirty="0">
                <a:solidFill>
                  <a:srgbClr val="C00000"/>
                </a:solidFill>
                <a:latin typeface="Verdana"/>
                <a:cs typeface="Verdana"/>
              </a:rPr>
              <a:t>de</a:t>
            </a:r>
            <a:r>
              <a:rPr sz="2800" b="1" spc="-5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2800" b="1" spc="-2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spc="-100" dirty="0">
                <a:solidFill>
                  <a:srgbClr val="C00000"/>
                </a:solidFill>
                <a:latin typeface="Verdana"/>
                <a:cs typeface="Verdana"/>
              </a:rPr>
              <a:t>Sele</a:t>
            </a:r>
            <a:r>
              <a:rPr sz="2800" b="1" spc="-105" dirty="0">
                <a:solidFill>
                  <a:srgbClr val="C00000"/>
                </a:solidFill>
                <a:latin typeface="Verdana"/>
                <a:cs typeface="Verdana"/>
              </a:rPr>
              <a:t>ct</a:t>
            </a:r>
            <a:r>
              <a:rPr sz="2800" b="1" spc="-10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2800" b="1" spc="-10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2800" b="1" spc="-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295999"/>
            <a:ext cx="4114800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els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si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:-</a:t>
            </a:r>
            <a:endParaRPr lang="en-IN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lang="en-IN" spc="50" dirty="0">
                <a:solidFill>
                  <a:srgbClr val="0D3945"/>
                </a:solidFill>
                <a:latin typeface="Verdana"/>
                <a:cs typeface="Verdana"/>
              </a:rPr>
              <a:t>Lo</a:t>
            </a:r>
            <a:r>
              <a:rPr lang="en-IN" spc="4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lang="en-IN" spc="-2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lang="en-IN"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lang="en-IN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IN" spc="5" dirty="0">
                <a:solidFill>
                  <a:srgbClr val="0D3945"/>
                </a:solidFill>
                <a:latin typeface="Verdana"/>
                <a:cs typeface="Verdana"/>
              </a:rPr>
              <a:t>eg</a:t>
            </a:r>
            <a:r>
              <a:rPr lang="en-IN" spc="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ss</a:t>
            </a:r>
            <a:r>
              <a:rPr lang="en-IN"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endParaRPr lang="en-IN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5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isi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8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Random</a:t>
            </a:r>
            <a:r>
              <a:rPr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Forest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XGB</a:t>
            </a:r>
            <a:r>
              <a:rPr lang="en-US" spc="-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Classifier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47672"/>
            <a:ext cx="7010400" cy="4419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256412"/>
            <a:ext cx="477794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0" dirty="0"/>
              <a:t>L</a:t>
            </a:r>
            <a:r>
              <a:rPr spc="-90" dirty="0"/>
              <a:t>ogi</a:t>
            </a:r>
            <a:r>
              <a:rPr spc="-95" dirty="0"/>
              <a:t>st</a:t>
            </a:r>
            <a:r>
              <a:rPr spc="-90" dirty="0"/>
              <a:t>i</a:t>
            </a:r>
            <a:r>
              <a:rPr spc="-5" dirty="0"/>
              <a:t>c</a:t>
            </a:r>
            <a:r>
              <a:rPr spc="-229" dirty="0"/>
              <a:t> </a:t>
            </a:r>
            <a:r>
              <a:rPr spc="-120" dirty="0"/>
              <a:t>R</a:t>
            </a:r>
            <a:r>
              <a:rPr spc="-110" dirty="0"/>
              <a:t>eg</a:t>
            </a:r>
            <a:r>
              <a:rPr spc="-90" dirty="0"/>
              <a:t>r</a:t>
            </a:r>
            <a:r>
              <a:rPr spc="-125" dirty="0"/>
              <a:t>e</a:t>
            </a:r>
            <a:r>
              <a:rPr spc="-130" dirty="0"/>
              <a:t>ss</a:t>
            </a:r>
            <a:r>
              <a:rPr spc="-120" dirty="0"/>
              <a:t>i</a:t>
            </a:r>
            <a:r>
              <a:rPr spc="-165" dirty="0"/>
              <a:t>o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5000" y="771974"/>
            <a:ext cx="165798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spc="-10" dirty="0">
                <a:solidFill>
                  <a:schemeClr val="tx2">
                    <a:lumMod val="50000"/>
                  </a:schemeClr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Ro</a:t>
            </a:r>
            <a:r>
              <a:rPr lang="en-US" b="1" spc="-10" dirty="0">
                <a:solidFill>
                  <a:schemeClr val="tx2">
                    <a:lumMod val="50000"/>
                  </a:schemeClr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</a:t>
            </a:r>
            <a:r>
              <a:rPr b="1" spc="-10" dirty="0">
                <a:solidFill>
                  <a:schemeClr val="tx2">
                    <a:lumMod val="50000"/>
                  </a:schemeClr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-Curve</a:t>
            </a:r>
            <a:endParaRPr b="1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2789822"/>
            <a:ext cx="25756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b="1" spc="1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Confusion</a:t>
            </a:r>
            <a:r>
              <a:rPr b="1" spc="10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Matrix</a:t>
            </a:r>
            <a:endParaRPr b="1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656" y="885964"/>
            <a:ext cx="7941379" cy="4085808"/>
            <a:chOff x="449580" y="865632"/>
            <a:chExt cx="7268725" cy="3934967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865632"/>
              <a:ext cx="4267200" cy="39349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121" y="1076006"/>
              <a:ext cx="2234184" cy="1597375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C89A4D-17A4-DB28-5593-60D95498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72" y="3152467"/>
            <a:ext cx="2915771" cy="19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51" y="282651"/>
            <a:ext cx="32606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05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2800" b="1" spc="-100" dirty="0">
                <a:solidFill>
                  <a:srgbClr val="CC0000"/>
                </a:solidFill>
                <a:latin typeface="Verdana"/>
                <a:cs typeface="Verdana"/>
              </a:rPr>
              <a:t>i</a:t>
            </a:r>
            <a:r>
              <a:rPr sz="2800" b="1" spc="-110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r>
              <a:rPr sz="2800" b="1" spc="-100" dirty="0">
                <a:solidFill>
                  <a:srgbClr val="CC0000"/>
                </a:solidFill>
                <a:latin typeface="Verdana"/>
                <a:cs typeface="Verdana"/>
              </a:rPr>
              <a:t>i</a:t>
            </a:r>
            <a:r>
              <a:rPr sz="2800" b="1" spc="-105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spc="-229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50" dirty="0">
                <a:solidFill>
                  <a:srgbClr val="CC0000"/>
                </a:solidFill>
                <a:latin typeface="Verdana"/>
                <a:cs typeface="Verdana"/>
              </a:rPr>
              <a:t>Tr</a:t>
            </a:r>
            <a:r>
              <a:rPr sz="2800" b="1" spc="-18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7592" y="2518461"/>
            <a:ext cx="26459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800"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Con</a:t>
            </a:r>
            <a:r>
              <a:rPr sz="1800" b="1" spc="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f</a:t>
            </a:r>
            <a:r>
              <a:rPr sz="1800"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u</a:t>
            </a:r>
            <a:r>
              <a:rPr sz="1800"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s</a:t>
            </a:r>
            <a:r>
              <a:rPr sz="1800"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sz="1800"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</a:t>
            </a:r>
            <a:r>
              <a:rPr sz="1800" b="1" spc="-10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sz="1800" b="1" spc="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</a:t>
            </a:r>
            <a:r>
              <a:rPr sz="1800"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a</a:t>
            </a:r>
            <a:r>
              <a:rPr sz="1800"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tr</a:t>
            </a:r>
            <a:r>
              <a:rPr sz="1800"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x</a:t>
            </a:r>
            <a:endParaRPr sz="1800" b="1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951" y="971550"/>
            <a:ext cx="4015740" cy="37383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8DF5D8-6478-0990-4755-E6FFB5B4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09494"/>
            <a:ext cx="3124200" cy="20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7B0CDC-08D9-82B2-3AE5-9BCA5E19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03" y="995172"/>
            <a:ext cx="3020007" cy="16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293F6-E397-06D4-D41D-96DD9E65CD97}"/>
              </a:ext>
            </a:extLst>
          </p:cNvPr>
          <p:cNvSpPr txBox="1"/>
          <p:nvPr/>
        </p:nvSpPr>
        <p:spPr>
          <a:xfrm>
            <a:off x="5116778" y="6252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b="1" spc="-10" dirty="0">
                <a:solidFill>
                  <a:schemeClr val="tx2">
                    <a:lumMod val="50000"/>
                  </a:schemeClr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Roc-Curve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182372"/>
            <a:ext cx="53247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5" dirty="0"/>
              <a:t>R</a:t>
            </a:r>
            <a:r>
              <a:rPr spc="-100" dirty="0"/>
              <a:t>a</a:t>
            </a:r>
            <a:r>
              <a:rPr spc="-105" dirty="0"/>
              <a:t>n</a:t>
            </a:r>
            <a:r>
              <a:rPr spc="-100" dirty="0"/>
              <a:t>d</a:t>
            </a:r>
            <a:r>
              <a:rPr spc="-65" dirty="0"/>
              <a:t>o</a:t>
            </a:r>
            <a:r>
              <a:rPr spc="-5" dirty="0"/>
              <a:t>m</a:t>
            </a:r>
            <a:r>
              <a:rPr spc="-200" dirty="0"/>
              <a:t> </a:t>
            </a:r>
            <a:r>
              <a:rPr spc="-60" dirty="0"/>
              <a:t>F</a:t>
            </a:r>
            <a:r>
              <a:rPr spc="-65" dirty="0"/>
              <a:t>o</a:t>
            </a:r>
            <a:r>
              <a:rPr spc="-135" dirty="0"/>
              <a:t>re</a:t>
            </a:r>
            <a:r>
              <a:rPr spc="-140" dirty="0"/>
              <a:t>s</a:t>
            </a:r>
            <a:r>
              <a:rPr spc="-5" dirty="0"/>
              <a:t>t</a:t>
            </a:r>
            <a:r>
              <a:rPr spc="-280" dirty="0"/>
              <a:t> </a:t>
            </a:r>
            <a:r>
              <a:rPr spc="-130" dirty="0"/>
              <a:t>c</a:t>
            </a:r>
            <a:r>
              <a:rPr spc="-125" dirty="0"/>
              <a:t>l</a:t>
            </a:r>
            <a:r>
              <a:rPr spc="-120" dirty="0"/>
              <a:t>a</a:t>
            </a:r>
            <a:r>
              <a:rPr spc="-130" dirty="0"/>
              <a:t>ss</a:t>
            </a:r>
            <a:r>
              <a:rPr spc="-125" dirty="0"/>
              <a:t>i</a:t>
            </a:r>
            <a:r>
              <a:rPr spc="-130" dirty="0"/>
              <a:t>f</a:t>
            </a:r>
            <a:r>
              <a:rPr spc="-125" dirty="0"/>
              <a:t>ie</a:t>
            </a:r>
            <a:r>
              <a:rPr spc="-5" dirty="0"/>
              <a:t>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879250"/>
            <a:ext cx="8075677" cy="3906011"/>
            <a:chOff x="414528" y="894588"/>
            <a:chExt cx="8075677" cy="3906011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" y="894588"/>
              <a:ext cx="4724400" cy="3822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1114044"/>
              <a:ext cx="2522221" cy="16703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7984" y="3246119"/>
              <a:ext cx="2522221" cy="15544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67984" y="773252"/>
            <a:ext cx="199974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spc="-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Roc-Curve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5979" y="2832256"/>
            <a:ext cx="26746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b="1" spc="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</a:t>
            </a:r>
            <a:r>
              <a:rPr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nf</a:t>
            </a:r>
            <a:r>
              <a:rPr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u</a:t>
            </a:r>
            <a:r>
              <a:rPr b="1" spc="-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s</a:t>
            </a:r>
            <a:r>
              <a:rPr b="1" spc="-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</a:t>
            </a:r>
            <a:r>
              <a:rPr b="1" spc="-1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b="1" spc="6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</a:t>
            </a:r>
            <a:r>
              <a:rPr b="1" spc="5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a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t</a:t>
            </a:r>
            <a:r>
              <a:rPr b="1" spc="-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</a:t>
            </a:r>
            <a:r>
              <a:rPr b="1" spc="-1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x</a:t>
            </a:r>
            <a:endParaRPr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4" y="269874"/>
            <a:ext cx="40293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5" dirty="0"/>
              <a:t>XGB</a:t>
            </a:r>
            <a:r>
              <a:rPr lang="en-US" spc="-105" dirty="0"/>
              <a:t> </a:t>
            </a:r>
            <a:r>
              <a:rPr spc="-105" dirty="0"/>
              <a:t>Classifier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0244" y="889128"/>
            <a:ext cx="7915556" cy="3965448"/>
            <a:chOff x="364236" y="839723"/>
            <a:chExt cx="7915556" cy="396544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6" y="839723"/>
              <a:ext cx="4399788" cy="3965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399" y="1065275"/>
              <a:ext cx="2743201" cy="1837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4060" y="3265931"/>
              <a:ext cx="2465732" cy="15361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4060" y="774811"/>
            <a:ext cx="2161286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b="1" spc="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b="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b="1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-</a:t>
            </a:r>
            <a:r>
              <a:rPr lang="en-US" b="1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b="1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Cur</a:t>
            </a:r>
            <a:r>
              <a:rPr b="1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</a:t>
            </a:r>
            <a:r>
              <a:rPr b="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060" y="2939663"/>
            <a:ext cx="2587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b="1" spc="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</a:t>
            </a:r>
            <a:r>
              <a:rPr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nf</a:t>
            </a:r>
            <a:r>
              <a:rPr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u</a:t>
            </a:r>
            <a:r>
              <a:rPr b="1" spc="-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s</a:t>
            </a:r>
            <a:r>
              <a:rPr b="1" spc="-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</a:t>
            </a:r>
            <a:r>
              <a:rPr b="1" spc="-1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b="1" spc="6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</a:t>
            </a:r>
            <a:r>
              <a:rPr b="1" spc="5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a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t</a:t>
            </a:r>
            <a:r>
              <a:rPr b="1" spc="-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</a:t>
            </a:r>
            <a:r>
              <a:rPr b="1" spc="-1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x</a:t>
            </a:r>
            <a:endParaRPr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50" y="175082"/>
            <a:ext cx="78326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05" dirty="0"/>
              <a:t>Hyperparameter</a:t>
            </a:r>
            <a:r>
              <a:rPr spc="-245" dirty="0"/>
              <a:t> </a:t>
            </a:r>
            <a:r>
              <a:rPr spc="-90" dirty="0"/>
              <a:t>Tuning</a:t>
            </a:r>
            <a:r>
              <a:rPr spc="-85" dirty="0"/>
              <a:t> </a:t>
            </a:r>
            <a:r>
              <a:rPr sz="1400" spc="-1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1400" spc="-10" dirty="0">
                <a:solidFill>
                  <a:schemeClr val="accent2"/>
                </a:solidFill>
                <a:latin typeface="Verdana"/>
                <a:cs typeface="Verdana"/>
              </a:rPr>
              <a:t>Random Forest Classifier</a:t>
            </a:r>
            <a:r>
              <a:rPr sz="1400" spc="-10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  <a:endParaRPr sz="1400" dirty="0">
              <a:solidFill>
                <a:schemeClr val="accent2"/>
              </a:solidFill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7011" y="757427"/>
            <a:ext cx="7676389" cy="4151376"/>
            <a:chOff x="477011" y="757427"/>
            <a:chExt cx="7676389" cy="415137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757427"/>
              <a:ext cx="3916680" cy="22616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680" y="3091306"/>
              <a:ext cx="3925919" cy="4430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635374"/>
              <a:ext cx="3942587" cy="1186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600" y="3275076"/>
              <a:ext cx="2971800" cy="1633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200" y="1117091"/>
              <a:ext cx="3048000" cy="18425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95900" y="787768"/>
            <a:ext cx="2099312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spc="-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Roc-Curve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5900" y="2946394"/>
            <a:ext cx="2753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</a:t>
            </a:r>
            <a:r>
              <a:rPr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nf</a:t>
            </a:r>
            <a:r>
              <a:rPr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u</a:t>
            </a:r>
            <a:r>
              <a:rPr b="1" spc="-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s</a:t>
            </a:r>
            <a:r>
              <a:rPr b="1" spc="-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</a:t>
            </a:r>
            <a:r>
              <a:rPr b="1" spc="-1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b="1" spc="6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</a:t>
            </a:r>
            <a:r>
              <a:rPr b="1" spc="5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a</a:t>
            </a:r>
            <a:r>
              <a:rPr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t</a:t>
            </a:r>
            <a:r>
              <a:rPr b="1" spc="-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</a:t>
            </a:r>
            <a:r>
              <a:rPr b="1" spc="-1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x</a:t>
            </a:r>
            <a:endParaRPr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9057"/>
            <a:ext cx="7465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10" dirty="0"/>
              <a:t>Hyperparameter</a:t>
            </a:r>
            <a:r>
              <a:rPr spc="-210" dirty="0"/>
              <a:t> </a:t>
            </a:r>
            <a:r>
              <a:rPr spc="-75" dirty="0"/>
              <a:t>Tuning</a:t>
            </a:r>
            <a:r>
              <a:rPr lang="en-IN" spc="-185" dirty="0"/>
              <a:t> </a:t>
            </a:r>
            <a:r>
              <a:rPr sz="1400" spc="-25" dirty="0">
                <a:solidFill>
                  <a:schemeClr val="accent2"/>
                </a:solidFill>
                <a:latin typeface="Verdana"/>
                <a:cs typeface="Verdana"/>
              </a:rPr>
              <a:t>(XGBoostClassifier)</a:t>
            </a:r>
            <a:endParaRPr sz="1400" dirty="0">
              <a:solidFill>
                <a:schemeClr val="accent2"/>
              </a:solidFill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0248" y="861060"/>
            <a:ext cx="7693152" cy="4072294"/>
            <a:chOff x="460248" y="861060"/>
            <a:chExt cx="7693152" cy="407229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2" y="861060"/>
              <a:ext cx="3726179" cy="197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2863595"/>
              <a:ext cx="3730752" cy="612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248" y="3508248"/>
              <a:ext cx="3768852" cy="1298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600" y="1074418"/>
              <a:ext cx="2819400" cy="17617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5984" y="3218280"/>
              <a:ext cx="2947416" cy="171507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D6FA51-8CBF-3511-0B2B-1319999C4ED7}"/>
              </a:ext>
            </a:extLst>
          </p:cNvPr>
          <p:cNvSpPr txBox="1"/>
          <p:nvPr/>
        </p:nvSpPr>
        <p:spPr>
          <a:xfrm>
            <a:off x="5181600" y="7050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b="1" spc="-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Roc-Curve</a:t>
            </a:r>
            <a:endParaRPr lang="en-IN" b="1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BCD1F-A6A6-EF5B-D74E-6F22333B07BF}"/>
              </a:ext>
            </a:extLst>
          </p:cNvPr>
          <p:cNvSpPr txBox="1"/>
          <p:nvPr/>
        </p:nvSpPr>
        <p:spPr>
          <a:xfrm>
            <a:off x="5203031" y="2842555"/>
            <a:ext cx="487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C</a:t>
            </a:r>
            <a:r>
              <a:rPr lang="en-IN" b="1" spc="1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lang="en-IN"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nf</a:t>
            </a:r>
            <a:r>
              <a:rPr lang="en-IN" b="1" spc="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u</a:t>
            </a:r>
            <a:r>
              <a:rPr lang="en-IN" b="1" spc="-4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s</a:t>
            </a:r>
            <a:r>
              <a:rPr lang="en-IN" b="1" spc="-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lang="en-IN" b="1" spc="2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o</a:t>
            </a:r>
            <a:r>
              <a:rPr lang="en-IN"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n</a:t>
            </a:r>
            <a:r>
              <a:rPr lang="en-IN" b="1" spc="-13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 </a:t>
            </a:r>
            <a:r>
              <a:rPr lang="en-IN" b="1" spc="6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M</a:t>
            </a:r>
            <a:r>
              <a:rPr lang="en-IN" b="1" spc="5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a</a:t>
            </a:r>
            <a:r>
              <a:rPr lang="en-IN" b="1" spc="30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t</a:t>
            </a:r>
            <a:r>
              <a:rPr lang="en-IN" b="1" spc="-2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r</a:t>
            </a:r>
            <a:r>
              <a:rPr lang="en-IN" b="1" spc="-15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i</a:t>
            </a:r>
            <a:r>
              <a:rPr lang="en-IN" b="1" dirty="0">
                <a:solidFill>
                  <a:srgbClr val="09272C"/>
                </a:solidFill>
                <a:uFill>
                  <a:solidFill>
                    <a:srgbClr val="09272C"/>
                  </a:solidFill>
                </a:uFill>
                <a:latin typeface="Verdana"/>
                <a:cs typeface="Verdana"/>
              </a:rPr>
              <a:t>x</a:t>
            </a:r>
            <a:endParaRPr lang="en-IN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45" y="597160"/>
            <a:ext cx="89823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spc="-25" dirty="0"/>
              <a:t>C</a:t>
            </a:r>
            <a:r>
              <a:rPr sz="2400" spc="-30" dirty="0"/>
              <a:t>o</a:t>
            </a:r>
            <a:r>
              <a:rPr sz="2400" spc="-20" dirty="0"/>
              <a:t>m</a:t>
            </a:r>
            <a:r>
              <a:rPr sz="2400" spc="-110" dirty="0"/>
              <a:t>p</a:t>
            </a:r>
            <a:r>
              <a:rPr sz="2400" spc="-105" dirty="0"/>
              <a:t>a</a:t>
            </a:r>
            <a:r>
              <a:rPr sz="2400" spc="-114" dirty="0"/>
              <a:t>r</a:t>
            </a:r>
            <a:r>
              <a:rPr sz="2400" spc="-80" dirty="0"/>
              <a:t>i</a:t>
            </a:r>
            <a:r>
              <a:rPr sz="2400" spc="-30" dirty="0"/>
              <a:t>n</a:t>
            </a:r>
            <a:r>
              <a:rPr sz="2400" dirty="0"/>
              <a:t>g</a:t>
            </a:r>
            <a:r>
              <a:rPr sz="2400" spc="-280" dirty="0"/>
              <a:t> </a:t>
            </a:r>
            <a:r>
              <a:rPr sz="2400" spc="-100" dirty="0"/>
              <a:t>Th</a:t>
            </a:r>
            <a:r>
              <a:rPr sz="2400" dirty="0"/>
              <a:t>e</a:t>
            </a:r>
            <a:r>
              <a:rPr sz="2400" spc="-295" dirty="0"/>
              <a:t> </a:t>
            </a:r>
            <a:r>
              <a:rPr sz="2400" spc="-45" dirty="0"/>
              <a:t>M</a:t>
            </a:r>
            <a:r>
              <a:rPr sz="2400" spc="-55" dirty="0"/>
              <a:t>o</a:t>
            </a:r>
            <a:r>
              <a:rPr sz="2400" spc="-50" dirty="0"/>
              <a:t>de</a:t>
            </a:r>
            <a:r>
              <a:rPr sz="2400" dirty="0"/>
              <a:t>l</a:t>
            </a:r>
            <a:r>
              <a:rPr sz="2400" spc="-285" dirty="0"/>
              <a:t> </a:t>
            </a:r>
            <a:r>
              <a:rPr sz="2400" spc="-65" dirty="0"/>
              <a:t>A</a:t>
            </a:r>
            <a:r>
              <a:rPr sz="2400" spc="-70" dirty="0"/>
              <a:t>f</a:t>
            </a:r>
            <a:r>
              <a:rPr sz="2400" spc="-60" dirty="0"/>
              <a:t>t</a:t>
            </a:r>
            <a:r>
              <a:rPr sz="2400" spc="-120" dirty="0"/>
              <a:t>e</a:t>
            </a:r>
            <a:r>
              <a:rPr sz="2400" dirty="0"/>
              <a:t>r</a:t>
            </a:r>
            <a:r>
              <a:rPr sz="2400" spc="-325" dirty="0"/>
              <a:t> </a:t>
            </a:r>
            <a:r>
              <a:rPr sz="2400" spc="-114" dirty="0"/>
              <a:t>H</a:t>
            </a:r>
            <a:r>
              <a:rPr sz="2400" spc="-90" dirty="0"/>
              <a:t>y</a:t>
            </a:r>
            <a:r>
              <a:rPr sz="2400" spc="-85" dirty="0"/>
              <a:t>pe</a:t>
            </a:r>
            <a:r>
              <a:rPr sz="2400" spc="-90" dirty="0"/>
              <a:t>r</a:t>
            </a:r>
            <a:r>
              <a:rPr sz="2400" spc="-85" dirty="0"/>
              <a:t>p</a:t>
            </a:r>
            <a:r>
              <a:rPr sz="2400" spc="-95" dirty="0"/>
              <a:t>a</a:t>
            </a:r>
            <a:r>
              <a:rPr sz="2400" spc="-125" dirty="0"/>
              <a:t>r</a:t>
            </a:r>
            <a:r>
              <a:rPr sz="2400" spc="-175" dirty="0"/>
              <a:t>a</a:t>
            </a:r>
            <a:r>
              <a:rPr sz="2400" spc="-80" dirty="0"/>
              <a:t>m</a:t>
            </a:r>
            <a:r>
              <a:rPr sz="2400" spc="-85" dirty="0"/>
              <a:t>e</a:t>
            </a:r>
            <a:r>
              <a:rPr sz="2400" spc="-90" dirty="0"/>
              <a:t>t</a:t>
            </a:r>
            <a:r>
              <a:rPr sz="2400" spc="-85" dirty="0"/>
              <a:t>e</a:t>
            </a:r>
            <a:r>
              <a:rPr sz="2400" dirty="0"/>
              <a:t>r</a:t>
            </a:r>
            <a:r>
              <a:rPr sz="2400" spc="-325" dirty="0"/>
              <a:t> </a:t>
            </a:r>
            <a:r>
              <a:rPr sz="2400" spc="-80" dirty="0"/>
              <a:t>Tuning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46354" y="1276350"/>
            <a:ext cx="8051292" cy="2335022"/>
            <a:chOff x="559307" y="1658111"/>
            <a:chExt cx="8051292" cy="2078736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07" y="1658111"/>
              <a:ext cx="8051292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420" y="2737103"/>
              <a:ext cx="4210811" cy="999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31911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8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0" y="666750"/>
            <a:ext cx="9067800" cy="423128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50850" indent="-342900" algn="l">
              <a:spcBef>
                <a:spcPts val="275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dirty="0"/>
              <a:t>The</a:t>
            </a:r>
            <a:r>
              <a:rPr sz="1400" spc="-120" dirty="0"/>
              <a:t> </a:t>
            </a:r>
            <a:r>
              <a:rPr sz="1400" spc="5" dirty="0"/>
              <a:t>given</a:t>
            </a:r>
            <a:r>
              <a:rPr sz="1400" spc="-65" dirty="0"/>
              <a:t> </a:t>
            </a:r>
            <a:r>
              <a:rPr sz="1400" dirty="0"/>
              <a:t>dataset</a:t>
            </a:r>
            <a:r>
              <a:rPr sz="1400" spc="-105" dirty="0"/>
              <a:t> </a:t>
            </a:r>
            <a:r>
              <a:rPr sz="1400" spc="-15" dirty="0"/>
              <a:t>is</a:t>
            </a:r>
            <a:r>
              <a:rPr sz="1400" spc="-90" dirty="0"/>
              <a:t> </a:t>
            </a:r>
            <a:r>
              <a:rPr sz="1400" spc="15" dirty="0"/>
              <a:t>an</a:t>
            </a:r>
            <a:r>
              <a:rPr sz="1400" spc="-95" dirty="0"/>
              <a:t> </a:t>
            </a:r>
            <a:r>
              <a:rPr sz="1400" spc="20" dirty="0"/>
              <a:t>imbalance</a:t>
            </a:r>
            <a:r>
              <a:rPr sz="1400" spc="-105" dirty="0"/>
              <a:t> </a:t>
            </a:r>
            <a:r>
              <a:rPr sz="1400" spc="25" dirty="0"/>
              <a:t>problem</a:t>
            </a:r>
            <a:r>
              <a:rPr sz="1400" spc="-105" dirty="0"/>
              <a:t> </a:t>
            </a:r>
            <a:r>
              <a:rPr sz="1400" spc="-10" dirty="0"/>
              <a:t>as</a:t>
            </a:r>
            <a:r>
              <a:rPr sz="1400" spc="-110" dirty="0"/>
              <a:t> </a:t>
            </a:r>
            <a:r>
              <a:rPr sz="1400" spc="15" dirty="0"/>
              <a:t>the</a:t>
            </a:r>
            <a:r>
              <a:rPr sz="1400" spc="-95" dirty="0"/>
              <a:t> </a:t>
            </a:r>
            <a:r>
              <a:rPr sz="1400" spc="10" dirty="0"/>
              <a:t>Response</a:t>
            </a:r>
            <a:r>
              <a:rPr sz="1400" spc="-95" dirty="0"/>
              <a:t> </a:t>
            </a:r>
            <a:r>
              <a:rPr sz="1400" spc="-5" dirty="0"/>
              <a:t>variable</a:t>
            </a:r>
            <a:r>
              <a:rPr sz="1400" spc="-110" dirty="0"/>
              <a:t> </a:t>
            </a:r>
            <a:r>
              <a:rPr sz="1400" spc="25" dirty="0"/>
              <a:t>with</a:t>
            </a:r>
            <a:r>
              <a:rPr sz="1400" spc="-95" dirty="0"/>
              <a:t> </a:t>
            </a:r>
            <a:r>
              <a:rPr sz="1400" spc="15" dirty="0"/>
              <a:t>the</a:t>
            </a:r>
            <a:r>
              <a:rPr sz="1400" spc="-90" dirty="0"/>
              <a:t> </a:t>
            </a:r>
            <a:r>
              <a:rPr sz="1400" dirty="0"/>
              <a:t>value</a:t>
            </a:r>
            <a:r>
              <a:rPr sz="1400" spc="-135" dirty="0"/>
              <a:t> </a:t>
            </a:r>
            <a:r>
              <a:rPr lang="en-US" sz="1400" spc="-70" dirty="0"/>
              <a:t>1 is</a:t>
            </a:r>
            <a:r>
              <a:rPr sz="1400" spc="-95" dirty="0"/>
              <a:t> </a:t>
            </a:r>
            <a:r>
              <a:rPr sz="1400" spc="5" dirty="0"/>
              <a:t>significantly</a:t>
            </a:r>
            <a:r>
              <a:rPr sz="1400" spc="-135" dirty="0"/>
              <a:t> </a:t>
            </a:r>
            <a:r>
              <a:rPr sz="1400" spc="5" dirty="0"/>
              <a:t>lower</a:t>
            </a:r>
            <a:r>
              <a:rPr sz="1400" spc="-70" dirty="0"/>
              <a:t> </a:t>
            </a:r>
            <a:r>
              <a:rPr sz="1400" spc="20" dirty="0"/>
              <a:t>than</a:t>
            </a:r>
            <a:r>
              <a:rPr sz="1400" spc="-100" dirty="0"/>
              <a:t> </a:t>
            </a:r>
            <a:r>
              <a:rPr sz="1400" spc="15" dirty="0"/>
              <a:t>the</a:t>
            </a:r>
            <a:r>
              <a:rPr lang="en-US" sz="1400" spc="15" dirty="0"/>
              <a:t> </a:t>
            </a:r>
            <a:r>
              <a:rPr sz="1400" dirty="0"/>
              <a:t>value</a:t>
            </a:r>
            <a:r>
              <a:rPr sz="1400" spc="-140" dirty="0"/>
              <a:t> </a:t>
            </a:r>
            <a:r>
              <a:rPr sz="1400" spc="-5" dirty="0"/>
              <a:t>z</a:t>
            </a:r>
            <a:r>
              <a:rPr sz="1400" spc="-10" dirty="0"/>
              <a:t>er</a:t>
            </a:r>
            <a:r>
              <a:rPr sz="1400" spc="5" dirty="0"/>
              <a:t>o</a:t>
            </a:r>
          </a:p>
          <a:p>
            <a:pPr marL="450215" marR="411480" indent="-342900" algn="l">
              <a:spcBef>
                <a:spcPts val="70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dirty="0"/>
              <a:t>The</a:t>
            </a:r>
            <a:r>
              <a:rPr sz="1400" spc="-120" dirty="0"/>
              <a:t> </a:t>
            </a:r>
            <a:r>
              <a:rPr sz="1400" spc="15" dirty="0"/>
              <a:t>male</a:t>
            </a:r>
            <a:r>
              <a:rPr sz="1400" spc="-85" dirty="0"/>
              <a:t> </a:t>
            </a:r>
            <a:r>
              <a:rPr sz="1400" spc="10" dirty="0"/>
              <a:t>customers</a:t>
            </a:r>
            <a:r>
              <a:rPr sz="1400" spc="-65" dirty="0"/>
              <a:t> </a:t>
            </a:r>
            <a:r>
              <a:rPr sz="1400" spc="25" dirty="0"/>
              <a:t>own</a:t>
            </a:r>
            <a:r>
              <a:rPr sz="1400" spc="-50" dirty="0"/>
              <a:t> </a:t>
            </a:r>
            <a:r>
              <a:rPr sz="1400" dirty="0"/>
              <a:t>slightly</a:t>
            </a:r>
            <a:r>
              <a:rPr sz="1400" spc="-110" dirty="0"/>
              <a:t> </a:t>
            </a:r>
            <a:r>
              <a:rPr sz="1400" spc="20" dirty="0"/>
              <a:t>more</a:t>
            </a:r>
            <a:r>
              <a:rPr sz="1400" spc="-75" dirty="0"/>
              <a:t> </a:t>
            </a:r>
            <a:r>
              <a:rPr sz="1400" spc="-5" dirty="0"/>
              <a:t>vehicles</a:t>
            </a:r>
            <a:r>
              <a:rPr sz="1400" spc="-110" dirty="0"/>
              <a:t> </a:t>
            </a:r>
            <a:r>
              <a:rPr sz="1400" spc="25" dirty="0"/>
              <a:t>and</a:t>
            </a:r>
            <a:r>
              <a:rPr sz="1400" spc="-70" dirty="0"/>
              <a:t> </a:t>
            </a:r>
            <a:r>
              <a:rPr sz="1400" dirty="0"/>
              <a:t>they</a:t>
            </a:r>
            <a:r>
              <a:rPr sz="1400" spc="-80" dirty="0"/>
              <a:t> </a:t>
            </a:r>
            <a:r>
              <a:rPr sz="1400" spc="-10" dirty="0"/>
              <a:t>are</a:t>
            </a:r>
            <a:r>
              <a:rPr sz="1400" spc="-105" dirty="0"/>
              <a:t> </a:t>
            </a:r>
            <a:r>
              <a:rPr sz="1400" spc="20" dirty="0"/>
              <a:t>more</a:t>
            </a:r>
            <a:r>
              <a:rPr sz="1400" spc="-75" dirty="0"/>
              <a:t> </a:t>
            </a:r>
            <a:r>
              <a:rPr sz="1400" spc="25" dirty="0"/>
              <a:t>tend</a:t>
            </a:r>
            <a:r>
              <a:rPr sz="1400" spc="-70" dirty="0"/>
              <a:t> </a:t>
            </a:r>
            <a:r>
              <a:rPr sz="1400" spc="10" dirty="0"/>
              <a:t>to</a:t>
            </a:r>
            <a:r>
              <a:rPr sz="1400" spc="-90" dirty="0"/>
              <a:t> </a:t>
            </a:r>
            <a:r>
              <a:rPr sz="1400" spc="10" dirty="0"/>
              <a:t>buy</a:t>
            </a:r>
            <a:r>
              <a:rPr sz="1400" spc="-90" dirty="0"/>
              <a:t> </a:t>
            </a:r>
            <a:r>
              <a:rPr sz="1400" spc="10" dirty="0"/>
              <a:t>insurance</a:t>
            </a:r>
            <a:r>
              <a:rPr sz="1400" spc="-95" dirty="0"/>
              <a:t> </a:t>
            </a:r>
            <a:r>
              <a:rPr sz="1400" spc="10" dirty="0"/>
              <a:t>in</a:t>
            </a:r>
            <a:r>
              <a:rPr sz="1400" spc="-60" dirty="0"/>
              <a:t> </a:t>
            </a:r>
            <a:r>
              <a:rPr sz="1400" spc="15" dirty="0"/>
              <a:t>comparison</a:t>
            </a:r>
            <a:r>
              <a:rPr sz="1400" spc="-114" dirty="0"/>
              <a:t> </a:t>
            </a:r>
            <a:r>
              <a:rPr sz="1400" spc="10" dirty="0"/>
              <a:t>to</a:t>
            </a:r>
            <a:r>
              <a:rPr sz="1400" spc="-80" dirty="0"/>
              <a:t> </a:t>
            </a:r>
            <a:r>
              <a:rPr sz="1400" spc="-5" dirty="0"/>
              <a:t>their</a:t>
            </a:r>
            <a:r>
              <a:rPr lang="en-US" sz="1400" spc="-5" dirty="0"/>
              <a:t> </a:t>
            </a:r>
            <a:r>
              <a:rPr sz="1400" spc="10" dirty="0"/>
              <a:t>female</a:t>
            </a:r>
            <a:r>
              <a:rPr sz="1400" spc="-114" dirty="0"/>
              <a:t> </a:t>
            </a:r>
            <a:r>
              <a:rPr sz="1400" spc="-5" dirty="0"/>
              <a:t>counterparts</a:t>
            </a:r>
            <a:r>
              <a:rPr lang="en-US" sz="1400" spc="-5" dirty="0"/>
              <a:t>.</a:t>
            </a:r>
            <a:endParaRPr sz="1400" spc="-5" dirty="0"/>
          </a:p>
          <a:p>
            <a:pPr marL="450215" marR="247650" indent="-342900" algn="l">
              <a:spcBef>
                <a:spcPts val="155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spc="10" dirty="0"/>
              <a:t>Customers </a:t>
            </a:r>
            <a:r>
              <a:rPr sz="1400" dirty="0"/>
              <a:t>of </a:t>
            </a:r>
            <a:r>
              <a:rPr sz="1400" spc="25" dirty="0"/>
              <a:t>aged between </a:t>
            </a:r>
            <a:r>
              <a:rPr sz="1400" spc="-10" dirty="0"/>
              <a:t>30 </a:t>
            </a:r>
            <a:r>
              <a:rPr sz="1400" spc="10" dirty="0"/>
              <a:t>to </a:t>
            </a:r>
            <a:r>
              <a:rPr sz="1400" dirty="0"/>
              <a:t>60 </a:t>
            </a:r>
            <a:r>
              <a:rPr sz="1400" spc="-10" dirty="0"/>
              <a:t>are </a:t>
            </a:r>
            <a:r>
              <a:rPr sz="1400" spc="20" dirty="0"/>
              <a:t>more </a:t>
            </a:r>
            <a:r>
              <a:rPr sz="1400" spc="-15" dirty="0"/>
              <a:t>likely </a:t>
            </a:r>
            <a:r>
              <a:rPr sz="1400" spc="10" dirty="0"/>
              <a:t>to buy </a:t>
            </a:r>
            <a:r>
              <a:rPr sz="1400" spc="-5" dirty="0"/>
              <a:t>insurance. </a:t>
            </a:r>
            <a:r>
              <a:rPr sz="1400" spc="15" dirty="0"/>
              <a:t>Whereas </a:t>
            </a:r>
            <a:r>
              <a:rPr sz="1400" spc="10" dirty="0"/>
              <a:t>Youngsters </a:t>
            </a:r>
            <a:r>
              <a:rPr sz="1400" spc="20" dirty="0"/>
              <a:t>under </a:t>
            </a:r>
            <a:r>
              <a:rPr sz="1400" spc="-10" dirty="0"/>
              <a:t>30 are </a:t>
            </a:r>
            <a:r>
              <a:rPr sz="1400" spc="20" dirty="0"/>
              <a:t>not</a:t>
            </a:r>
            <a:r>
              <a:rPr lang="en-US" sz="1400" spc="20" dirty="0"/>
              <a:t> </a:t>
            </a:r>
            <a:r>
              <a:rPr sz="1400" spc="15" dirty="0"/>
              <a:t>intrigued</a:t>
            </a:r>
            <a:r>
              <a:rPr sz="1400" spc="-114" dirty="0"/>
              <a:t> </a:t>
            </a:r>
            <a:r>
              <a:rPr sz="1400" spc="5" dirty="0"/>
              <a:t>by</a:t>
            </a:r>
            <a:r>
              <a:rPr sz="1400" spc="-75" dirty="0"/>
              <a:t> </a:t>
            </a:r>
            <a:r>
              <a:rPr sz="1400" spc="5" dirty="0"/>
              <a:t>vehicle</a:t>
            </a:r>
            <a:r>
              <a:rPr sz="1400" spc="-110" dirty="0"/>
              <a:t> </a:t>
            </a:r>
            <a:r>
              <a:rPr sz="1400" spc="-5" dirty="0"/>
              <a:t>insurance.</a:t>
            </a:r>
            <a:r>
              <a:rPr sz="1400" spc="-145" dirty="0"/>
              <a:t> </a:t>
            </a:r>
            <a:r>
              <a:rPr sz="1400" dirty="0"/>
              <a:t>Reasons</a:t>
            </a:r>
            <a:r>
              <a:rPr sz="1400" spc="-80" dirty="0"/>
              <a:t> </a:t>
            </a:r>
            <a:r>
              <a:rPr sz="1400" spc="25" dirty="0"/>
              <a:t>could</a:t>
            </a:r>
            <a:r>
              <a:rPr sz="1400" spc="-70" dirty="0"/>
              <a:t> </a:t>
            </a:r>
            <a:r>
              <a:rPr sz="1400" spc="20" dirty="0"/>
              <a:t>be</a:t>
            </a:r>
            <a:r>
              <a:rPr sz="1400" spc="-85" dirty="0"/>
              <a:t> </a:t>
            </a:r>
            <a:r>
              <a:rPr sz="1400" spc="20" dirty="0"/>
              <a:t>the</a:t>
            </a:r>
            <a:r>
              <a:rPr sz="1400" spc="-80" dirty="0"/>
              <a:t> </a:t>
            </a:r>
            <a:r>
              <a:rPr sz="1400" spc="15" dirty="0"/>
              <a:t>absence</a:t>
            </a:r>
            <a:r>
              <a:rPr sz="1400" spc="-120" dirty="0"/>
              <a:t> </a:t>
            </a:r>
            <a:r>
              <a:rPr sz="1400" spc="-5" dirty="0"/>
              <a:t>of</a:t>
            </a:r>
            <a:r>
              <a:rPr sz="1400" spc="-55" dirty="0"/>
              <a:t> </a:t>
            </a:r>
            <a:r>
              <a:rPr sz="1400" spc="-5" dirty="0"/>
              <a:t>involvement,</a:t>
            </a:r>
            <a:r>
              <a:rPr sz="1400" spc="-135" dirty="0"/>
              <a:t> </a:t>
            </a:r>
            <a:r>
              <a:rPr sz="1400" spc="-10" dirty="0"/>
              <a:t>less</a:t>
            </a:r>
            <a:r>
              <a:rPr sz="1400" spc="-110" dirty="0"/>
              <a:t> </a:t>
            </a:r>
            <a:r>
              <a:rPr sz="1400" dirty="0"/>
              <a:t>awareness</a:t>
            </a:r>
            <a:r>
              <a:rPr sz="1400" spc="-145" dirty="0"/>
              <a:t> </a:t>
            </a:r>
            <a:r>
              <a:rPr sz="1400" spc="20" dirty="0"/>
              <a:t>about</a:t>
            </a:r>
            <a:r>
              <a:rPr sz="1400" spc="-65" dirty="0"/>
              <a:t> </a:t>
            </a:r>
            <a:r>
              <a:rPr sz="1400" spc="10" dirty="0"/>
              <a:t>insurance</a:t>
            </a:r>
            <a:r>
              <a:rPr sz="1400" spc="-100" dirty="0"/>
              <a:t> </a:t>
            </a:r>
            <a:r>
              <a:rPr sz="1400" spc="25" dirty="0"/>
              <a:t>and</a:t>
            </a:r>
            <a:r>
              <a:rPr lang="en-US" sz="1400" spc="25" dirty="0"/>
              <a:t> </a:t>
            </a:r>
            <a:r>
              <a:rPr sz="1400" dirty="0"/>
              <a:t>they</a:t>
            </a:r>
            <a:r>
              <a:rPr sz="1400" spc="-125" dirty="0"/>
              <a:t> </a:t>
            </a:r>
            <a:r>
              <a:rPr sz="1400" spc="10" dirty="0"/>
              <a:t>may</a:t>
            </a:r>
            <a:r>
              <a:rPr sz="1400" spc="-105" dirty="0"/>
              <a:t> </a:t>
            </a:r>
            <a:r>
              <a:rPr sz="1400" spc="20" dirty="0"/>
              <a:t>not</a:t>
            </a:r>
            <a:r>
              <a:rPr sz="1400" spc="-90" dirty="0"/>
              <a:t> </a:t>
            </a:r>
            <a:r>
              <a:rPr sz="1400" dirty="0"/>
              <a:t>have</a:t>
            </a:r>
            <a:r>
              <a:rPr sz="1400" spc="-125" dirty="0"/>
              <a:t> </a:t>
            </a:r>
            <a:r>
              <a:rPr sz="1400" dirty="0"/>
              <a:t>costly</a:t>
            </a:r>
            <a:r>
              <a:rPr sz="1400" spc="-114" dirty="0"/>
              <a:t> </a:t>
            </a:r>
            <a:r>
              <a:rPr sz="1400" spc="-5" dirty="0"/>
              <a:t>vehicles</a:t>
            </a:r>
            <a:r>
              <a:rPr sz="1400" spc="-114" dirty="0"/>
              <a:t> </a:t>
            </a:r>
            <a:r>
              <a:rPr sz="1400" spc="-35" dirty="0"/>
              <a:t>yet.</a:t>
            </a:r>
          </a:p>
          <a:p>
            <a:pPr marL="450850" indent="-342900" algn="l">
              <a:spcBef>
                <a:spcPts val="325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lang="en-US" sz="1400" spc="10" dirty="0"/>
              <a:t>C</a:t>
            </a:r>
            <a:r>
              <a:rPr sz="1400" spc="10" dirty="0"/>
              <a:t>ustomers</a:t>
            </a:r>
            <a:r>
              <a:rPr sz="1400" spc="-85" dirty="0"/>
              <a:t> </a:t>
            </a:r>
            <a:r>
              <a:rPr sz="1400" spc="35" dirty="0"/>
              <a:t>who</a:t>
            </a:r>
            <a:r>
              <a:rPr sz="1400" spc="-40" dirty="0"/>
              <a:t> </a:t>
            </a:r>
            <a:r>
              <a:rPr sz="1400" dirty="0"/>
              <a:t>have</a:t>
            </a:r>
            <a:r>
              <a:rPr sz="1400" spc="-110" dirty="0"/>
              <a:t> </a:t>
            </a:r>
            <a:r>
              <a:rPr sz="1400" spc="5" dirty="0"/>
              <a:t>driving</a:t>
            </a:r>
            <a:r>
              <a:rPr sz="1400" spc="-80" dirty="0"/>
              <a:t> </a:t>
            </a:r>
            <a:r>
              <a:rPr lang="en-US" sz="1400" spc="5" dirty="0"/>
              <a:t>licenses</a:t>
            </a:r>
            <a:r>
              <a:rPr sz="1400" spc="-110" dirty="0"/>
              <a:t> </a:t>
            </a:r>
            <a:r>
              <a:rPr sz="1400" spc="10" dirty="0"/>
              <a:t>will</a:t>
            </a:r>
            <a:r>
              <a:rPr sz="1400" spc="-80" dirty="0"/>
              <a:t> </a:t>
            </a:r>
            <a:r>
              <a:rPr sz="1400" spc="15" dirty="0"/>
              <a:t>option</a:t>
            </a:r>
            <a:r>
              <a:rPr sz="1400" spc="-95" dirty="0"/>
              <a:t> </a:t>
            </a:r>
            <a:r>
              <a:rPr lang="en-US" sz="1400" dirty="0"/>
              <a:t>of</a:t>
            </a:r>
            <a:r>
              <a:rPr sz="1400" spc="-95" dirty="0"/>
              <a:t> </a:t>
            </a:r>
            <a:r>
              <a:rPr sz="1400" spc="10" dirty="0"/>
              <a:t>insurance</a:t>
            </a:r>
            <a:r>
              <a:rPr sz="1400" spc="-105" dirty="0"/>
              <a:t> </a:t>
            </a:r>
            <a:r>
              <a:rPr sz="1400" spc="10" dirty="0"/>
              <a:t>instead</a:t>
            </a:r>
            <a:r>
              <a:rPr sz="1400" spc="-105" dirty="0"/>
              <a:t> </a:t>
            </a:r>
            <a:r>
              <a:rPr sz="1400" dirty="0"/>
              <a:t>of</a:t>
            </a:r>
            <a:r>
              <a:rPr sz="1400" spc="-110" dirty="0"/>
              <a:t> </a:t>
            </a:r>
            <a:r>
              <a:rPr sz="1400" spc="10" dirty="0"/>
              <a:t>those</a:t>
            </a:r>
            <a:r>
              <a:rPr sz="1400" spc="-100" dirty="0"/>
              <a:t> </a:t>
            </a:r>
            <a:r>
              <a:rPr sz="1400" spc="35" dirty="0"/>
              <a:t>who</a:t>
            </a:r>
            <a:r>
              <a:rPr sz="1400" spc="-55" dirty="0"/>
              <a:t> </a:t>
            </a:r>
            <a:r>
              <a:rPr sz="1400" spc="25" dirty="0"/>
              <a:t>don</a:t>
            </a:r>
            <a:r>
              <a:rPr sz="1400" spc="25" dirty="0">
                <a:latin typeface="Times New Roman"/>
                <a:cs typeface="Times New Roman"/>
              </a:rPr>
              <a:t>’</a:t>
            </a:r>
            <a:r>
              <a:rPr sz="1400" spc="25" dirty="0"/>
              <a:t>t</a:t>
            </a:r>
            <a:r>
              <a:rPr sz="1400" spc="-100" dirty="0"/>
              <a:t> </a:t>
            </a:r>
            <a:r>
              <a:rPr sz="1400" dirty="0"/>
              <a:t>have</a:t>
            </a:r>
            <a:r>
              <a:rPr sz="1400" spc="-90" dirty="0"/>
              <a:t> </a:t>
            </a:r>
            <a:r>
              <a:rPr sz="1400" spc="-5" dirty="0"/>
              <a:t>it</a:t>
            </a:r>
          </a:p>
          <a:p>
            <a:pPr marL="450850" indent="-342900" algn="l">
              <a:spcBef>
                <a:spcPts val="70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spc="10" dirty="0"/>
              <a:t>Consumers</a:t>
            </a:r>
            <a:r>
              <a:rPr sz="1400" spc="-80" dirty="0"/>
              <a:t> </a:t>
            </a:r>
            <a:r>
              <a:rPr sz="1400" spc="25" dirty="0"/>
              <a:t>with</a:t>
            </a:r>
            <a:r>
              <a:rPr sz="1400" spc="-90" dirty="0"/>
              <a:t> </a:t>
            </a:r>
            <a:r>
              <a:rPr sz="1400" spc="-50" dirty="0"/>
              <a:t>1-2-year-old</a:t>
            </a:r>
            <a:r>
              <a:rPr sz="1400" spc="-210" dirty="0"/>
              <a:t> </a:t>
            </a:r>
            <a:r>
              <a:rPr sz="1400" spc="-5" dirty="0"/>
              <a:t>vehicles</a:t>
            </a:r>
            <a:r>
              <a:rPr sz="1400" spc="-110" dirty="0"/>
              <a:t> </a:t>
            </a:r>
            <a:r>
              <a:rPr sz="1400" spc="-10" dirty="0"/>
              <a:t>are</a:t>
            </a:r>
            <a:r>
              <a:rPr sz="1400" spc="-90" dirty="0"/>
              <a:t> </a:t>
            </a:r>
            <a:r>
              <a:rPr sz="1400" spc="20" dirty="0"/>
              <a:t>more</a:t>
            </a:r>
            <a:r>
              <a:rPr sz="1400" spc="-75" dirty="0"/>
              <a:t> </a:t>
            </a:r>
            <a:r>
              <a:rPr sz="1400" spc="10" dirty="0"/>
              <a:t>interested</a:t>
            </a:r>
            <a:r>
              <a:rPr sz="1400" spc="-85" dirty="0"/>
              <a:t> </a:t>
            </a:r>
            <a:r>
              <a:rPr sz="1400" spc="10" dirty="0"/>
              <a:t>in</a:t>
            </a:r>
            <a:r>
              <a:rPr sz="1400" spc="-70" dirty="0"/>
              <a:t> </a:t>
            </a:r>
            <a:r>
              <a:rPr sz="1400" spc="20" dirty="0"/>
              <a:t>buying</a:t>
            </a:r>
            <a:r>
              <a:rPr sz="1400" spc="-65" dirty="0"/>
              <a:t> </a:t>
            </a:r>
            <a:r>
              <a:rPr sz="1400" spc="-10" dirty="0"/>
              <a:t>insurance.</a:t>
            </a:r>
            <a:r>
              <a:rPr sz="1400" spc="-135" dirty="0"/>
              <a:t> </a:t>
            </a:r>
            <a:r>
              <a:rPr sz="1400" spc="-10" dirty="0"/>
              <a:t>as</a:t>
            </a:r>
            <a:r>
              <a:rPr sz="1400" spc="-110" dirty="0"/>
              <a:t> </a:t>
            </a:r>
            <a:r>
              <a:rPr sz="1400" spc="25" dirty="0"/>
              <a:t>compared</a:t>
            </a:r>
            <a:r>
              <a:rPr sz="1400" spc="-70" dirty="0"/>
              <a:t> </a:t>
            </a:r>
            <a:r>
              <a:rPr sz="1400" spc="10" dirty="0"/>
              <a:t>to</a:t>
            </a:r>
            <a:r>
              <a:rPr sz="1400" spc="-90" dirty="0"/>
              <a:t> </a:t>
            </a:r>
            <a:r>
              <a:rPr sz="1400" spc="10" dirty="0"/>
              <a:t>Consumers</a:t>
            </a:r>
            <a:r>
              <a:rPr sz="1400" spc="-65" dirty="0"/>
              <a:t> </a:t>
            </a:r>
            <a:r>
              <a:rPr sz="1400" spc="25" dirty="0"/>
              <a:t>with</a:t>
            </a:r>
            <a:r>
              <a:rPr sz="1400" spc="-55" dirty="0"/>
              <a:t> </a:t>
            </a:r>
            <a:r>
              <a:rPr sz="1400" spc="-10" dirty="0"/>
              <a:t>less</a:t>
            </a:r>
            <a:r>
              <a:rPr lang="en-US" sz="1400" spc="-10" dirty="0"/>
              <a:t> </a:t>
            </a:r>
            <a:r>
              <a:rPr sz="1400" spc="25" dirty="0"/>
              <a:t>th</a:t>
            </a:r>
            <a:r>
              <a:rPr sz="1400" spc="20" dirty="0"/>
              <a:t>a</a:t>
            </a:r>
            <a:r>
              <a:rPr sz="1400" dirty="0"/>
              <a:t>n</a:t>
            </a:r>
            <a:r>
              <a:rPr sz="1400" spc="-125" dirty="0"/>
              <a:t> </a:t>
            </a:r>
            <a:r>
              <a:rPr sz="1400" spc="-50" dirty="0"/>
              <a:t>1-y</a:t>
            </a:r>
            <a:r>
              <a:rPr sz="1400" spc="-55" dirty="0"/>
              <a:t>e</a:t>
            </a:r>
            <a:r>
              <a:rPr sz="1400" spc="-50" dirty="0"/>
              <a:t>a</a:t>
            </a:r>
            <a:r>
              <a:rPr sz="1400" spc="-45" dirty="0"/>
              <a:t>r</a:t>
            </a:r>
            <a:r>
              <a:rPr sz="1400" spc="-50" dirty="0"/>
              <a:t>-</a:t>
            </a:r>
            <a:r>
              <a:rPr sz="1400" spc="-55" dirty="0"/>
              <a:t>ol</a:t>
            </a:r>
            <a:r>
              <a:rPr sz="1400" dirty="0"/>
              <a:t>d</a:t>
            </a:r>
            <a:r>
              <a:rPr sz="1400" spc="-175" dirty="0"/>
              <a:t> </a:t>
            </a:r>
            <a:r>
              <a:rPr sz="1400" spc="5" dirty="0"/>
              <a:t>Ve</a:t>
            </a:r>
            <a:r>
              <a:rPr sz="1400" spc="15" dirty="0"/>
              <a:t>h</a:t>
            </a:r>
            <a:r>
              <a:rPr sz="1400" spc="5" dirty="0"/>
              <a:t>i</a:t>
            </a:r>
            <a:r>
              <a:rPr sz="1400" spc="10" dirty="0"/>
              <a:t>c</a:t>
            </a:r>
            <a:r>
              <a:rPr sz="1400" spc="5" dirty="0"/>
              <a:t>le</a:t>
            </a:r>
            <a:r>
              <a:rPr sz="1400" dirty="0"/>
              <a:t>s</a:t>
            </a:r>
          </a:p>
          <a:p>
            <a:pPr marL="450215" marR="204470" indent="-342900" algn="l">
              <a:spcBef>
                <a:spcPts val="65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spc="10" dirty="0"/>
              <a:t>Customers</a:t>
            </a:r>
            <a:r>
              <a:rPr sz="1400" spc="-105" dirty="0"/>
              <a:t> </a:t>
            </a:r>
            <a:r>
              <a:rPr sz="1400" spc="20" dirty="0"/>
              <a:t>with</a:t>
            </a:r>
            <a:r>
              <a:rPr sz="1400" spc="-65" dirty="0"/>
              <a:t> </a:t>
            </a:r>
            <a:r>
              <a:rPr sz="1400" spc="5" dirty="0"/>
              <a:t>Vehicle</a:t>
            </a:r>
            <a:r>
              <a:rPr lang="en-US" sz="1400" spc="5" dirty="0"/>
              <a:t> </a:t>
            </a:r>
            <a:r>
              <a:rPr sz="1400" spc="5" dirty="0"/>
              <a:t>Damage</a:t>
            </a:r>
            <a:r>
              <a:rPr sz="1400" spc="-110" dirty="0"/>
              <a:t> </a:t>
            </a:r>
            <a:r>
              <a:rPr sz="1400" spc="-10" dirty="0"/>
              <a:t>are</a:t>
            </a:r>
            <a:r>
              <a:rPr sz="1400" spc="-105" dirty="0"/>
              <a:t> </a:t>
            </a:r>
            <a:r>
              <a:rPr sz="1400" spc="-15" dirty="0"/>
              <a:t>likely</a:t>
            </a:r>
            <a:r>
              <a:rPr sz="1400" spc="-75" dirty="0"/>
              <a:t> </a:t>
            </a:r>
            <a:r>
              <a:rPr sz="1400" spc="10" dirty="0"/>
              <a:t>to</a:t>
            </a:r>
            <a:r>
              <a:rPr sz="1400" spc="-80" dirty="0"/>
              <a:t> </a:t>
            </a:r>
            <a:r>
              <a:rPr sz="1400" spc="10" dirty="0"/>
              <a:t>buy</a:t>
            </a:r>
            <a:r>
              <a:rPr sz="1400" spc="-70" dirty="0"/>
              <a:t> </a:t>
            </a:r>
            <a:r>
              <a:rPr sz="1400" spc="10" dirty="0"/>
              <a:t>insurance</a:t>
            </a:r>
            <a:r>
              <a:rPr sz="1400" spc="-90" dirty="0"/>
              <a:t> </a:t>
            </a:r>
            <a:r>
              <a:rPr sz="1400" spc="-10" dirty="0"/>
              <a:t>as</a:t>
            </a:r>
            <a:r>
              <a:rPr sz="1400" spc="-114" dirty="0"/>
              <a:t> </a:t>
            </a:r>
            <a:r>
              <a:rPr sz="1400" dirty="0"/>
              <a:t>they</a:t>
            </a:r>
            <a:r>
              <a:rPr sz="1400" spc="-85" dirty="0"/>
              <a:t> </a:t>
            </a:r>
            <a:r>
              <a:rPr sz="1400" dirty="0"/>
              <a:t>have</a:t>
            </a:r>
            <a:r>
              <a:rPr sz="1400" spc="-100" dirty="0"/>
              <a:t> </a:t>
            </a:r>
            <a:r>
              <a:rPr sz="1400" spc="10" dirty="0"/>
              <a:t>experienced</a:t>
            </a:r>
            <a:r>
              <a:rPr sz="1400" spc="-70" dirty="0"/>
              <a:t> </a:t>
            </a:r>
            <a:r>
              <a:rPr sz="1400" spc="15" dirty="0"/>
              <a:t>the</a:t>
            </a:r>
            <a:r>
              <a:rPr sz="1400" spc="-90" dirty="0"/>
              <a:t> </a:t>
            </a:r>
            <a:r>
              <a:rPr sz="1400" spc="10" dirty="0"/>
              <a:t>expenditure</a:t>
            </a:r>
            <a:r>
              <a:rPr sz="1400" spc="-85" dirty="0"/>
              <a:t> </a:t>
            </a:r>
            <a:r>
              <a:rPr sz="1400" spc="10" dirty="0"/>
              <a:t>in</a:t>
            </a:r>
            <a:r>
              <a:rPr sz="1400" spc="-70" dirty="0"/>
              <a:t> </a:t>
            </a:r>
            <a:r>
              <a:rPr sz="1400" spc="5" dirty="0"/>
              <a:t>repairing</a:t>
            </a:r>
            <a:r>
              <a:rPr lang="en-US" sz="1400" spc="5" dirty="0"/>
              <a:t> </a:t>
            </a:r>
            <a:r>
              <a:rPr sz="1400" spc="-5" dirty="0"/>
              <a:t>vehicles</a:t>
            </a:r>
            <a:r>
              <a:rPr sz="1400" spc="-130" dirty="0"/>
              <a:t> </a:t>
            </a:r>
            <a:r>
              <a:rPr sz="1400" dirty="0"/>
              <a:t>The</a:t>
            </a:r>
            <a:r>
              <a:rPr sz="1400" spc="-105" dirty="0"/>
              <a:t> </a:t>
            </a:r>
            <a:r>
              <a:rPr sz="1400" spc="-5" dirty="0"/>
              <a:t>variable</a:t>
            </a:r>
            <a:r>
              <a:rPr sz="1400" spc="-114" dirty="0"/>
              <a:t> </a:t>
            </a:r>
            <a:r>
              <a:rPr sz="1400" spc="20" dirty="0"/>
              <a:t>such</a:t>
            </a:r>
            <a:r>
              <a:rPr sz="1400" spc="-85" dirty="0"/>
              <a:t> </a:t>
            </a:r>
            <a:r>
              <a:rPr sz="1400" spc="-10" dirty="0"/>
              <a:t>as</a:t>
            </a:r>
            <a:r>
              <a:rPr sz="1400" spc="-114" dirty="0"/>
              <a:t> </a:t>
            </a:r>
            <a:r>
              <a:rPr sz="1400" spc="-10" dirty="0"/>
              <a:t>Age,</a:t>
            </a:r>
            <a:r>
              <a:rPr sz="1400" spc="-100" dirty="0"/>
              <a:t> </a:t>
            </a:r>
            <a:r>
              <a:rPr sz="1400" spc="-15" dirty="0"/>
              <a:t>Previously</a:t>
            </a:r>
            <a:r>
              <a:rPr lang="en-US" sz="1400" spc="-15" dirty="0"/>
              <a:t> </a:t>
            </a:r>
            <a:r>
              <a:rPr sz="1400" spc="-15" dirty="0"/>
              <a:t>insured,</a:t>
            </a:r>
            <a:r>
              <a:rPr sz="1400" spc="-125" dirty="0"/>
              <a:t> </a:t>
            </a:r>
            <a:r>
              <a:rPr lang="en-US" sz="1400" spc="-125" dirty="0"/>
              <a:t>and </a:t>
            </a:r>
            <a:r>
              <a:rPr sz="1400" spc="15" dirty="0"/>
              <a:t>Annual</a:t>
            </a:r>
            <a:r>
              <a:rPr lang="en-US" sz="1400" spc="15" dirty="0"/>
              <a:t> </a:t>
            </a:r>
            <a:r>
              <a:rPr sz="1400" spc="15" dirty="0"/>
              <a:t>premium</a:t>
            </a:r>
            <a:r>
              <a:rPr sz="1400" spc="-85" dirty="0"/>
              <a:t> </a:t>
            </a:r>
            <a:r>
              <a:rPr sz="1400" spc="20" dirty="0"/>
              <a:t>more</a:t>
            </a:r>
            <a:r>
              <a:rPr sz="1400" spc="-75" dirty="0"/>
              <a:t> </a:t>
            </a:r>
            <a:r>
              <a:rPr lang="en-US" sz="1400" spc="10" dirty="0"/>
              <a:t>affect</a:t>
            </a:r>
            <a:r>
              <a:rPr sz="1400" spc="-125" dirty="0"/>
              <a:t> </a:t>
            </a:r>
            <a:r>
              <a:rPr sz="1400" spc="15" dirty="0"/>
              <a:t>the</a:t>
            </a:r>
            <a:r>
              <a:rPr sz="1400" spc="-80" dirty="0"/>
              <a:t> </a:t>
            </a:r>
            <a:r>
              <a:rPr sz="1400" spc="5" dirty="0"/>
              <a:t>target</a:t>
            </a:r>
            <a:r>
              <a:rPr sz="1400" spc="-80" dirty="0"/>
              <a:t> </a:t>
            </a:r>
            <a:r>
              <a:rPr sz="1400" spc="-25" dirty="0"/>
              <a:t>variable.</a:t>
            </a:r>
          </a:p>
          <a:p>
            <a:pPr marL="450215" marR="17145" indent="-342900" algn="l">
              <a:spcBef>
                <a:spcPts val="15"/>
              </a:spcBef>
              <a:buSzPct val="171428"/>
              <a:buFont typeface="Microsoft Sans Serif"/>
              <a:buChar char="●"/>
              <a:tabLst>
                <a:tab pos="450215" algn="l"/>
                <a:tab pos="450850" algn="l"/>
              </a:tabLst>
            </a:pPr>
            <a:r>
              <a:rPr sz="1400" spc="35" dirty="0"/>
              <a:t>We</a:t>
            </a:r>
            <a:r>
              <a:rPr sz="1400" spc="-50" dirty="0"/>
              <a:t> </a:t>
            </a:r>
            <a:r>
              <a:rPr sz="1400" spc="10" dirty="0"/>
              <a:t>used</a:t>
            </a:r>
            <a:r>
              <a:rPr sz="1400" spc="-70" dirty="0"/>
              <a:t> </a:t>
            </a:r>
            <a:r>
              <a:rPr sz="1400" spc="10" dirty="0"/>
              <a:t>different</a:t>
            </a:r>
            <a:r>
              <a:rPr sz="1400" spc="-95" dirty="0"/>
              <a:t> </a:t>
            </a:r>
            <a:r>
              <a:rPr lang="en-US" sz="1400" spc="5" dirty="0"/>
              <a:t>types</a:t>
            </a:r>
            <a:r>
              <a:rPr sz="1400" spc="-114" dirty="0"/>
              <a:t> </a:t>
            </a:r>
            <a:r>
              <a:rPr sz="1400" dirty="0"/>
              <a:t>of</a:t>
            </a:r>
            <a:r>
              <a:rPr sz="1400" spc="-60" dirty="0"/>
              <a:t> </a:t>
            </a:r>
            <a:r>
              <a:rPr sz="1400" spc="10" dirty="0"/>
              <a:t>algorithms</a:t>
            </a:r>
            <a:r>
              <a:rPr sz="1400" spc="-90" dirty="0"/>
              <a:t> </a:t>
            </a:r>
            <a:r>
              <a:rPr sz="1400" spc="10" dirty="0"/>
              <a:t>to</a:t>
            </a:r>
            <a:r>
              <a:rPr sz="1400" spc="-80" dirty="0"/>
              <a:t> </a:t>
            </a:r>
            <a:r>
              <a:rPr sz="1400" dirty="0"/>
              <a:t>train</a:t>
            </a:r>
            <a:r>
              <a:rPr sz="1400" spc="-105" dirty="0"/>
              <a:t> </a:t>
            </a:r>
            <a:r>
              <a:rPr sz="1400" spc="10" dirty="0"/>
              <a:t>our</a:t>
            </a:r>
            <a:r>
              <a:rPr sz="1400" spc="-70" dirty="0"/>
              <a:t> </a:t>
            </a:r>
            <a:r>
              <a:rPr sz="1400" spc="25" dirty="0"/>
              <a:t>model</a:t>
            </a:r>
            <a:r>
              <a:rPr sz="1400" spc="-45" dirty="0"/>
              <a:t> </a:t>
            </a:r>
            <a:r>
              <a:rPr sz="1400" spc="-35" dirty="0"/>
              <a:t>like</a:t>
            </a:r>
            <a:r>
              <a:rPr sz="1400" spc="-85" dirty="0"/>
              <a:t> </a:t>
            </a:r>
            <a:r>
              <a:rPr sz="1400" spc="5" dirty="0"/>
              <a:t>Logistic</a:t>
            </a:r>
            <a:r>
              <a:rPr sz="1400" spc="-80" dirty="0"/>
              <a:t> </a:t>
            </a:r>
            <a:r>
              <a:rPr sz="1400" spc="-15" dirty="0"/>
              <a:t>Regression,</a:t>
            </a:r>
            <a:r>
              <a:rPr sz="1400" spc="-100" dirty="0"/>
              <a:t> </a:t>
            </a:r>
            <a:r>
              <a:rPr sz="1400" spc="30" dirty="0"/>
              <a:t>Random</a:t>
            </a:r>
            <a:r>
              <a:rPr sz="1400" spc="-70" dirty="0"/>
              <a:t> </a:t>
            </a:r>
            <a:r>
              <a:rPr sz="1400" dirty="0"/>
              <a:t>Forest</a:t>
            </a:r>
            <a:r>
              <a:rPr sz="1400" spc="-70" dirty="0"/>
              <a:t> </a:t>
            </a:r>
            <a:r>
              <a:rPr sz="1400" dirty="0"/>
              <a:t>model,</a:t>
            </a:r>
            <a:r>
              <a:rPr sz="1400" spc="-60" dirty="0"/>
              <a:t> </a:t>
            </a:r>
            <a:r>
              <a:rPr sz="1400" spc="5" dirty="0"/>
              <a:t>Decision</a:t>
            </a:r>
            <a:r>
              <a:rPr sz="1400" spc="-50" dirty="0"/>
              <a:t> </a:t>
            </a:r>
            <a:r>
              <a:rPr sz="1400" dirty="0"/>
              <a:t>tree</a:t>
            </a:r>
            <a:r>
              <a:rPr lang="en-US" sz="1400" dirty="0"/>
              <a:t>, </a:t>
            </a:r>
            <a:r>
              <a:rPr sz="1400" spc="25" dirty="0"/>
              <a:t>and</a:t>
            </a:r>
            <a:r>
              <a:rPr sz="1400" spc="-100" dirty="0"/>
              <a:t> </a:t>
            </a:r>
            <a:r>
              <a:rPr sz="1400" spc="5" dirty="0"/>
              <a:t>XGB</a:t>
            </a:r>
            <a:r>
              <a:rPr sz="1400" spc="-80" dirty="0"/>
              <a:t> </a:t>
            </a:r>
            <a:r>
              <a:rPr sz="1400" spc="-25" dirty="0"/>
              <a:t>Classifier.</a:t>
            </a:r>
            <a:r>
              <a:rPr sz="1400" spc="-140" dirty="0"/>
              <a:t> </a:t>
            </a:r>
            <a:r>
              <a:rPr sz="1400" spc="30" dirty="0"/>
              <a:t>And</a:t>
            </a:r>
            <a:r>
              <a:rPr sz="1400" spc="-70" dirty="0"/>
              <a:t> </a:t>
            </a:r>
            <a:r>
              <a:rPr sz="1400" dirty="0"/>
              <a:t>Also</a:t>
            </a:r>
            <a:r>
              <a:rPr sz="1400" spc="-85" dirty="0"/>
              <a:t> </a:t>
            </a:r>
            <a:r>
              <a:rPr sz="1400" spc="20" dirty="0"/>
              <a:t>we</a:t>
            </a:r>
            <a:r>
              <a:rPr sz="1400" spc="-60" dirty="0"/>
              <a:t> </a:t>
            </a:r>
            <a:r>
              <a:rPr sz="1400" spc="25" dirty="0"/>
              <a:t>tuned</a:t>
            </a:r>
            <a:r>
              <a:rPr sz="1400" spc="-80" dirty="0"/>
              <a:t> </a:t>
            </a:r>
            <a:r>
              <a:rPr sz="1400" spc="15" dirty="0"/>
              <a:t>the</a:t>
            </a:r>
            <a:r>
              <a:rPr sz="1400" spc="-95" dirty="0"/>
              <a:t> </a:t>
            </a:r>
            <a:r>
              <a:rPr sz="1400" dirty="0"/>
              <a:t>parameters</a:t>
            </a:r>
            <a:r>
              <a:rPr sz="1400" spc="-95" dirty="0"/>
              <a:t> </a:t>
            </a:r>
            <a:r>
              <a:rPr sz="1400" dirty="0"/>
              <a:t>of</a:t>
            </a:r>
            <a:r>
              <a:rPr sz="1400" spc="-80" dirty="0"/>
              <a:t> </a:t>
            </a:r>
            <a:r>
              <a:rPr sz="1400" spc="5" dirty="0"/>
              <a:t>XGB</a:t>
            </a:r>
            <a:r>
              <a:rPr sz="1400" spc="-70" dirty="0"/>
              <a:t> </a:t>
            </a:r>
            <a:r>
              <a:rPr sz="1400" spc="-15" dirty="0"/>
              <a:t>Classifier</a:t>
            </a:r>
            <a:r>
              <a:rPr sz="1400" spc="-120" dirty="0"/>
              <a:t> </a:t>
            </a:r>
            <a:r>
              <a:rPr sz="1400" spc="25" dirty="0"/>
              <a:t>and</a:t>
            </a:r>
            <a:r>
              <a:rPr sz="1400" spc="-75" dirty="0"/>
              <a:t> </a:t>
            </a:r>
            <a:r>
              <a:rPr sz="1400" spc="30" dirty="0"/>
              <a:t>Random</a:t>
            </a:r>
            <a:r>
              <a:rPr sz="1400" spc="-85" dirty="0"/>
              <a:t> </a:t>
            </a:r>
            <a:r>
              <a:rPr sz="1400" dirty="0"/>
              <a:t>Forest</a:t>
            </a:r>
            <a:r>
              <a:rPr sz="1400" spc="-70" dirty="0"/>
              <a:t> </a:t>
            </a:r>
            <a:r>
              <a:rPr sz="1400" spc="25" dirty="0"/>
              <a:t>model</a:t>
            </a:r>
            <a:r>
              <a:rPr sz="1400" spc="-65" dirty="0"/>
              <a:t> </a:t>
            </a:r>
            <a:r>
              <a:rPr sz="1400" spc="25" dirty="0"/>
              <a:t>Comparing</a:t>
            </a:r>
            <a:r>
              <a:rPr sz="1400" spc="-114" dirty="0"/>
              <a:t> </a:t>
            </a:r>
            <a:r>
              <a:rPr sz="1400" spc="15" dirty="0"/>
              <a:t>the</a:t>
            </a:r>
            <a:r>
              <a:rPr lang="en-US" sz="1400" spc="15" dirty="0"/>
              <a:t> </a:t>
            </a:r>
            <a:r>
              <a:rPr sz="1400" spc="25" dirty="0"/>
              <a:t>model</a:t>
            </a:r>
            <a:r>
              <a:rPr sz="1400" spc="50" dirty="0"/>
              <a:t> </a:t>
            </a:r>
            <a:r>
              <a:rPr sz="1400" spc="15" dirty="0"/>
              <a:t>on</a:t>
            </a:r>
            <a:r>
              <a:rPr sz="1400" spc="95" dirty="0"/>
              <a:t> </a:t>
            </a:r>
            <a:r>
              <a:rPr sz="1400" spc="15" dirty="0"/>
              <a:t>the</a:t>
            </a:r>
            <a:r>
              <a:rPr sz="1400" spc="45" dirty="0"/>
              <a:t> </a:t>
            </a:r>
            <a:r>
              <a:rPr sz="1400" dirty="0"/>
              <a:t>basis</a:t>
            </a:r>
            <a:r>
              <a:rPr sz="1400" spc="-30" dirty="0"/>
              <a:t> </a:t>
            </a:r>
            <a:r>
              <a:rPr sz="1400" dirty="0"/>
              <a:t>of</a:t>
            </a:r>
            <a:r>
              <a:rPr sz="1400" spc="30" dirty="0"/>
              <a:t> </a:t>
            </a:r>
            <a:r>
              <a:rPr sz="1400" spc="-5" dirty="0"/>
              <a:t>precision,</a:t>
            </a:r>
            <a:r>
              <a:rPr sz="1400" spc="-40" dirty="0"/>
              <a:t> </a:t>
            </a:r>
            <a:r>
              <a:rPr sz="1400" spc="-25" dirty="0"/>
              <a:t>recall,</a:t>
            </a:r>
            <a:r>
              <a:rPr sz="1400" spc="-15" dirty="0"/>
              <a:t> </a:t>
            </a:r>
            <a:r>
              <a:rPr sz="1400" spc="10" dirty="0"/>
              <a:t>accuracy</a:t>
            </a:r>
            <a:r>
              <a:rPr sz="1400" spc="-90" dirty="0"/>
              <a:t>,</a:t>
            </a:r>
            <a:r>
              <a:rPr lang="en-US" sz="1400" spc="-90" dirty="0"/>
              <a:t> </a:t>
            </a:r>
            <a:r>
              <a:rPr sz="1400" spc="-90" dirty="0"/>
              <a:t>F1</a:t>
            </a:r>
            <a:r>
              <a:rPr sz="1400" spc="-270" dirty="0"/>
              <a:t> </a:t>
            </a:r>
            <a:r>
              <a:rPr sz="1400" dirty="0"/>
              <a:t>score </a:t>
            </a:r>
            <a:r>
              <a:rPr sz="1400" spc="15" dirty="0"/>
              <a:t>we</a:t>
            </a:r>
            <a:r>
              <a:rPr sz="1400" spc="80" dirty="0"/>
              <a:t> </a:t>
            </a:r>
            <a:r>
              <a:rPr sz="1400" spc="25" dirty="0"/>
              <a:t>can</a:t>
            </a:r>
            <a:r>
              <a:rPr sz="1400" spc="40" dirty="0"/>
              <a:t> </a:t>
            </a:r>
            <a:r>
              <a:rPr sz="1400" dirty="0"/>
              <a:t>see</a:t>
            </a:r>
            <a:r>
              <a:rPr sz="1400" spc="-10" dirty="0"/>
              <a:t> </a:t>
            </a:r>
            <a:r>
              <a:rPr sz="1400" spc="10" dirty="0"/>
              <a:t>that</a:t>
            </a:r>
            <a:r>
              <a:rPr sz="1400" spc="30" dirty="0"/>
              <a:t> </a:t>
            </a:r>
            <a:r>
              <a:rPr sz="1400" spc="15" dirty="0"/>
              <a:t>the</a:t>
            </a:r>
            <a:r>
              <a:rPr sz="1400" spc="40" dirty="0"/>
              <a:t> </a:t>
            </a:r>
            <a:r>
              <a:rPr sz="1400" spc="-5" dirty="0"/>
              <a:t>XGBClassifier</a:t>
            </a:r>
            <a:r>
              <a:rPr sz="1400" spc="-20" dirty="0"/>
              <a:t> </a:t>
            </a:r>
            <a:r>
              <a:rPr sz="1400" spc="25" dirty="0"/>
              <a:t>model</a:t>
            </a:r>
            <a:r>
              <a:rPr sz="1400" spc="60" dirty="0"/>
              <a:t> </a:t>
            </a:r>
            <a:r>
              <a:rPr sz="1400" spc="10" dirty="0"/>
              <a:t>performs</a:t>
            </a:r>
            <a:r>
              <a:rPr sz="1400" spc="5" dirty="0"/>
              <a:t> </a:t>
            </a:r>
            <a:r>
              <a:rPr sz="1400" spc="-10" dirty="0"/>
              <a:t>better. </a:t>
            </a:r>
            <a:r>
              <a:rPr sz="1400" spc="-355" dirty="0"/>
              <a:t> </a:t>
            </a:r>
            <a:r>
              <a:rPr sz="1400" spc="5" dirty="0"/>
              <a:t>Even</a:t>
            </a:r>
            <a:r>
              <a:rPr sz="1400" spc="20" dirty="0"/>
              <a:t> </a:t>
            </a:r>
            <a:r>
              <a:rPr sz="1400" spc="25" dirty="0"/>
              <a:t>comparing</a:t>
            </a:r>
            <a:r>
              <a:rPr sz="1400" spc="45" dirty="0"/>
              <a:t> </a:t>
            </a:r>
            <a:r>
              <a:rPr sz="1400" spc="20" dirty="0"/>
              <a:t>ROC</a:t>
            </a:r>
            <a:r>
              <a:rPr sz="1400" spc="70" dirty="0"/>
              <a:t> </a:t>
            </a:r>
            <a:r>
              <a:rPr sz="1400" dirty="0"/>
              <a:t>curve</a:t>
            </a:r>
            <a:r>
              <a:rPr sz="1400" spc="-5" dirty="0"/>
              <a:t> </a:t>
            </a:r>
            <a:r>
              <a:rPr sz="1400" spc="5" dirty="0"/>
              <a:t>XGB</a:t>
            </a:r>
            <a:r>
              <a:rPr sz="1400" spc="60" dirty="0"/>
              <a:t> </a:t>
            </a:r>
            <a:r>
              <a:rPr sz="1400" spc="-15" dirty="0"/>
              <a:t>Classifier</a:t>
            </a:r>
            <a:r>
              <a:rPr sz="1400" spc="5" dirty="0"/>
              <a:t> </a:t>
            </a:r>
            <a:r>
              <a:rPr sz="1400" spc="15" dirty="0"/>
              <a:t>performed</a:t>
            </a:r>
            <a:r>
              <a:rPr sz="1400" spc="20" dirty="0"/>
              <a:t> </a:t>
            </a:r>
            <a:r>
              <a:rPr sz="1400" spc="5" dirty="0"/>
              <a:t>better</a:t>
            </a:r>
            <a:r>
              <a:rPr sz="1400" spc="45" dirty="0"/>
              <a:t> </a:t>
            </a:r>
            <a:r>
              <a:rPr sz="1400" spc="15" dirty="0"/>
              <a:t>because</a:t>
            </a:r>
            <a:r>
              <a:rPr sz="1400" spc="25" dirty="0"/>
              <a:t> </a:t>
            </a:r>
            <a:r>
              <a:rPr sz="1400" dirty="0"/>
              <a:t>curves</a:t>
            </a:r>
            <a:r>
              <a:rPr sz="1400" spc="-20" dirty="0"/>
              <a:t> </a:t>
            </a:r>
            <a:r>
              <a:rPr sz="1400" dirty="0"/>
              <a:t>closer</a:t>
            </a:r>
            <a:r>
              <a:rPr sz="1400" spc="5" dirty="0"/>
              <a:t> to</a:t>
            </a:r>
            <a:r>
              <a:rPr sz="1400" spc="50" dirty="0"/>
              <a:t> </a:t>
            </a:r>
            <a:r>
              <a:rPr sz="1400" spc="15" dirty="0"/>
              <a:t>the</a:t>
            </a:r>
            <a:r>
              <a:rPr sz="1400" spc="45" dirty="0"/>
              <a:t> </a:t>
            </a:r>
            <a:r>
              <a:rPr sz="1400" spc="-5" dirty="0"/>
              <a:t>top-left</a:t>
            </a:r>
            <a:r>
              <a:rPr sz="1400" spc="40" dirty="0"/>
              <a:t> </a:t>
            </a:r>
            <a:r>
              <a:rPr sz="1400" spc="10" dirty="0"/>
              <a:t>corner </a:t>
            </a:r>
            <a:r>
              <a:rPr sz="1400" spc="15" dirty="0"/>
              <a:t>indicate</a:t>
            </a:r>
            <a:r>
              <a:rPr lang="en-US" sz="1400" spc="15" dirty="0"/>
              <a:t> </a:t>
            </a:r>
            <a:r>
              <a:rPr sz="1400" spc="5" dirty="0"/>
              <a:t>better</a:t>
            </a:r>
            <a:r>
              <a:rPr sz="1400" spc="-125" dirty="0"/>
              <a:t> </a:t>
            </a:r>
            <a:r>
              <a:rPr sz="1400" dirty="0"/>
              <a:t>performance.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you - Thank You In Computer Language Transparent PNG - 750x451 - Free  Download on NicePNG">
            <a:extLst>
              <a:ext uri="{FF2B5EF4-FFF2-40B4-BE49-F238E27FC236}">
                <a16:creationId xmlns:a16="http://schemas.microsoft.com/office/drawing/2014/main" id="{6930DFD8-E9E2-3B6A-0739-5FB070E9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9550"/>
            <a:ext cx="7810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4" y="505460"/>
            <a:ext cx="44865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90" dirty="0"/>
              <a:t>Proble</a:t>
            </a:r>
            <a:r>
              <a:rPr spc="-5" dirty="0"/>
              <a:t>m</a:t>
            </a:r>
            <a:r>
              <a:rPr spc="-200" dirty="0"/>
              <a:t> </a:t>
            </a:r>
            <a:r>
              <a:rPr spc="-95" dirty="0"/>
              <a:t>S</a:t>
            </a:r>
            <a:r>
              <a:rPr spc="-105" dirty="0"/>
              <a:t>t</a:t>
            </a:r>
            <a:r>
              <a:rPr spc="-95" dirty="0"/>
              <a:t>a</a:t>
            </a:r>
            <a:r>
              <a:rPr spc="-105" dirty="0"/>
              <a:t>t</a:t>
            </a:r>
            <a:r>
              <a:rPr spc="-95" dirty="0"/>
              <a:t>eme</a:t>
            </a:r>
            <a:r>
              <a:rPr spc="-100" dirty="0"/>
              <a:t>n</a:t>
            </a:r>
            <a:r>
              <a:rPr spc="-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566" y="1185544"/>
            <a:ext cx="7927975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Our</a:t>
            </a:r>
            <a:r>
              <a:rPr sz="2000" spc="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client</a:t>
            </a:r>
            <a:r>
              <a:rPr sz="2000" spc="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an</a:t>
            </a:r>
            <a:r>
              <a:rPr sz="2000" spc="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company</a:t>
            </a:r>
            <a:r>
              <a:rPr sz="2000" spc="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that</a:t>
            </a:r>
            <a:r>
              <a:rPr sz="2000" spc="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provided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Health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Insu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an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229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1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tom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D3945"/>
                </a:solidFill>
                <a:latin typeface="Verdana"/>
                <a:cs typeface="Verdana"/>
              </a:rPr>
              <a:t>no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th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y</a:t>
            </a:r>
            <a:r>
              <a:rPr sz="2000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ee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y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ou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il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20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a  </a:t>
            </a:r>
            <a:r>
              <a:rPr sz="2000" spc="6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spc="5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50" dirty="0">
                <a:solidFill>
                  <a:srgbClr val="0D3945"/>
                </a:solidFill>
                <a:latin typeface="Verdana"/>
                <a:cs typeface="Verdana"/>
              </a:rPr>
              <a:t>de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ed</a:t>
            </a:r>
            <a:r>
              <a:rPr sz="2000" spc="4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th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th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li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cyho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de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(c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sto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)</a:t>
            </a:r>
            <a:r>
              <a:rPr sz="2000" spc="-20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-160" dirty="0">
                <a:solidFill>
                  <a:srgbClr val="0D3945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pas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 </a:t>
            </a:r>
            <a:r>
              <a:rPr sz="2000" spc="-35" dirty="0">
                <a:solidFill>
                  <a:srgbClr val="0D3945"/>
                </a:solidFill>
                <a:latin typeface="Verdana"/>
                <a:cs typeface="Verdana"/>
              </a:rPr>
              <a:t>year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will</a:t>
            </a:r>
            <a:r>
              <a:rPr sz="2000" spc="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also</a:t>
            </a:r>
            <a:r>
              <a:rPr sz="2000" spc="-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be</a:t>
            </a:r>
            <a:r>
              <a:rPr sz="2000" spc="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interested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spc="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r>
              <a:rPr sz="2000"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provided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by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lang="en-US" sz="2000" spc="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company.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3945"/>
              </a:buClr>
              <a:buFont typeface="Microsoft Sans Serif"/>
              <a:buChar char="●"/>
            </a:pPr>
            <a:endParaRPr sz="24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Data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shape(381109,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12)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5" name="Google Shape;103;p3">
            <a:extLst>
              <a:ext uri="{FF2B5EF4-FFF2-40B4-BE49-F238E27FC236}">
                <a16:creationId xmlns:a16="http://schemas.microsoft.com/office/drawing/2014/main" id="{A3E96A96-E6F8-1245-B9D5-A230C69A4E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0425" y="3313938"/>
            <a:ext cx="4255009" cy="182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90" y="293441"/>
            <a:ext cx="35721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pc="-110" dirty="0"/>
              <a:t>D</a:t>
            </a:r>
            <a:r>
              <a:rPr spc="-100" dirty="0"/>
              <a:t>a</a:t>
            </a:r>
            <a:r>
              <a:rPr spc="-105" dirty="0"/>
              <a:t>t</a:t>
            </a:r>
            <a:r>
              <a:rPr spc="-5" dirty="0"/>
              <a:t>a</a:t>
            </a:r>
            <a:r>
              <a:rPr spc="-250" dirty="0"/>
              <a:t> </a:t>
            </a:r>
            <a:r>
              <a:rPr spc="-120" dirty="0"/>
              <a:t>S</a:t>
            </a:r>
            <a:r>
              <a:rPr spc="-125" dirty="0"/>
              <a:t>u</a:t>
            </a:r>
            <a:r>
              <a:rPr spc="-120" dirty="0"/>
              <a:t>mm</a:t>
            </a:r>
            <a:r>
              <a:rPr spc="-125" dirty="0"/>
              <a:t>a</a:t>
            </a:r>
            <a:r>
              <a:rPr spc="-90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26" y="948530"/>
            <a:ext cx="8058150" cy="400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Uni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q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400" spc="-1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or</a:t>
            </a:r>
            <a:r>
              <a:rPr sz="1400" spc="-1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us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1400" spc="3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nd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nd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th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cu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1400" spc="6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1400" spc="6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-5" dirty="0" err="1">
                <a:solidFill>
                  <a:srgbClr val="0D3945"/>
                </a:solidFill>
                <a:latin typeface="Verdana"/>
                <a:cs typeface="Verdana"/>
              </a:rPr>
              <a:t>Driving_License</a:t>
            </a:r>
            <a:r>
              <a:rPr sz="1400"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does</a:t>
            </a:r>
            <a:r>
              <a:rPr sz="14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not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D3945"/>
                </a:solidFill>
                <a:latin typeface="Verdana"/>
                <a:cs typeface="Verdana"/>
              </a:rPr>
              <a:t>DL,</a:t>
            </a:r>
            <a:r>
              <a:rPr sz="1400" spc="-1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1:Customer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already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DL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30" dirty="0" err="1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400" spc="5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65" dirty="0" err="1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spc="-10" dirty="0" err="1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40" dirty="0" err="1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400" spc="-35" dirty="0" err="1">
                <a:solidFill>
                  <a:srgbClr val="0D3945"/>
                </a:solidFill>
                <a:latin typeface="Verdana"/>
                <a:cs typeface="Verdana"/>
              </a:rPr>
              <a:t>_Co</a:t>
            </a:r>
            <a:r>
              <a:rPr sz="1400" spc="30" dirty="0" err="1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Uni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q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6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r>
              <a:rPr sz="14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Previously_Insured</a:t>
            </a:r>
            <a:r>
              <a:rPr sz="1400" spc="-30" dirty="0">
                <a:solidFill>
                  <a:srgbClr val="0D3945"/>
                </a:solidFill>
                <a:latin typeface="Verdana"/>
                <a:cs typeface="Verdana"/>
              </a:rPr>
              <a:t>:1:Customer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already</a:t>
            </a:r>
            <a:r>
              <a:rPr sz="14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D3945"/>
                </a:solidFill>
                <a:latin typeface="Verdana"/>
                <a:cs typeface="Verdana"/>
              </a:rPr>
              <a:t>Insurance,</a:t>
            </a:r>
            <a:r>
              <a:rPr sz="14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-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doesn't</a:t>
            </a:r>
            <a:r>
              <a:rPr sz="14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endParaRPr sz="14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Insurance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5" dirty="0" err="1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1400" spc="15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5" dirty="0" err="1">
                <a:solidFill>
                  <a:srgbClr val="0D3945"/>
                </a:solidFill>
                <a:latin typeface="Verdana"/>
                <a:cs typeface="Verdana"/>
              </a:rPr>
              <a:t>hi</a:t>
            </a:r>
            <a:r>
              <a:rPr sz="1400" spc="10" dirty="0" err="1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1400" spc="5" dirty="0" err="1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1400" spc="15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55" dirty="0" err="1">
                <a:solidFill>
                  <a:srgbClr val="0D3945"/>
                </a:solidFill>
                <a:latin typeface="Verdana"/>
                <a:cs typeface="Verdana"/>
              </a:rPr>
              <a:t>_</a:t>
            </a:r>
            <a:r>
              <a:rPr sz="1400" spc="-65" dirty="0" err="1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1400" spc="65" dirty="0" err="1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0D3945"/>
                </a:solidFill>
                <a:latin typeface="Verdana"/>
                <a:cs typeface="Verdana"/>
              </a:rPr>
              <a:t>Ag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Ve</a:t>
            </a:r>
            <a:r>
              <a:rPr sz="1400" spc="4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icl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Vehicle_Damage</a:t>
            </a:r>
            <a:r>
              <a:rPr sz="1400" spc="-55" dirty="0">
                <a:solidFill>
                  <a:srgbClr val="0D3945"/>
                </a:solidFill>
                <a:latin typeface="Verdana"/>
                <a:cs typeface="Verdana"/>
              </a:rPr>
              <a:t>:1:Customer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got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his/her</a:t>
            </a:r>
            <a:r>
              <a:rPr sz="14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damaged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D3945"/>
                </a:solidFill>
                <a:latin typeface="Verdana"/>
                <a:cs typeface="Verdana"/>
              </a:rPr>
              <a:t>past.</a:t>
            </a:r>
            <a:r>
              <a:rPr sz="1400"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-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didn't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get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D3945"/>
                </a:solidFill>
                <a:latin typeface="Verdana"/>
                <a:cs typeface="Verdana"/>
              </a:rPr>
              <a:t>his/her</a:t>
            </a:r>
            <a:endParaRPr sz="14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215"/>
              </a:spcBef>
            </a:pPr>
            <a:r>
              <a:rPr lang="en-IN" sz="1400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1400" spc="5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hic</a:t>
            </a:r>
            <a:r>
              <a:rPr sz="1400" spc="-5" dirty="0" err="1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D3945"/>
                </a:solidFill>
                <a:latin typeface="Verdana"/>
                <a:cs typeface="Verdana"/>
              </a:rPr>
              <a:t>damag</a:t>
            </a:r>
            <a:r>
              <a:rPr sz="14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th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D3945"/>
                </a:solidFill>
                <a:latin typeface="Verdana"/>
                <a:cs typeface="Verdana"/>
              </a:rPr>
              <a:t>pas</a:t>
            </a:r>
            <a:r>
              <a:rPr sz="1400" spc="-4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15" dirty="0" err="1">
                <a:solidFill>
                  <a:srgbClr val="0D3945"/>
                </a:solidFill>
                <a:latin typeface="Verdana"/>
                <a:cs typeface="Verdana"/>
              </a:rPr>
              <a:t>Annual_Premium</a:t>
            </a:r>
            <a:r>
              <a:rPr sz="1400" spc="-30" dirty="0" err="1">
                <a:solidFill>
                  <a:srgbClr val="0D3945"/>
                </a:solidFill>
                <a:latin typeface="Verdana"/>
                <a:cs typeface="Verdana"/>
              </a:rPr>
              <a:t>:The</a:t>
            </a:r>
            <a:r>
              <a:rPr sz="14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amount</a:t>
            </a:r>
            <a:r>
              <a:rPr sz="1400" spc="-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needs</a:t>
            </a:r>
            <a:r>
              <a:rPr sz="14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14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pay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D3945"/>
                </a:solidFill>
                <a:latin typeface="Verdana"/>
                <a:cs typeface="Verdana"/>
              </a:rPr>
              <a:t>as</a:t>
            </a:r>
            <a:r>
              <a:rPr sz="14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1400" spc="-120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premium</a:t>
            </a:r>
            <a:r>
              <a:rPr sz="1400" spc="-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D3945"/>
                </a:solidFill>
                <a:latin typeface="Verdana"/>
                <a:cs typeface="Verdana"/>
              </a:rPr>
              <a:t>year</a:t>
            </a:r>
            <a:endParaRPr sz="1400" dirty="0">
              <a:latin typeface="Verdana"/>
              <a:cs typeface="Verdana"/>
            </a:endParaRPr>
          </a:p>
          <a:p>
            <a:pPr marL="354965" marR="163830" indent="-342900">
              <a:lnSpc>
                <a:spcPts val="1689"/>
              </a:lnSpc>
              <a:spcBef>
                <a:spcPts val="4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dirty="0" err="1">
                <a:solidFill>
                  <a:srgbClr val="0D3945"/>
                </a:solidFill>
                <a:latin typeface="Verdana"/>
                <a:cs typeface="Verdana"/>
              </a:rPr>
              <a:t>PolicySalesChannel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Anonymized</a:t>
            </a:r>
            <a:r>
              <a:rPr sz="1400" spc="-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Code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for</a:t>
            </a:r>
            <a:r>
              <a:rPr sz="14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channel</a:t>
            </a:r>
            <a:r>
              <a:rPr sz="1400"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outreaching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45" dirty="0">
                <a:solidFill>
                  <a:srgbClr val="0D3945"/>
                </a:solidFill>
                <a:latin typeface="Verdana"/>
                <a:cs typeface="Verdana"/>
              </a:rPr>
              <a:t> ie.</a:t>
            </a:r>
            <a:r>
              <a:rPr sz="1400" spc="-1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Different </a:t>
            </a:r>
            <a:r>
              <a:rPr sz="1400" spc="-409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Agents,</a:t>
            </a:r>
            <a:r>
              <a:rPr sz="1400" spc="-1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Over</a:t>
            </a:r>
            <a:r>
              <a:rPr sz="14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Mail,</a:t>
            </a:r>
            <a:r>
              <a:rPr sz="1400"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D3945"/>
                </a:solidFill>
                <a:latin typeface="Verdana"/>
                <a:cs typeface="Verdana"/>
              </a:rPr>
              <a:t>Over</a:t>
            </a:r>
            <a:r>
              <a:rPr sz="14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Phone,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1400" spc="-1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Person,</a:t>
            </a:r>
            <a:r>
              <a:rPr sz="1400" spc="-1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D3945"/>
                </a:solidFill>
                <a:latin typeface="Verdana"/>
                <a:cs typeface="Verdana"/>
              </a:rPr>
              <a:t>etc.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15" dirty="0">
                <a:solidFill>
                  <a:srgbClr val="0D3945"/>
                </a:solidFill>
                <a:latin typeface="Verdana"/>
                <a:cs typeface="Verdana"/>
              </a:rPr>
              <a:t>Vintage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Number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D3945"/>
                </a:solidFill>
                <a:latin typeface="Verdana"/>
                <a:cs typeface="Verdana"/>
              </a:rPr>
              <a:t>Days,</a:t>
            </a:r>
            <a:r>
              <a:rPr sz="1400" spc="-1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been</a:t>
            </a:r>
            <a:r>
              <a:rPr sz="1400"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associated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with</a:t>
            </a:r>
            <a:r>
              <a:rPr sz="14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D3945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D3945"/>
                </a:solidFill>
                <a:latin typeface="Verdana"/>
                <a:cs typeface="Verdana"/>
              </a:rPr>
              <a:t>company</a:t>
            </a:r>
            <a:endParaRPr sz="1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Response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:1:Customer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1400"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interested,</a:t>
            </a:r>
            <a:r>
              <a:rPr sz="1400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1400"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1400" spc="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14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1400" spc="-1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D3945"/>
                </a:solidFill>
                <a:latin typeface="Verdana"/>
                <a:cs typeface="Verdana"/>
              </a:rPr>
              <a:t>not</a:t>
            </a:r>
            <a:r>
              <a:rPr sz="14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D3945"/>
                </a:solidFill>
                <a:latin typeface="Verdana"/>
                <a:cs typeface="Verdana"/>
              </a:rPr>
              <a:t>interested</a:t>
            </a:r>
            <a:r>
              <a:rPr lang="en-US" sz="1400" spc="-5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5" name="Google Shape;116;p4">
            <a:extLst>
              <a:ext uri="{FF2B5EF4-FFF2-40B4-BE49-F238E27FC236}">
                <a16:creationId xmlns:a16="http://schemas.microsoft.com/office/drawing/2014/main" id="{ECA3757B-4D27-C0AC-1676-6B82DB665E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4400" y="0"/>
            <a:ext cx="3264600" cy="14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78442"/>
            <a:ext cx="62687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192142"/>
            <a:ext cx="8496199" cy="9752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9272C"/>
              </a:buClr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se</a:t>
            </a:r>
            <a:r>
              <a:rPr sz="2000" spc="-1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0D3945"/>
                </a:solidFill>
                <a:latin typeface="Verdana"/>
                <a:cs typeface="Verdana"/>
              </a:rPr>
              <a:t>(</a:t>
            </a:r>
            <a:r>
              <a:rPr sz="2000" spc="8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epe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de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ari</a:t>
            </a:r>
            <a:r>
              <a:rPr sz="2000" spc="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e)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9272C"/>
              </a:buClr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esp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ns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lang="en-US" sz="2000" spc="20" dirty="0">
                <a:solidFill>
                  <a:srgbClr val="0D3945"/>
                </a:solidFill>
                <a:latin typeface="Verdana"/>
                <a:cs typeface="Verdana"/>
              </a:rPr>
              <a:t>- 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1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ust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1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st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,</a:t>
            </a:r>
            <a:r>
              <a:rPr sz="2000" spc="-1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: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me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z="2000" spc="-1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z="2000"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D3945"/>
                </a:solidFill>
                <a:latin typeface="Verdana"/>
                <a:cs typeface="Verdana"/>
              </a:rPr>
              <a:t>no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-1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eres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D0B2C3-3B84-D61F-AE2D-50D6E46C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6006"/>
            <a:ext cx="6096000" cy="31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E40ABB-3401-FB04-CE80-4C64E2DD82DD}"/>
              </a:ext>
            </a:extLst>
          </p:cNvPr>
          <p:cNvSpPr txBox="1"/>
          <p:nvPr/>
        </p:nvSpPr>
        <p:spPr>
          <a:xfrm>
            <a:off x="381000" y="7221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Target variable 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19223"/>
            <a:ext cx="71535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792970"/>
            <a:ext cx="8064500" cy="1778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b="1" spc="-1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spc="4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b="1" spc="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b="1" spc="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b="1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b="1" spc="-1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b="1" spc="40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30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b="1" spc="5" dirty="0">
                <a:solidFill>
                  <a:srgbClr val="0D3945"/>
                </a:solidFill>
                <a:latin typeface="Verdana"/>
                <a:cs typeface="Verdana"/>
              </a:rPr>
              <a:t>us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b="1" spc="1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b="1" spc="65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b="1" spc="3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b="1" spc="-1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-20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b="1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r>
              <a:rPr b="1" spc="-3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Re</a:t>
            </a:r>
            <a:r>
              <a:rPr b="1" spc="5" dirty="0">
                <a:solidFill>
                  <a:srgbClr val="0D3945"/>
                </a:solidFill>
                <a:latin typeface="Verdana"/>
                <a:cs typeface="Verdana"/>
              </a:rPr>
              <a:t>sp</a:t>
            </a:r>
            <a:r>
              <a:rPr b="1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b="1" spc="4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b="1" spc="-15" dirty="0">
                <a:solidFill>
                  <a:srgbClr val="0D3945"/>
                </a:solidFill>
                <a:latin typeface="Verdana"/>
                <a:cs typeface="Verdana"/>
              </a:rPr>
              <a:t>se</a:t>
            </a:r>
            <a:endParaRPr b="1" dirty="0">
              <a:latin typeface="Verdana"/>
              <a:cs typeface="Verdana"/>
            </a:endParaRPr>
          </a:p>
          <a:p>
            <a:pPr marL="355600" marR="5080" indent="-342900">
              <a:lnSpc>
                <a:spcPct val="114199"/>
              </a:lnSpc>
              <a:spcBef>
                <a:spcPts val="5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From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75" dirty="0">
                <a:solidFill>
                  <a:srgbClr val="0D3945"/>
                </a:solidFill>
                <a:latin typeface="Verdana"/>
                <a:cs typeface="Verdana"/>
              </a:rPr>
              <a:t>the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below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plots</a:t>
            </a:r>
            <a:r>
              <a:rPr lang="en-US" spc="5" dirty="0">
                <a:solidFill>
                  <a:srgbClr val="0D3945"/>
                </a:solidFill>
                <a:latin typeface="Verdana"/>
                <a:cs typeface="Verdana"/>
              </a:rPr>
              <a:t>,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can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see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20" dirty="0">
                <a:solidFill>
                  <a:srgbClr val="0D3945"/>
                </a:solidFill>
                <a:latin typeface="Verdana"/>
                <a:cs typeface="Verdana"/>
              </a:rPr>
              <a:t>the </a:t>
            </a:r>
            <a:r>
              <a:rPr spc="25" dirty="0">
                <a:solidFill>
                  <a:srgbClr val="0D3945"/>
                </a:solidFill>
                <a:latin typeface="Verdana"/>
                <a:cs typeface="Verdana"/>
              </a:rPr>
              <a:t>number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men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125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bit</a:t>
            </a:r>
            <a:r>
              <a:rPr spc="-6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more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than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women,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so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have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little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15" dirty="0">
                <a:solidFill>
                  <a:srgbClr val="0D3945"/>
                </a:solidFill>
                <a:latin typeface="Verdana"/>
                <a:cs typeface="Verdana"/>
              </a:rPr>
              <a:t>gender gap </a:t>
            </a:r>
            <a:r>
              <a:rPr spc="-30" dirty="0">
                <a:solidFill>
                  <a:srgbClr val="0D3945"/>
                </a:solidFill>
                <a:latin typeface="Verdana"/>
                <a:cs typeface="Verdana"/>
              </a:rPr>
              <a:t>here.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Clr>
                <a:srgbClr val="00627B"/>
              </a:buClr>
              <a:buSzPct val="1500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Males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0D3945"/>
                </a:solidFill>
                <a:latin typeface="Verdana"/>
                <a:cs typeface="Verdana"/>
              </a:rPr>
              <a:t>seem to have more interest in vehicle insurance than women, so we have to target women more to increase the conversion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rate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0D3945"/>
                </a:solidFill>
                <a:latin typeface="Verdana"/>
                <a:cs typeface="Verdana"/>
              </a:rPr>
              <a:t>women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for</a:t>
            </a:r>
            <a:r>
              <a:rPr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insurance.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701698"/>
            <a:ext cx="6705600" cy="2441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251" y="281018"/>
            <a:ext cx="74583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1251" y="971528"/>
            <a:ext cx="7934959" cy="89639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Here</a:t>
            </a:r>
            <a:r>
              <a:rPr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can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see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customers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pc="-85" dirty="0">
                <a:solidFill>
                  <a:srgbClr val="0D3945"/>
                </a:solidFill>
                <a:latin typeface="Verdana"/>
                <a:cs typeface="Verdana"/>
              </a:rPr>
              <a:t>their </a:t>
            </a:r>
            <a:r>
              <a:rPr spc="-35" dirty="0">
                <a:solidFill>
                  <a:srgbClr val="0D3945"/>
                </a:solidFill>
                <a:latin typeface="Verdana"/>
                <a:cs typeface="Verdana"/>
              </a:rPr>
              <a:t>30s-60s</a:t>
            </a:r>
            <a:r>
              <a:rPr spc="-1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are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0D3945"/>
                </a:solidFill>
                <a:latin typeface="Verdana"/>
                <a:cs typeface="Verdana"/>
              </a:rPr>
              <a:t>most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interested</a:t>
            </a:r>
            <a:r>
              <a:rPr spc="-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insurance,</a:t>
            </a:r>
            <a:r>
              <a:rPr spc="-7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0D3945"/>
                </a:solidFill>
                <a:latin typeface="Verdana"/>
                <a:cs typeface="Verdana"/>
              </a:rPr>
              <a:t>which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pc="-1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quite</a:t>
            </a:r>
            <a:r>
              <a:rPr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natural</a:t>
            </a:r>
            <a:r>
              <a:rPr spc="-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0D3945"/>
                </a:solidFill>
                <a:latin typeface="Verdana"/>
                <a:cs typeface="Verdana"/>
              </a:rPr>
              <a:t>as</a:t>
            </a:r>
            <a:r>
              <a:rPr lang="en-US" dirty="0">
                <a:latin typeface="Verdana"/>
                <a:cs typeface="Verdana"/>
              </a:rPr>
              <a:t> the </a:t>
            </a:r>
            <a:r>
              <a:rPr lang="en-US" spc="25" dirty="0">
                <a:solidFill>
                  <a:srgbClr val="0D3945"/>
                </a:solidFill>
                <a:latin typeface="Verdana"/>
                <a:cs typeface="Verdana"/>
              </a:rPr>
              <a:t>mature</a:t>
            </a:r>
            <a:r>
              <a:rPr spc="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enera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aw</a:t>
            </a:r>
            <a:r>
              <a:rPr spc="-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re</a:t>
            </a:r>
            <a:r>
              <a:rPr spc="-7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nsu</a:t>
            </a:r>
            <a:r>
              <a:rPr spc="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spc="5" dirty="0">
                <a:solidFill>
                  <a:srgbClr val="0D3945"/>
                </a:solidFill>
                <a:latin typeface="Verdana"/>
                <a:cs typeface="Verdana"/>
              </a:rPr>
              <a:t>anc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30" dirty="0">
                <a:solidFill>
                  <a:srgbClr val="0D3945"/>
                </a:solidFill>
                <a:latin typeface="Verdana"/>
                <a:cs typeface="Verdana"/>
              </a:rPr>
              <a:t>an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spc="-5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it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spc="-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spc="-20" dirty="0">
                <a:solidFill>
                  <a:srgbClr val="0D3945"/>
                </a:solidFill>
                <a:latin typeface="Verdana"/>
                <a:cs typeface="Verdana"/>
              </a:rPr>
              <a:t>fit</a:t>
            </a:r>
            <a:r>
              <a:rPr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682" y="702576"/>
            <a:ext cx="2532588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b="1" spc="-15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b="1" spc="-25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-5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b="1" spc="-9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b="1" dirty="0">
                <a:solidFill>
                  <a:srgbClr val="0D3945"/>
                </a:solidFill>
                <a:latin typeface="Verdana"/>
                <a:cs typeface="Verdana"/>
              </a:rPr>
              <a:t>.</a:t>
            </a:r>
            <a:r>
              <a:rPr b="1" spc="-1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b="1" spc="3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b="1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b="1" spc="2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b="1" spc="25" dirty="0">
                <a:solidFill>
                  <a:srgbClr val="0D3945"/>
                </a:solidFill>
                <a:latin typeface="Verdana"/>
                <a:cs typeface="Verdana"/>
              </a:rPr>
              <a:t>p</a:t>
            </a:r>
            <a:r>
              <a:rPr b="1" spc="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b="1" spc="1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b="1" spc="-5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b="1" spc="-5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endParaRPr b="1" dirty="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251" y="1968837"/>
            <a:ext cx="7777479" cy="268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36" y="290942"/>
            <a:ext cx="71151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798575" y="1239650"/>
            <a:ext cx="9829800" cy="65466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209"/>
              </a:spcBef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28</a:t>
            </a:r>
            <a:r>
              <a:rPr sz="2000" spc="-1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15" dirty="0">
                <a:solidFill>
                  <a:srgbClr val="0D3945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ighest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number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sz="2000" spc="-9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interest</a:t>
            </a:r>
            <a:r>
              <a:rPr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in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D3945"/>
                </a:solidFill>
                <a:latin typeface="Verdana"/>
                <a:cs typeface="Verdana"/>
              </a:rPr>
              <a:t>vehicle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insurance.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18" y="1894316"/>
            <a:ext cx="8619364" cy="2769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FFFA6-9C57-304B-A71C-95EB74C52E80}"/>
              </a:ext>
            </a:extLst>
          </p:cNvPr>
          <p:cNvSpPr txBox="1"/>
          <p:nvPr/>
        </p:nvSpPr>
        <p:spPr>
          <a:xfrm>
            <a:off x="372236" y="853649"/>
            <a:ext cx="499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Analysing region feature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233408"/>
            <a:ext cx="803706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IN" sz="2800" b="1" spc="50" dirty="0">
                <a:solidFill>
                  <a:schemeClr val="accent2"/>
                </a:solidFill>
                <a:latin typeface="Verdana"/>
                <a:cs typeface="Verdana"/>
              </a:rPr>
              <a:t>D</a:t>
            </a:r>
            <a:r>
              <a:rPr lang="en-IN" sz="2800" b="1" spc="30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90" dirty="0">
                <a:solidFill>
                  <a:schemeClr val="accent2"/>
                </a:solidFill>
                <a:latin typeface="Verdana"/>
                <a:cs typeface="Verdana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V</a:t>
            </a:r>
            <a:r>
              <a:rPr lang="en-IN" sz="2800" b="1" spc="1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su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a</a:t>
            </a:r>
            <a:r>
              <a:rPr lang="en-IN" sz="2800" b="1" spc="-10" dirty="0">
                <a:solidFill>
                  <a:schemeClr val="accent2"/>
                </a:solidFill>
                <a:latin typeface="Verdana"/>
                <a:cs typeface="Verdana"/>
              </a:rPr>
              <a:t>l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i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za</a:t>
            </a:r>
            <a:r>
              <a:rPr lang="en-IN" sz="2800" b="1" spc="-5" dirty="0">
                <a:solidFill>
                  <a:schemeClr val="accent2"/>
                </a:solidFill>
                <a:latin typeface="Verdana"/>
                <a:cs typeface="Verdana"/>
              </a:rPr>
              <a:t>ti</a:t>
            </a:r>
            <a:r>
              <a:rPr lang="en-IN" sz="2800" b="1" spc="-15" dirty="0">
                <a:solidFill>
                  <a:schemeClr val="accent2"/>
                </a:solidFill>
                <a:latin typeface="Verdana"/>
                <a:cs typeface="Verdana"/>
              </a:rPr>
              <a:t>o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n</a:t>
            </a:r>
            <a:r>
              <a:rPr lang="en-IN" sz="2800" b="1" spc="-20" dirty="0">
                <a:solidFill>
                  <a:schemeClr val="accent2"/>
                </a:solidFill>
                <a:latin typeface="Verdana"/>
                <a:cs typeface="Verdana"/>
              </a:rPr>
              <a:t>(</a:t>
            </a:r>
            <a:r>
              <a:rPr lang="en-IN" sz="2800" b="1" spc="-25" dirty="0">
                <a:solidFill>
                  <a:schemeClr val="accent2"/>
                </a:solidFill>
                <a:latin typeface="Verdana"/>
                <a:cs typeface="Verdana"/>
              </a:rPr>
              <a:t>E</a:t>
            </a:r>
            <a:r>
              <a:rPr lang="en-IN" sz="2800" b="1" spc="75" dirty="0">
                <a:solidFill>
                  <a:schemeClr val="accent2"/>
                </a:solidFill>
                <a:latin typeface="Verdana"/>
                <a:cs typeface="Verdana"/>
              </a:rPr>
              <a:t>DA</a:t>
            </a:r>
            <a:r>
              <a:rPr lang="en-IN" sz="2800" b="1" dirty="0">
                <a:solidFill>
                  <a:schemeClr val="accent2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-2545080" y="3958915"/>
            <a:ext cx="11658600" cy="68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0180" marR="5080" indent="-2698115">
              <a:lnSpc>
                <a:spcPct val="114999"/>
              </a:lnSpc>
              <a:spcBef>
                <a:spcPts val="100"/>
              </a:spcBef>
            </a:pPr>
            <a:r>
              <a:rPr lang="en-US" sz="2000" spc="5" dirty="0">
                <a:solidFill>
                  <a:srgbClr val="0D3945"/>
                </a:solidFill>
                <a:latin typeface="Verdana"/>
                <a:cs typeface="Verdana"/>
              </a:rPr>
              <a:t>                             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2000" spc="24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without</a:t>
            </a:r>
            <a:r>
              <a:rPr sz="2000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-80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driving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license</a:t>
            </a:r>
            <a:r>
              <a:rPr sz="2000" spc="-5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is</a:t>
            </a:r>
            <a:r>
              <a:rPr sz="2000" spc="-1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D3945"/>
                </a:solidFill>
                <a:latin typeface="Verdana"/>
                <a:cs typeface="Verdana"/>
              </a:rPr>
              <a:t>just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D3945"/>
                </a:solidFill>
                <a:latin typeface="Verdana"/>
                <a:cs typeface="Verdana"/>
              </a:rPr>
              <a:t>0</a:t>
            </a:r>
            <a:r>
              <a:rPr lang="en-IN" sz="2000" spc="-100" dirty="0">
                <a:solidFill>
                  <a:srgbClr val="0D3945"/>
                </a:solidFill>
                <a:latin typeface="Verdana"/>
                <a:cs typeface="Verdana"/>
              </a:rPr>
              <a:t>.2%</a:t>
            </a:r>
            <a:r>
              <a:rPr lang="en-IN" sz="2000" spc="-229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z="2000" dirty="0">
                <a:solidFill>
                  <a:srgbClr val="0D3945"/>
                </a:solidFill>
                <a:latin typeface="Verdana"/>
                <a:cs typeface="Verdana"/>
              </a:rPr>
              <a:t>of</a:t>
            </a:r>
            <a:r>
              <a:rPr lang="en-IN" sz="20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z="2000" spc="-15" dirty="0">
                <a:solidFill>
                  <a:srgbClr val="0D3945"/>
                </a:solidFill>
                <a:latin typeface="Verdana"/>
                <a:cs typeface="Verdana"/>
              </a:rPr>
              <a:t>all</a:t>
            </a:r>
            <a:r>
              <a:rPr lang="en-IN" sz="20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z="2000" spc="-25" dirty="0">
                <a:solidFill>
                  <a:srgbClr val="0D3945"/>
                </a:solidFill>
                <a:latin typeface="Verdana"/>
                <a:cs typeface="Verdana"/>
              </a:rPr>
              <a:t>customer,</a:t>
            </a:r>
            <a:r>
              <a:rPr lang="en-IN" sz="2000" spc="-14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D3945"/>
                </a:solidFill>
                <a:latin typeface="Verdana"/>
                <a:cs typeface="Verdana"/>
              </a:rPr>
              <a:t>we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D3945"/>
                </a:solidFill>
                <a:latin typeface="Verdana"/>
                <a:cs typeface="Verdana"/>
              </a:rPr>
              <a:t>can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D3945"/>
                </a:solidFill>
                <a:latin typeface="Verdana"/>
                <a:cs typeface="Verdana"/>
              </a:rPr>
              <a:t>conclude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that</a:t>
            </a:r>
            <a:r>
              <a:rPr sz="2000" spc="-6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D3945"/>
                </a:solidFill>
                <a:latin typeface="Verdana"/>
                <a:cs typeface="Verdana"/>
              </a:rPr>
              <a:t>almost</a:t>
            </a:r>
            <a:r>
              <a:rPr sz="2000" spc="-8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D3945"/>
                </a:solidFill>
                <a:latin typeface="Verdana"/>
                <a:cs typeface="Verdana"/>
              </a:rPr>
              <a:t>every</a:t>
            </a:r>
            <a:r>
              <a:rPr lang="en-US" sz="2000" spc="-3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D3945"/>
                </a:solidFill>
                <a:latin typeface="Verdana"/>
                <a:cs typeface="Verdana"/>
              </a:rPr>
              <a:t>customer</a:t>
            </a:r>
            <a:r>
              <a:rPr sz="2000" spc="12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D3945"/>
                </a:solidFill>
                <a:latin typeface="Verdana"/>
                <a:cs typeface="Verdana"/>
              </a:rPr>
              <a:t>has</a:t>
            </a:r>
            <a:r>
              <a:rPr sz="2000" spc="-9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2000" spc="-90" dirty="0">
                <a:solidFill>
                  <a:srgbClr val="0D3945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0D3945"/>
                </a:solidFill>
                <a:latin typeface="Verdana"/>
                <a:cs typeface="Verdana"/>
              </a:rPr>
              <a:t>driving</a:t>
            </a:r>
            <a:r>
              <a:rPr sz="2000" spc="-2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D3945"/>
                </a:solidFill>
                <a:latin typeface="Verdana"/>
                <a:cs typeface="Verdana"/>
              </a:rPr>
              <a:t>license.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11167"/>
            <a:ext cx="7118350" cy="2782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E790B-DD2B-4C39-A44D-3B2CBDA32C58}"/>
              </a:ext>
            </a:extLst>
          </p:cNvPr>
          <p:cNvSpPr txBox="1"/>
          <p:nvPr/>
        </p:nvSpPr>
        <p:spPr>
          <a:xfrm>
            <a:off x="390245" y="709156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Driving License effect on Response 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269</TotalTime>
  <Words>1218</Words>
  <Application>Microsoft Office PowerPoint</Application>
  <PresentationFormat>On-screen Show (16:9)</PresentationFormat>
  <Paragraphs>124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Microsoft Sans Serif</vt:lpstr>
      <vt:lpstr>Tahoma</vt:lpstr>
      <vt:lpstr>Times New Roman</vt:lpstr>
      <vt:lpstr>Verdana</vt:lpstr>
      <vt:lpstr>Wingdings</vt:lpstr>
      <vt:lpstr>Office Theme</vt:lpstr>
      <vt:lpstr>Capstone Project - 3 HEALTH INSURANCE CROSS SELL PREDICTION</vt:lpstr>
      <vt:lpstr>Content</vt:lpstr>
      <vt:lpstr>Problem Statement</vt:lpstr>
      <vt:lpstr>Data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It seems that customer that already had vehicle insurance tends to have less interest in hanging another vehicle insurance.</vt:lpstr>
      <vt:lpstr>PowerPoint Presentation</vt:lpstr>
      <vt:lpstr>PowerPoint Presentation</vt:lpstr>
      <vt:lpstr>PowerPoint Presentation</vt:lpstr>
      <vt:lpstr>PowerPoint Presentation</vt:lpstr>
      <vt:lpstr>Checking Outliers</vt:lpstr>
      <vt:lpstr>Feature Transformation</vt:lpstr>
      <vt:lpstr>Encoding</vt:lpstr>
      <vt:lpstr>Feature Selection</vt:lpstr>
      <vt:lpstr>Balancing Imbalanced Dataset</vt:lpstr>
      <vt:lpstr>Train –Test Split</vt:lpstr>
      <vt:lpstr>Logistic Regression</vt:lpstr>
      <vt:lpstr>PowerPoint Presentation</vt:lpstr>
      <vt:lpstr>Random Forest classifier</vt:lpstr>
      <vt:lpstr>XGB Classifier</vt:lpstr>
      <vt:lpstr>Hyperparameter Tuning (Random Forest Classifier)</vt:lpstr>
      <vt:lpstr>Hyperparameter Tuning (XGBoostClassifier)</vt:lpstr>
      <vt:lpstr>Comparing The Model After Hyperparameter Tuning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Health Insurance Cross Sell  Prediction</dc:title>
  <dc:creator>Ajit Padole</dc:creator>
  <cp:lastModifiedBy>Ajit Padole</cp:lastModifiedBy>
  <cp:revision>8</cp:revision>
  <dcterms:created xsi:type="dcterms:W3CDTF">2022-09-22T13:38:40Z</dcterms:created>
  <dcterms:modified xsi:type="dcterms:W3CDTF">2022-09-23T09:42:38Z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2022-09-22T00:00:00Z</vt:filetime>
  </property>
</Properties>
</file>