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tificial"/>
          <p:cNvPicPr>
            <a:picLocks noChangeAspect="1"/>
          </p:cNvPicPr>
          <p:nvPr/>
        </p:nvPicPr>
        <p:blipFill>
          <a:blip r:embed="rId1"/>
          <a:stretch>
            <a:fillRect/>
          </a:stretch>
        </p:blipFill>
        <p:spPr>
          <a:xfrm>
            <a:off x="0" y="0"/>
            <a:ext cx="12192000" cy="6858635"/>
          </a:xfrm>
          <a:prstGeom prst="rect">
            <a:avLst/>
          </a:prstGeom>
        </p:spPr>
      </p:pic>
      <p:sp>
        <p:nvSpPr>
          <p:cNvPr id="5" name="Flowchart: Alternate Process 4"/>
          <p:cNvSpPr/>
          <p:nvPr/>
        </p:nvSpPr>
        <p:spPr>
          <a:xfrm>
            <a:off x="1941830" y="2611755"/>
            <a:ext cx="8306435" cy="79184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p>
            <a:pPr algn="ctr"/>
            <a:endParaRPr lang="en-US"/>
          </a:p>
        </p:txBody>
      </p:sp>
      <p:sp>
        <p:nvSpPr>
          <p:cNvPr id="2" name="Title 1"/>
          <p:cNvSpPr>
            <a:spLocks noGrp="1"/>
          </p:cNvSpPr>
          <p:nvPr>
            <p:ph type="ctrTitle"/>
          </p:nvPr>
        </p:nvSpPr>
        <p:spPr/>
        <p:txBody>
          <a:bodyPr/>
          <a:lstStyle/>
          <a:p>
            <a:r>
              <a:rPr lang="en-US" sz="5400" b="1" dirty="0">
                <a:ln/>
                <a:solidFill>
                  <a:schemeClr val="bg1"/>
                </a:solidFill>
                <a:effectLst>
                  <a:outerShdw blurRad="38100" dist="25400" dir="5400000" algn="ctr" rotWithShape="0">
                    <a:srgbClr val="6E747A">
                      <a:alpha val="43000"/>
                    </a:srgbClr>
                  </a:outerShdw>
                </a:effectLst>
              </a:rPr>
              <a:t>Smart Lead Scoring Engine</a:t>
            </a:r>
            <a:endParaRPr lang="en-US" sz="5400" b="1" dirty="0">
              <a:ln/>
              <a:solidFill>
                <a:schemeClr val="bg1"/>
              </a:solidFill>
              <a:effectLst>
                <a:outerShdw blurRad="38100" dist="25400" dir="5400000" algn="ctr" rotWithShape="0">
                  <a:srgbClr val="6E747A">
                    <a:alpha val="43000"/>
                  </a:srgbClr>
                </a:outerShdw>
              </a:effectLst>
            </a:endParaRPr>
          </a:p>
        </p:txBody>
      </p:sp>
      <p:sp>
        <p:nvSpPr>
          <p:cNvPr id="6" name="Flowchart: Alternate Process 5"/>
          <p:cNvSpPr/>
          <p:nvPr/>
        </p:nvSpPr>
        <p:spPr>
          <a:xfrm>
            <a:off x="4194810" y="3601720"/>
            <a:ext cx="3788410" cy="43370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en-US"/>
          </a:p>
        </p:txBody>
      </p:sp>
      <p:sp>
        <p:nvSpPr>
          <p:cNvPr id="3" name="Subtitle 2"/>
          <p:cNvSpPr>
            <a:spLocks noGrp="1"/>
          </p:cNvSpPr>
          <p:nvPr>
            <p:ph type="subTitle" idx="1"/>
          </p:nvPr>
        </p:nvSpPr>
        <p:spPr/>
        <p:txBody>
          <a:bodyPr/>
          <a:lstStyle/>
          <a:p>
            <a:r>
              <a:rPr lang="en-US">
                <a:ln/>
                <a:solidFill>
                  <a:schemeClr val="bg1"/>
                </a:solidFill>
                <a:effectLst>
                  <a:outerShdw blurRad="38100" dist="25400" dir="5400000" algn="ctr" rotWithShape="0">
                    <a:srgbClr val="6E747A">
                      <a:alpha val="43000"/>
                    </a:srgbClr>
                  </a:outerShdw>
                </a:effectLst>
              </a:rPr>
              <a:t>Submitted by: Ajitesh Kumar</a:t>
            </a:r>
            <a:endParaRPr lang="en-US">
              <a:ln/>
              <a:solidFill>
                <a:schemeClr val="bg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Problem Statement	</a:t>
            </a:r>
            <a:endParaRPr lang="en-US" b="1"/>
          </a:p>
        </p:txBody>
      </p:sp>
      <p:sp>
        <p:nvSpPr>
          <p:cNvPr id="3" name="Content Placeholder 2"/>
          <p:cNvSpPr>
            <a:spLocks noGrp="1"/>
          </p:cNvSpPr>
          <p:nvPr>
            <p:ph idx="1"/>
          </p:nvPr>
        </p:nvSpPr>
        <p:spPr/>
        <p:txBody>
          <a:bodyPr>
            <a:noAutofit/>
          </a:bodyPr>
          <a:p>
            <a:pPr marL="0" indent="0">
              <a:buNone/>
            </a:pPr>
            <a:r>
              <a:rPr lang="en-US" sz="1800"/>
              <a:t>A D2C startup develops products using cutting edge technologies like Web 3.0. Over the past few months, the company has started multiple marketing campaigns offline and digital both. As a result, the users have started showing interest in the product on the website. These users with intent to buy product(s) are generally known as leads (Potential Customers). </a:t>
            </a:r>
            <a:endParaRPr lang="en-US" sz="1800"/>
          </a:p>
          <a:p>
            <a:pPr marL="0" indent="0">
              <a:buNone/>
            </a:pPr>
            <a:r>
              <a:rPr lang="en-US" sz="1800"/>
              <a:t>Leads are captured in 2 ways - Directly and Indirectly. </a:t>
            </a:r>
            <a:endParaRPr lang="en-US" sz="1800"/>
          </a:p>
          <a:p>
            <a:pPr marL="0" indent="0">
              <a:buNone/>
            </a:pPr>
            <a:r>
              <a:rPr lang="en-US" sz="1800"/>
              <a:t>Direct leads are captured via forms embedded in the website while indirect leads are captured based on certain activity of a user on the platform such as time spent on the website, number of user sessions, etc.</a:t>
            </a:r>
            <a:endParaRPr lang="en-US" sz="1800"/>
          </a:p>
          <a:p>
            <a:pPr marL="0" indent="0">
              <a:buNone/>
            </a:pPr>
            <a:r>
              <a:rPr lang="en-US" sz="1800"/>
              <a:t>Now, the marketing &amp; sales team wants to identify the leads who are more likely to buy the product so that the sales team can manage their bandwidth efficiently by targeting these potential leads and increase the sales in a shorter span of time.</a:t>
            </a:r>
            <a:endParaRPr lang="en-US" sz="1800"/>
          </a:p>
          <a:p>
            <a:pPr marL="0" indent="0">
              <a:buNone/>
            </a:pPr>
            <a:endParaRPr lang="en-US" sz="1800"/>
          </a:p>
          <a:p>
            <a:pPr marL="0" indent="0">
              <a:buNone/>
            </a:pPr>
            <a:r>
              <a:rPr lang="en-US" sz="1800"/>
              <a:t>Our task at hand is to </a:t>
            </a:r>
            <a:r>
              <a:rPr lang="en-US" sz="1800" b="1"/>
              <a:t>predict the propensity to buy a product based on the user's past activities and user level information.</a:t>
            </a:r>
            <a:endParaRPr lang="en-US"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Approch	</a:t>
            </a:r>
            <a:endParaRPr lang="en-US" b="1"/>
          </a:p>
        </p:txBody>
      </p:sp>
      <p:sp>
        <p:nvSpPr>
          <p:cNvPr id="3" name="Content Placeholder 2"/>
          <p:cNvSpPr>
            <a:spLocks noGrp="1"/>
          </p:cNvSpPr>
          <p:nvPr>
            <p:ph sz="half" idx="1"/>
          </p:nvPr>
        </p:nvSpPr>
        <p:spPr>
          <a:xfrm>
            <a:off x="838200" y="1825625"/>
            <a:ext cx="10516235" cy="1006475"/>
          </a:xfrm>
        </p:spPr>
        <p:txBody>
          <a:bodyPr/>
          <a:p>
            <a:r>
              <a:rPr lang="en-US"/>
              <a:t>First of all we’ll import the required libraries which we’ll be required to complete this project.</a:t>
            </a:r>
            <a:endParaRPr lang="en-US"/>
          </a:p>
          <a:p>
            <a:pPr marL="0" indent="0">
              <a:buNone/>
            </a:pPr>
            <a:endParaRPr lang="en-US"/>
          </a:p>
        </p:txBody>
      </p:sp>
      <p:pic>
        <p:nvPicPr>
          <p:cNvPr id="4" name="Content Placeholder 3" descr="libraries"/>
          <p:cNvPicPr>
            <a:picLocks noChangeAspect="1"/>
          </p:cNvPicPr>
          <p:nvPr>
            <p:ph sz="half" idx="2"/>
          </p:nvPr>
        </p:nvPicPr>
        <p:blipFill>
          <a:blip r:embed="rId1"/>
          <a:stretch>
            <a:fillRect/>
          </a:stretch>
        </p:blipFill>
        <p:spPr>
          <a:xfrm>
            <a:off x="2312035" y="3074035"/>
            <a:ext cx="7568565" cy="32435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32790" y="634365"/>
            <a:ext cx="10727055" cy="5619750"/>
          </a:xfrm>
        </p:spPr>
        <p:txBody>
          <a:bodyPr>
            <a:normAutofit lnSpcReduction="20000"/>
          </a:bodyPr>
          <a:p>
            <a:r>
              <a:rPr lang="en-US"/>
              <a:t>After importing the libraries. we’ll load the train and test dataset.</a:t>
            </a:r>
            <a:endParaRPr lang="en-US"/>
          </a:p>
          <a:p>
            <a:r>
              <a:rPr lang="en-US"/>
              <a:t>We’ll look at the dataset and figure out the missing values.</a:t>
            </a:r>
            <a:endParaRPr lang="en-US"/>
          </a:p>
          <a:p>
            <a:r>
              <a:rPr lang="en-US"/>
              <a:t>We’ll handle the missing values as per the requirements.</a:t>
            </a:r>
            <a:endParaRPr lang="en-US"/>
          </a:p>
          <a:p>
            <a:r>
              <a:rPr lang="en-US"/>
              <a:t>As in the provided dataset there were missing values which we replaced using the most occuring values (mode).</a:t>
            </a:r>
            <a:endParaRPr lang="en-US"/>
          </a:p>
          <a:p>
            <a:r>
              <a:rPr lang="en-US"/>
              <a:t>After doing the data preproceesing and data cleaning part, we move to the model building part.</a:t>
            </a:r>
            <a:endParaRPr lang="en-US"/>
          </a:p>
          <a:p>
            <a:r>
              <a:rPr lang="en-US"/>
              <a:t>Used 3 types of machine learning algorithms to predict the required results. </a:t>
            </a:r>
            <a:endParaRPr lang="en-US"/>
          </a:p>
          <a:p>
            <a:pPr lvl="1"/>
            <a:r>
              <a:rPr lang="en-US"/>
              <a:t> Logistic Regression</a:t>
            </a:r>
            <a:endParaRPr lang="en-US"/>
          </a:p>
          <a:p>
            <a:pPr lvl="1"/>
            <a:r>
              <a:rPr lang="en-US"/>
              <a:t>RandomForestClassifier</a:t>
            </a:r>
            <a:endParaRPr lang="en-US"/>
          </a:p>
          <a:p>
            <a:pPr lvl="1"/>
            <a:r>
              <a:rPr lang="en-US"/>
              <a:t>DecisionTreeClassifier</a:t>
            </a:r>
            <a:endParaRPr lang="en-US"/>
          </a:p>
          <a:p>
            <a:pPr lvl="0"/>
            <a:r>
              <a:rPr lang="en-US"/>
              <a:t>We compared the accuracy score which we obtained from the above 3 algorithms with the cross validation score.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732790" y="634365"/>
            <a:ext cx="10727055" cy="5619750"/>
          </a:xfrm>
        </p:spPr>
        <p:txBody>
          <a:bodyPr>
            <a:normAutofit lnSpcReduction="20000"/>
          </a:bodyPr>
          <a:p>
            <a:r>
              <a:rPr lang="en-US"/>
              <a:t>After comparing the values with the cross validation score we came to know that RandomForestClassifier was performing best among all other.</a:t>
            </a:r>
            <a:endParaRPr lang="en-US"/>
          </a:p>
          <a:p>
            <a:r>
              <a:rPr lang="en-US"/>
              <a:t>So, we picked RandomForestClassifier as our final model and stared to perform the Hyper parameter score to enchance our accuracy score.</a:t>
            </a:r>
            <a:endParaRPr lang="en-US"/>
          </a:p>
          <a:p>
            <a:r>
              <a:rPr lang="en-US"/>
              <a:t>Finally, we were able to obtained a accuracy score of 91% and saved the final model.</a:t>
            </a:r>
            <a:endParaRPr lang="en-US"/>
          </a:p>
          <a:p>
            <a:endParaRPr lang="en-US"/>
          </a:p>
          <a:p>
            <a:r>
              <a:rPr lang="en-US"/>
              <a:t>Worked on the test dataset and predicted the values using our final model.</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2244</Words>
  <Application>WPS Presentation</Application>
  <PresentationFormat>Widescreen</PresentationFormat>
  <Paragraphs>35</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Lead Scoring Engine</dc:title>
  <dc:creator/>
  <cp:lastModifiedBy>Ajitesh</cp:lastModifiedBy>
  <cp:revision>3</cp:revision>
  <dcterms:created xsi:type="dcterms:W3CDTF">2022-06-05T15:19:56Z</dcterms:created>
  <dcterms:modified xsi:type="dcterms:W3CDTF">2022-06-05T15:36:17Z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0F8B73A9F4C8431EA95671DE732FD45F</vt:lpwstr>
  </property>
  <property fmtid="{D5CDD505-2E9C-101B-9397-08002B2CF9AE}" pid="3" name="KSOProductBuildVer">
    <vt:lpwstr>1033-11.2.0.11130</vt:lpwstr>
  </property>
</Properties>
</file>