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3"/>
    <p:sldId id="258" r:id="rId4"/>
    <p:sldId id="281" r:id="rId5"/>
    <p:sldId id="282" r:id="rId6"/>
    <p:sldId id="673" r:id="rId7"/>
    <p:sldId id="674" r:id="rId8"/>
    <p:sldId id="675" r:id="rId9"/>
    <p:sldId id="676" r:id="rId10"/>
    <p:sldId id="677" r:id="rId11"/>
    <p:sldId id="678" r:id="rId12"/>
    <p:sldId id="679" r:id="rId13"/>
    <p:sldId id="680" r:id="rId14"/>
    <p:sldId id="681" r:id="rId15"/>
    <p:sldId id="682" r:id="rId16"/>
    <p:sldId id="683" r:id="rId17"/>
    <p:sldId id="283" r:id="rId18"/>
    <p:sldId id="667" r:id="rId19"/>
  </p:sldIdLst>
  <p:sldSz cx="12192000" cy="6858000"/>
  <p:notesSz cx="6858000" cy="9144000"/>
  <p:embeddedFontLst>
    <p:embeddedFont>
      <p:font typeface="Calibri" panose="020F0502020204030204" charset="0"/>
      <p:regular r:id="rId24"/>
      <p:bold r:id="rId25"/>
      <p:italic r:id="rId26"/>
      <p:boldItalic r:id="rId27"/>
    </p:embeddedFont>
    <p:embeddedFont>
      <p:font typeface="Urbanist Black" panose="020B0A04040200000203" charset="0"/>
      <p:bold r:id="rId28"/>
    </p:embeddedFont>
    <p:embeddedFont>
      <p:font typeface="Quicksand" charset="0"/>
      <p:regular r:id="rId29"/>
      <p:bold r:id="rId30"/>
    </p:embeddedFont>
    <p:embeddedFont>
      <p:font typeface="等线" panose="02010600030101010101" charset="-122"/>
      <p:regular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AFF"/>
    <a:srgbClr val="FF61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2" autoAdjust="0"/>
    <p:restoredTop sz="96066" autoAdjust="0"/>
  </p:normalViewPr>
  <p:slideViewPr>
    <p:cSldViewPr snapToGrid="0">
      <p:cViewPr varScale="1">
        <p:scale>
          <a:sx n="154" d="100"/>
          <a:sy n="154"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A47B1-3846-4537-92E2-14EB646BE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26E7F-33DB-4C3B-9562-B085BA584D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p:cNvSpPr txBox="1"/>
          <p:nvPr userDrawn="1"/>
        </p:nvSpPr>
        <p:spPr>
          <a:xfrm>
            <a:off x="504477" y="269069"/>
            <a:ext cx="5624324" cy="584775"/>
          </a:xfrm>
          <a:prstGeom prst="rect">
            <a:avLst/>
          </a:prstGeom>
          <a:noFill/>
        </p:spPr>
        <p:txBody>
          <a:bodyPr wrap="square">
            <a:spAutoFit/>
          </a:bodyPr>
          <a:lstStyle/>
          <a:p>
            <a:r>
              <a:rPr lang="en-US" altLang="zh-CN" sz="3200" b="1" dirty="0">
                <a:solidFill>
                  <a:schemeClr val="tx1">
                    <a:lumMod val="85000"/>
                    <a:lumOff val="15000"/>
                  </a:schemeClr>
                </a:solidFill>
                <a:latin typeface="+mj-lt"/>
              </a:rPr>
              <a:t>THESIS DEFENSE</a:t>
            </a:r>
            <a:endParaRPr lang="en-US" altLang="zh-CN" sz="3200" b="1" dirty="0">
              <a:solidFill>
                <a:schemeClr val="tx1">
                  <a:lumMod val="85000"/>
                  <a:lumOff val="15000"/>
                </a:schemeClr>
              </a:solidFill>
              <a:latin typeface="+mj-lt"/>
            </a:endParaRPr>
          </a:p>
        </p:txBody>
      </p:sp>
      <p:sp>
        <p:nvSpPr>
          <p:cNvPr id="8" name="矩形 7"/>
          <p:cNvSpPr/>
          <p:nvPr userDrawn="1"/>
        </p:nvSpPr>
        <p:spPr>
          <a:xfrm>
            <a:off x="10064731" y="616453"/>
            <a:ext cx="1896325" cy="323165"/>
          </a:xfrm>
          <a:prstGeom prst="rect">
            <a:avLst/>
          </a:prstGeom>
        </p:spPr>
        <p:txBody>
          <a:bodyPr wrap="square">
            <a:spAutoFit/>
          </a:bodyPr>
          <a:lstStyle/>
          <a:p>
            <a:pPr>
              <a:lnSpc>
                <a:spcPts val="1800"/>
              </a:lnSpc>
            </a:pPr>
            <a:r>
              <a:rPr lang="en-US" altLang="zh-CN" sz="1600" b="1" dirty="0">
                <a:solidFill>
                  <a:schemeClr val="accent2"/>
                </a:solidFill>
                <a:latin typeface="+mj-lt"/>
              </a:rPr>
              <a:t>DEMONSTRATE </a:t>
            </a:r>
            <a:endParaRPr lang="en-US" altLang="zh-CN" sz="1600" b="1" dirty="0">
              <a:solidFill>
                <a:schemeClr val="accent2"/>
              </a:solidFill>
              <a:latin typeface="+mj-lt"/>
            </a:endParaRPr>
          </a:p>
        </p:txBody>
      </p:sp>
      <p:grpSp>
        <p:nvGrpSpPr>
          <p:cNvPr id="9" name="组合 8"/>
          <p:cNvGrpSpPr/>
          <p:nvPr userDrawn="1"/>
        </p:nvGrpSpPr>
        <p:grpSpPr>
          <a:xfrm>
            <a:off x="567167" y="882092"/>
            <a:ext cx="11123269" cy="82034"/>
            <a:chOff x="599902" y="1341188"/>
            <a:chExt cx="11123269" cy="82034"/>
          </a:xfrm>
        </p:grpSpPr>
        <p:sp>
          <p:nvSpPr>
            <p:cNvPr id="10" name="矩形 9"/>
            <p:cNvSpPr/>
            <p:nvPr/>
          </p:nvSpPr>
          <p:spPr>
            <a:xfrm>
              <a:off x="599902" y="1341188"/>
              <a:ext cx="2905868" cy="820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495824" y="1389754"/>
              <a:ext cx="8227347"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11.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1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13.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5.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hemeOverride" Target="../theme/themeOverride1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6" name="矩形: 圆角 5"/>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400396" y="5563247"/>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8362748" y="-320230"/>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719455" y="1266825"/>
            <a:ext cx="4606925" cy="4410075"/>
          </a:xfrm>
          <a:prstGeom prst="ellipse">
            <a:avLst/>
          </a:prstGeom>
          <a:gradFill flip="none" rotWithShape="1">
            <a:gsLst>
              <a:gs pos="0">
                <a:schemeClr val="accent3"/>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82744" y="2073228"/>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3467585" y="5416159"/>
            <a:ext cx="523002" cy="523002"/>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4536162" y="1724418"/>
            <a:ext cx="443601" cy="44360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3759035" y="-340987"/>
            <a:ext cx="672726" cy="67272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661660" y="2070735"/>
            <a:ext cx="6337300" cy="2735780"/>
            <a:chOff x="6374478" y="2491766"/>
            <a:chExt cx="5624324" cy="2401655"/>
          </a:xfrm>
        </p:grpSpPr>
        <p:sp>
          <p:nvSpPr>
            <p:cNvPr id="219" name="文本框 218"/>
            <p:cNvSpPr txBox="1"/>
            <p:nvPr/>
          </p:nvSpPr>
          <p:spPr>
            <a:xfrm>
              <a:off x="6374478" y="3145827"/>
              <a:ext cx="5624324" cy="512293"/>
            </a:xfrm>
            <a:prstGeom prst="rect">
              <a:avLst/>
            </a:prstGeom>
            <a:noFill/>
          </p:spPr>
          <p:txBody>
            <a:bodyPr wrap="square">
              <a:spAutoFit/>
            </a:bodyPr>
            <a:lstStyle/>
            <a:p>
              <a:r>
                <a:rPr lang="en-US" altLang="zh-CN" sz="3200" b="1" dirty="0">
                  <a:gradFill flip="none" rotWithShape="1">
                    <a:gsLst>
                      <a:gs pos="0">
                        <a:schemeClr val="bg1"/>
                      </a:gs>
                      <a:gs pos="100000">
                        <a:schemeClr val="accent1">
                          <a:lumMod val="20000"/>
                          <a:lumOff val="80000"/>
                        </a:schemeClr>
                      </a:gs>
                    </a:gsLst>
                    <a:lin ang="2700000" scaled="1"/>
                    <a:tileRect/>
                  </a:gradFill>
                  <a:latin typeface="+mj-lt"/>
                </a:rPr>
                <a:t>Malignant Comment Classifier</a:t>
              </a:r>
              <a:endParaRPr lang="en-US" altLang="zh-CN" sz="3200" b="1" dirty="0">
                <a:gradFill flip="none" rotWithShape="1">
                  <a:gsLst>
                    <a:gs pos="0">
                      <a:schemeClr val="bg1"/>
                    </a:gs>
                    <a:gs pos="100000">
                      <a:schemeClr val="accent1">
                        <a:lumMod val="20000"/>
                        <a:lumOff val="80000"/>
                      </a:schemeClr>
                    </a:gs>
                  </a:gsLst>
                  <a:lin ang="2700000" scaled="1"/>
                  <a:tileRect/>
                </a:gradFill>
                <a:latin typeface="+mj-lt"/>
              </a:endParaRPr>
            </a:p>
          </p:txBody>
        </p:sp>
        <p:sp>
          <p:nvSpPr>
            <p:cNvPr id="220" name="文本框 219"/>
            <p:cNvSpPr txBox="1"/>
            <p:nvPr/>
          </p:nvSpPr>
          <p:spPr>
            <a:xfrm>
              <a:off x="6402600" y="4570102"/>
              <a:ext cx="3339891" cy="323319"/>
            </a:xfrm>
            <a:prstGeom prst="rect">
              <a:avLst/>
            </a:prstGeom>
            <a:noFill/>
          </p:spPr>
          <p:txBody>
            <a:bodyPr wrap="square">
              <a:spAutoFit/>
            </a:bodyPr>
            <a:lstStyle/>
            <a:p>
              <a:r>
                <a:rPr lang="en-US" altLang="zh-CN" b="1" dirty="0">
                  <a:solidFill>
                    <a:schemeClr val="accent1">
                      <a:lumMod val="20000"/>
                      <a:lumOff val="80000"/>
                    </a:schemeClr>
                  </a:solidFill>
                  <a:latin typeface="+mj-lt"/>
                </a:rPr>
                <a:t>Submitted By: Ajitesh Kumar</a:t>
              </a:r>
              <a:endParaRPr lang="en-US" altLang="zh-CN" b="1" dirty="0">
                <a:solidFill>
                  <a:schemeClr val="accent1">
                    <a:lumMod val="20000"/>
                    <a:lumOff val="80000"/>
                  </a:schemeClr>
                </a:solidFill>
                <a:latin typeface="+mj-lt"/>
              </a:endParaRPr>
            </a:p>
          </p:txBody>
        </p:sp>
        <p:sp>
          <p:nvSpPr>
            <p:cNvPr id="15" name="矩形 14"/>
            <p:cNvSpPr/>
            <p:nvPr/>
          </p:nvSpPr>
          <p:spPr>
            <a:xfrm>
              <a:off x="6402535" y="3787463"/>
              <a:ext cx="4238446" cy="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p:cNvSpPr/>
            <p:nvPr/>
          </p:nvSpPr>
          <p:spPr>
            <a:xfrm>
              <a:off x="6374723" y="2491766"/>
              <a:ext cx="3485820" cy="282625"/>
            </a:xfrm>
            <a:prstGeom prst="rect">
              <a:avLst/>
            </a:prstGeom>
          </p:spPr>
          <p:txBody>
            <a:bodyPr wrap="square">
              <a:spAutoFit/>
            </a:bodyPr>
            <a:lstStyle/>
            <a:p>
              <a:pPr>
                <a:lnSpc>
                  <a:spcPts val="1800"/>
                </a:lnSpc>
              </a:pPr>
              <a:r>
                <a:rPr lang="en-US" altLang="zh-CN" sz="1600" b="1" dirty="0">
                  <a:gradFill>
                    <a:gsLst>
                      <a:gs pos="0">
                        <a:schemeClr val="bg1"/>
                      </a:gs>
                      <a:gs pos="100000">
                        <a:schemeClr val="accent1">
                          <a:lumMod val="20000"/>
                          <a:lumOff val="80000"/>
                        </a:schemeClr>
                      </a:gs>
                    </a:gsLst>
                    <a:lin ang="2700000" scaled="1"/>
                  </a:gradFill>
                  <a:latin typeface="+mj-lt"/>
                </a:rPr>
                <a:t>FlipRobo Technologies</a:t>
              </a:r>
              <a:endParaRPr lang="en-US" altLang="zh-CN" sz="1600" b="1" dirty="0">
                <a:gradFill>
                  <a:gsLst>
                    <a:gs pos="0">
                      <a:schemeClr val="bg1"/>
                    </a:gs>
                    <a:gs pos="100000">
                      <a:schemeClr val="accent1">
                        <a:lumMod val="20000"/>
                        <a:lumOff val="80000"/>
                      </a:schemeClr>
                    </a:gs>
                  </a:gsLst>
                  <a:lin ang="2700000" scaled="1"/>
                </a:gradFill>
                <a:latin typeface="+mj-lt"/>
              </a:endParaRPr>
            </a:p>
          </p:txBody>
        </p:sp>
      </p:grpSp>
      <p:pic>
        <p:nvPicPr>
          <p:cNvPr id="3" name="Content Placeholder 2" descr="maglinanat comment classifier"/>
          <p:cNvPicPr>
            <a:picLocks noChangeAspect="1"/>
          </p:cNvPicPr>
          <p:nvPr>
            <p:ph idx="1"/>
          </p:nvPr>
        </p:nvPicPr>
        <p:blipFill>
          <a:blip r:embed="rId1"/>
          <a:stretch>
            <a:fillRect/>
          </a:stretch>
        </p:blipFill>
        <p:spPr>
          <a:xfrm>
            <a:off x="873125" y="1303655"/>
            <a:ext cx="4296410" cy="42964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706755"/>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4000" dirty="0"/>
              <a:t>Distribution of comments after cleaning</a:t>
            </a:r>
            <a:endParaRPr lang="en-US" altLang="zh-CN" sz="40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s 6"/>
          <p:cNvSpPr/>
          <p:nvPr/>
        </p:nvSpPr>
        <p:spPr>
          <a:xfrm>
            <a:off x="1797050" y="1865630"/>
            <a:ext cx="8763000" cy="431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7" name="椭圆 176"/>
          <p:cNvSpPr/>
          <p:nvPr/>
        </p:nvSpPr>
        <p:spPr>
          <a:xfrm>
            <a:off x="10022840" y="5984875"/>
            <a:ext cx="1781810" cy="1892935"/>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comment_distrin=bution_after"/>
          <p:cNvPicPr>
            <a:picLocks noChangeAspect="1"/>
          </p:cNvPicPr>
          <p:nvPr>
            <p:ph idx="1"/>
          </p:nvPr>
        </p:nvPicPr>
        <p:blipFill>
          <a:blip r:embed="rId1"/>
          <a:stretch>
            <a:fillRect/>
          </a:stretch>
        </p:blipFill>
        <p:spPr>
          <a:xfrm>
            <a:off x="1756410" y="1905000"/>
            <a:ext cx="867918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119888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3600" dirty="0"/>
              <a:t>Let’s look at word cloud of Maglinant &amp; highly maglinant Comments  </a:t>
            </a:r>
            <a:endParaRPr lang="en-US" altLang="zh-CN" sz="36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9705340" y="6016625"/>
            <a:ext cx="1750060" cy="1845310"/>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maglinant_word_cloud"/>
          <p:cNvPicPr>
            <a:picLocks noChangeAspect="1"/>
          </p:cNvPicPr>
          <p:nvPr>
            <p:ph sz="half" idx="1"/>
          </p:nvPr>
        </p:nvPicPr>
        <p:blipFill>
          <a:blip r:embed="rId1"/>
          <a:stretch>
            <a:fillRect/>
          </a:stretch>
        </p:blipFill>
        <p:spPr>
          <a:xfrm>
            <a:off x="838200" y="2137410"/>
            <a:ext cx="5181600" cy="3726815"/>
          </a:xfrm>
          <a:prstGeom prst="rect">
            <a:avLst/>
          </a:prstGeom>
        </p:spPr>
      </p:pic>
      <p:pic>
        <p:nvPicPr>
          <p:cNvPr id="7" name="Content Placeholder 6" descr="highly_maglinant_comments"/>
          <p:cNvPicPr>
            <a:picLocks noChangeAspect="1"/>
          </p:cNvPicPr>
          <p:nvPr>
            <p:ph sz="half" idx="2"/>
          </p:nvPr>
        </p:nvPicPr>
        <p:blipFill>
          <a:blip r:embed="rId2"/>
          <a:stretch>
            <a:fillRect/>
          </a:stretch>
        </p:blipFill>
        <p:spPr>
          <a:xfrm>
            <a:off x="6172200" y="2137410"/>
            <a:ext cx="5181600" cy="3726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119888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3600" dirty="0"/>
              <a:t>Let’s look at the word cloud of rude &amp; abuse comments</a:t>
            </a:r>
            <a:endParaRPr lang="en-US" altLang="zh-CN" sz="36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9388475" y="6033135"/>
            <a:ext cx="1813560" cy="1828800"/>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rude_comments"/>
          <p:cNvPicPr>
            <a:picLocks noChangeAspect="1"/>
          </p:cNvPicPr>
          <p:nvPr>
            <p:ph sz="half" idx="1"/>
          </p:nvPr>
        </p:nvPicPr>
        <p:blipFill>
          <a:blip r:embed="rId1"/>
          <a:stretch>
            <a:fillRect/>
          </a:stretch>
        </p:blipFill>
        <p:spPr>
          <a:xfrm>
            <a:off x="838200" y="2137410"/>
            <a:ext cx="5181600" cy="3726815"/>
          </a:xfrm>
          <a:prstGeom prst="rect">
            <a:avLst/>
          </a:prstGeom>
        </p:spPr>
      </p:pic>
      <p:pic>
        <p:nvPicPr>
          <p:cNvPr id="7" name="Content Placeholder 6" descr="abusing_commens"/>
          <p:cNvPicPr>
            <a:picLocks noChangeAspect="1"/>
          </p:cNvPicPr>
          <p:nvPr>
            <p:ph sz="half" idx="2"/>
          </p:nvPr>
        </p:nvPicPr>
        <p:blipFill>
          <a:blip r:embed="rId2"/>
          <a:stretch>
            <a:fillRect/>
          </a:stretch>
        </p:blipFill>
        <p:spPr>
          <a:xfrm>
            <a:off x="6172200" y="2137410"/>
            <a:ext cx="5181600" cy="3726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119888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3600" dirty="0"/>
              <a:t>Let’s look at the word cloud of threat &amp; loathe comments </a:t>
            </a:r>
            <a:endParaRPr lang="en-US" altLang="zh-CN" sz="36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9705975" y="6022340"/>
            <a:ext cx="1749425" cy="1839595"/>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thret_comments"/>
          <p:cNvPicPr>
            <a:picLocks noChangeAspect="1"/>
          </p:cNvPicPr>
          <p:nvPr>
            <p:ph sz="half" idx="1"/>
          </p:nvPr>
        </p:nvPicPr>
        <p:blipFill>
          <a:blip r:embed="rId1"/>
          <a:stretch>
            <a:fillRect/>
          </a:stretch>
        </p:blipFill>
        <p:spPr>
          <a:xfrm>
            <a:off x="838200" y="2137410"/>
            <a:ext cx="5181600" cy="3726815"/>
          </a:xfrm>
          <a:prstGeom prst="rect">
            <a:avLst/>
          </a:prstGeom>
        </p:spPr>
      </p:pic>
      <p:pic>
        <p:nvPicPr>
          <p:cNvPr id="7" name="Content Placeholder 6" descr="loathe_comments"/>
          <p:cNvPicPr>
            <a:picLocks noChangeAspect="1"/>
          </p:cNvPicPr>
          <p:nvPr>
            <p:ph sz="half" idx="2"/>
          </p:nvPr>
        </p:nvPicPr>
        <p:blipFill>
          <a:blip r:embed="rId2"/>
          <a:stretch>
            <a:fillRect/>
          </a:stretch>
        </p:blipFill>
        <p:spPr>
          <a:xfrm>
            <a:off x="6172200" y="2137410"/>
            <a:ext cx="5181600" cy="37268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119888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3600" dirty="0"/>
              <a:t>Let’s look at the word cloud not maglinant comments </a:t>
            </a:r>
            <a:endParaRPr lang="en-US" altLang="zh-CN" sz="36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not_maglinant"/>
          <p:cNvPicPr>
            <a:picLocks noChangeAspect="1"/>
          </p:cNvPicPr>
          <p:nvPr>
            <p:ph idx="1"/>
          </p:nvPr>
        </p:nvPicPr>
        <p:blipFill>
          <a:blip r:embed="rId1"/>
          <a:stretch>
            <a:fillRect/>
          </a:stretch>
        </p:blipFill>
        <p:spPr>
          <a:xfrm>
            <a:off x="3197860" y="1691005"/>
            <a:ext cx="6605270" cy="4751705"/>
          </a:xfrm>
          <a:prstGeom prst="rect">
            <a:avLst/>
          </a:prstGeom>
        </p:spPr>
      </p:pic>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119888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3600" dirty="0"/>
              <a:t>Results (Metrices) obtained from different ML algorithms</a:t>
            </a:r>
            <a:endParaRPr lang="en-US" altLang="zh-CN" sz="36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Content Placeholder 2" descr="metrices"/>
          <p:cNvPicPr>
            <a:picLocks noChangeAspect="1"/>
          </p:cNvPicPr>
          <p:nvPr>
            <p:ph idx="1"/>
          </p:nvPr>
        </p:nvPicPr>
        <p:blipFill>
          <a:blip r:embed="rId1"/>
          <a:stretch>
            <a:fillRect/>
          </a:stretch>
        </p:blipFill>
        <p:spPr>
          <a:xfrm>
            <a:off x="488950" y="2534285"/>
            <a:ext cx="11406505" cy="2759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17550" y="756920"/>
            <a:ext cx="10562590" cy="829945"/>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dirty="0"/>
              <a:t>Key Findings</a:t>
            </a:r>
            <a:endParaRPr lang="en-US" altLang="zh-CN" dirty="0"/>
          </a:p>
        </p:txBody>
      </p:sp>
      <p:sp>
        <p:nvSpPr>
          <p:cNvPr id="173" name="矩形 172"/>
          <p:cNvSpPr/>
          <p:nvPr/>
        </p:nvSpPr>
        <p:spPr>
          <a:xfrm>
            <a:off x="717550" y="1924685"/>
            <a:ext cx="10561955" cy="3476625"/>
          </a:xfrm>
          <a:prstGeom prst="rect">
            <a:avLst/>
          </a:prstGeom>
        </p:spPr>
        <p:txBody>
          <a:bodyPr wrap="square">
            <a:spAutoFit/>
          </a:bodyPr>
          <a:lstStyle/>
          <a:p>
            <a:pPr marL="285750" indent="-285750">
              <a:lnSpc>
                <a:spcPct val="110000"/>
              </a:lnSpc>
              <a:buFont typeface="Wingdings" panose="05000000000000000000" charset="0"/>
              <a:buChar char="v"/>
            </a:pPr>
            <a:r>
              <a:rPr lang="en-IN" sz="2000" dirty="0">
                <a:solidFill>
                  <a:schemeClr val="bg1"/>
                </a:solidFill>
                <a:effectLst/>
                <a:latin typeface="Calibri" panose="020F0502020204030204" charset="0"/>
                <a:cs typeface="Calibri" panose="020F0502020204030204" charset="0"/>
                <a:sym typeface="+mn-ea"/>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sz="2000" dirty="0">
              <a:solidFill>
                <a:schemeClr val="bg1"/>
              </a:solidFill>
              <a:effectLst/>
              <a:latin typeface="Calibri" panose="020F0502020204030204" charset="0"/>
              <a:cs typeface="Calibri" panose="020F0502020204030204" charset="0"/>
            </a:endParaRPr>
          </a:p>
          <a:p>
            <a:pPr indent="0">
              <a:lnSpc>
                <a:spcPct val="110000"/>
              </a:lnSpc>
              <a:buFont typeface="Wingdings" panose="05000000000000000000" charset="0"/>
              <a:buNone/>
            </a:pPr>
            <a:r>
              <a:rPr lang="en-IN" sz="2000" dirty="0">
                <a:solidFill>
                  <a:schemeClr val="bg1"/>
                </a:solidFill>
                <a:effectLst/>
                <a:latin typeface="Calibri" panose="020F0502020204030204" charset="0"/>
                <a:cs typeface="Calibri" panose="020F0502020204030204" charset="0"/>
                <a:sym typeface="+mn-ea"/>
              </a:rPr>
              <a:t>   </a:t>
            </a:r>
            <a:endParaRPr lang="en-IN" sz="20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v"/>
            </a:pPr>
            <a:r>
              <a:rPr lang="en-IN" sz="2000" dirty="0">
                <a:solidFill>
                  <a:schemeClr val="bg1"/>
                </a:solidFill>
                <a:effectLst/>
                <a:latin typeface="Calibri" panose="020F0502020204030204" charset="0"/>
                <a:cs typeface="Calibri" panose="020F0502020204030204" charset="0"/>
                <a:sym typeface="+mn-ea"/>
              </a:rPr>
              <a:t>From the above analysis the below mentioned results were achieved which depicts the</a:t>
            </a:r>
            <a:r>
              <a:rPr lang="en-US" altLang="en-IN" sz="2000" dirty="0">
                <a:solidFill>
                  <a:schemeClr val="bg1"/>
                </a:solidFill>
                <a:effectLst/>
                <a:latin typeface="Calibri" panose="020F0502020204030204" charset="0"/>
                <a:cs typeface="Calibri" panose="020F0502020204030204" charset="0"/>
                <a:sym typeface="+mn-ea"/>
              </a:rPr>
              <a:t> </a:t>
            </a:r>
            <a:r>
              <a:rPr lang="en-IN" sz="2000" dirty="0">
                <a:solidFill>
                  <a:schemeClr val="bg1"/>
                </a:solidFill>
                <a:effectLst/>
                <a:latin typeface="Calibri" panose="020F0502020204030204" charset="0"/>
                <a:cs typeface="Calibri" panose="020F0502020204030204" charset="0"/>
                <a:sym typeface="+mn-ea"/>
              </a:rPr>
              <a:t>chances and conditions of a comment being a hateful comment or a normal comment.</a:t>
            </a:r>
            <a:endParaRPr lang="en-IN" sz="2000" dirty="0">
              <a:solidFill>
                <a:schemeClr val="bg1"/>
              </a:solidFill>
              <a:effectLst/>
              <a:latin typeface="Calibri" panose="020F0502020204030204" charset="0"/>
              <a:cs typeface="Calibri" panose="020F0502020204030204" charset="0"/>
            </a:endParaRPr>
          </a:p>
          <a:p>
            <a:pPr indent="0">
              <a:lnSpc>
                <a:spcPct val="110000"/>
              </a:lnSpc>
              <a:buFont typeface="Wingdings" panose="05000000000000000000" charset="0"/>
              <a:buNone/>
            </a:pPr>
            <a:r>
              <a:rPr lang="en-IN" sz="2000" b="1" dirty="0">
                <a:solidFill>
                  <a:schemeClr val="bg1"/>
                </a:solidFill>
                <a:effectLst/>
                <a:latin typeface="Calibri" panose="020F0502020204030204" charset="0"/>
                <a:cs typeface="Calibri" panose="020F0502020204030204" charset="0"/>
                <a:sym typeface="+mn-ea"/>
              </a:rPr>
              <a:t> </a:t>
            </a:r>
            <a:endParaRPr lang="en-IN" sz="20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v"/>
            </a:pPr>
            <a:r>
              <a:rPr lang="en-IN" sz="2000" dirty="0">
                <a:solidFill>
                  <a:schemeClr val="bg1"/>
                </a:solidFill>
                <a:effectLst/>
                <a:latin typeface="Calibri" panose="020F0502020204030204" charset="0"/>
                <a:cs typeface="Calibri" panose="020F0502020204030204" charset="0"/>
                <a:sym typeface="+mn-ea"/>
              </a:rPr>
              <a:t>With the increasing popularity of social media, more and more people consume feeds from social media and due differences they spread hate comments to instead of love and harmony. It has strong negative impacts on individual users and broader society.</a:t>
            </a:r>
            <a:endParaRPr lang="en-IN" altLang="zh-CN" sz="2000" b="1" dirty="0">
              <a:solidFill>
                <a:schemeClr val="bg1"/>
              </a:solidFill>
              <a:effectLst/>
              <a:latin typeface="Calibri" panose="020F0502020204030204" charset="0"/>
              <a:cs typeface="Calibri" panose="020F0502020204030204" charset="0"/>
            </a:endParaRPr>
          </a:p>
        </p:txBody>
      </p:sp>
      <p:sp>
        <p:nvSpPr>
          <p:cNvPr id="177" name="椭圆 176"/>
          <p:cNvSpPr/>
          <p:nvPr/>
        </p:nvSpPr>
        <p:spPr>
          <a:xfrm>
            <a:off x="426754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6" name="矩形: 圆角 5"/>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3" name="组合 232"/>
          <p:cNvGrpSpPr/>
          <p:nvPr/>
        </p:nvGrpSpPr>
        <p:grpSpPr>
          <a:xfrm>
            <a:off x="1679765" y="5530434"/>
            <a:ext cx="229694" cy="344540"/>
            <a:chOff x="8146837" y="2173888"/>
            <a:chExt cx="229694" cy="344540"/>
          </a:xfrm>
        </p:grpSpPr>
        <p:sp>
          <p:nvSpPr>
            <p:cNvPr id="234" name="任意多边形: 形状 233"/>
            <p:cNvSpPr/>
            <p:nvPr/>
          </p:nvSpPr>
          <p:spPr>
            <a:xfrm>
              <a:off x="8146837" y="2173888"/>
              <a:ext cx="229694" cy="278914"/>
            </a:xfrm>
            <a:custGeom>
              <a:avLst/>
              <a:gdLst>
                <a:gd name="connsiteX0" fmla="*/ 164067 w 229693"/>
                <a:gd name="connsiteY0" fmla="*/ 219030 h 278913"/>
                <a:gd name="connsiteX1" fmla="*/ 164067 w 229693"/>
                <a:gd name="connsiteY1" fmla="*/ 262507 h 278913"/>
                <a:gd name="connsiteX2" fmla="*/ 147660 w 229693"/>
                <a:gd name="connsiteY2" fmla="*/ 278914 h 278913"/>
                <a:gd name="connsiteX3" fmla="*/ 82033 w 229693"/>
                <a:gd name="connsiteY3" fmla="*/ 278914 h 278913"/>
                <a:gd name="connsiteX4" fmla="*/ 65627 w 229693"/>
                <a:gd name="connsiteY4" fmla="*/ 262507 h 278913"/>
                <a:gd name="connsiteX5" fmla="*/ 65627 w 229693"/>
                <a:gd name="connsiteY5" fmla="*/ 219030 h 278913"/>
                <a:gd name="connsiteX6" fmla="*/ 0 w 229693"/>
                <a:gd name="connsiteY6" fmla="*/ 114847 h 278913"/>
                <a:gd name="connsiteX7" fmla="*/ 114847 w 229693"/>
                <a:gd name="connsiteY7" fmla="*/ 0 h 278913"/>
                <a:gd name="connsiteX8" fmla="*/ 229694 w 229693"/>
                <a:gd name="connsiteY8" fmla="*/ 114847 h 278913"/>
                <a:gd name="connsiteX9" fmla="*/ 164067 w 229693"/>
                <a:gd name="connsiteY9" fmla="*/ 219030 h 27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693" h="278913">
                  <a:moveTo>
                    <a:pt x="164067" y="219030"/>
                  </a:moveTo>
                  <a:lnTo>
                    <a:pt x="164067" y="262507"/>
                  </a:lnTo>
                  <a:cubicBezTo>
                    <a:pt x="164067" y="271531"/>
                    <a:pt x="156684" y="278914"/>
                    <a:pt x="147660" y="278914"/>
                  </a:cubicBezTo>
                  <a:lnTo>
                    <a:pt x="82033" y="278914"/>
                  </a:lnTo>
                  <a:cubicBezTo>
                    <a:pt x="73010" y="278914"/>
                    <a:pt x="65627" y="271531"/>
                    <a:pt x="65627" y="262507"/>
                  </a:cubicBezTo>
                  <a:lnTo>
                    <a:pt x="65627" y="219030"/>
                  </a:lnTo>
                  <a:cubicBezTo>
                    <a:pt x="27071" y="200982"/>
                    <a:pt x="0" y="160786"/>
                    <a:pt x="0" y="114847"/>
                  </a:cubicBezTo>
                  <a:cubicBezTo>
                    <a:pt x="0" y="51681"/>
                    <a:pt x="51681" y="0"/>
                    <a:pt x="114847" y="0"/>
                  </a:cubicBezTo>
                  <a:cubicBezTo>
                    <a:pt x="178013" y="0"/>
                    <a:pt x="229694" y="51681"/>
                    <a:pt x="229694" y="114847"/>
                  </a:cubicBezTo>
                  <a:cubicBezTo>
                    <a:pt x="229694" y="160786"/>
                    <a:pt x="202623" y="200162"/>
                    <a:pt x="164067" y="219030"/>
                  </a:cubicBezTo>
                  <a:close/>
                </a:path>
              </a:pathLst>
            </a:custGeom>
            <a:noFill/>
            <a:ln w="16401" cap="rnd">
              <a:solidFill>
                <a:schemeClr val="bg1"/>
              </a:solidFill>
              <a:prstDash val="solid"/>
              <a:round/>
            </a:ln>
          </p:spPr>
          <p:txBody>
            <a:bodyPr rtlCol="0" anchor="ctr"/>
            <a:lstStyle/>
            <a:p>
              <a:endParaRPr lang="zh-CN" altLang="en-US"/>
            </a:p>
          </p:txBody>
        </p:sp>
        <p:sp>
          <p:nvSpPr>
            <p:cNvPr id="235" name="任意多边形: 形状 234"/>
            <p:cNvSpPr/>
            <p:nvPr/>
          </p:nvSpPr>
          <p:spPr>
            <a:xfrm>
              <a:off x="8179650" y="2206701"/>
              <a:ext cx="82033" cy="82033"/>
            </a:xfrm>
            <a:custGeom>
              <a:avLst/>
              <a:gdLst>
                <a:gd name="connsiteX0" fmla="*/ 82033 w 82033"/>
                <a:gd name="connsiteY0" fmla="*/ 0 h 82033"/>
                <a:gd name="connsiteX1" fmla="*/ 0 w 82033"/>
                <a:gd name="connsiteY1" fmla="*/ 82033 h 82033"/>
              </a:gdLst>
              <a:ahLst/>
              <a:cxnLst>
                <a:cxn ang="0">
                  <a:pos x="connsiteX0" y="connsiteY0"/>
                </a:cxn>
                <a:cxn ang="0">
                  <a:pos x="connsiteX1" y="connsiteY1"/>
                </a:cxn>
              </a:cxnLst>
              <a:rect l="l" t="t" r="r" b="b"/>
              <a:pathLst>
                <a:path w="82033" h="82033">
                  <a:moveTo>
                    <a:pt x="82033" y="0"/>
                  </a:moveTo>
                  <a:cubicBezTo>
                    <a:pt x="36915" y="0"/>
                    <a:pt x="0" y="36915"/>
                    <a:pt x="0" y="82033"/>
                  </a:cubicBezTo>
                </a:path>
              </a:pathLst>
            </a:custGeom>
            <a:noFill/>
            <a:ln w="16401" cap="rnd">
              <a:solidFill>
                <a:schemeClr val="bg1"/>
              </a:solidFill>
              <a:prstDash val="solid"/>
              <a:round/>
            </a:ln>
          </p:spPr>
          <p:txBody>
            <a:bodyPr rtlCol="0" anchor="ctr"/>
            <a:lstStyle/>
            <a:p>
              <a:endParaRPr lang="zh-CN" altLang="en-US"/>
            </a:p>
          </p:txBody>
        </p:sp>
        <p:sp>
          <p:nvSpPr>
            <p:cNvPr id="236" name="任意多边形: 形状 235"/>
            <p:cNvSpPr/>
            <p:nvPr/>
          </p:nvSpPr>
          <p:spPr>
            <a:xfrm>
              <a:off x="8212464" y="2452801"/>
              <a:ext cx="98440" cy="32813"/>
            </a:xfrm>
            <a:custGeom>
              <a:avLst/>
              <a:gdLst>
                <a:gd name="connsiteX0" fmla="*/ 16407 w 98440"/>
                <a:gd name="connsiteY0" fmla="*/ 0 h 32813"/>
                <a:gd name="connsiteX1" fmla="*/ 82033 w 98440"/>
                <a:gd name="connsiteY1" fmla="*/ 0 h 32813"/>
                <a:gd name="connsiteX2" fmla="*/ 98440 w 98440"/>
                <a:gd name="connsiteY2" fmla="*/ 16407 h 32813"/>
                <a:gd name="connsiteX3" fmla="*/ 98440 w 98440"/>
                <a:gd name="connsiteY3" fmla="*/ 16407 h 32813"/>
                <a:gd name="connsiteX4" fmla="*/ 82033 w 98440"/>
                <a:gd name="connsiteY4" fmla="*/ 32813 h 32813"/>
                <a:gd name="connsiteX5" fmla="*/ 16407 w 98440"/>
                <a:gd name="connsiteY5" fmla="*/ 32813 h 32813"/>
                <a:gd name="connsiteX6" fmla="*/ 0 w 98440"/>
                <a:gd name="connsiteY6" fmla="*/ 16407 h 32813"/>
                <a:gd name="connsiteX7" fmla="*/ 0 w 98440"/>
                <a:gd name="connsiteY7" fmla="*/ 16407 h 32813"/>
                <a:gd name="connsiteX8" fmla="*/ 16407 w 98440"/>
                <a:gd name="connsiteY8" fmla="*/ 0 h 3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40" h="32813">
                  <a:moveTo>
                    <a:pt x="16407" y="0"/>
                  </a:moveTo>
                  <a:lnTo>
                    <a:pt x="82033" y="0"/>
                  </a:lnTo>
                  <a:cubicBezTo>
                    <a:pt x="91057" y="0"/>
                    <a:pt x="98440" y="7383"/>
                    <a:pt x="98440" y="16407"/>
                  </a:cubicBezTo>
                  <a:lnTo>
                    <a:pt x="98440" y="16407"/>
                  </a:lnTo>
                  <a:cubicBezTo>
                    <a:pt x="98440" y="25430"/>
                    <a:pt x="91057" y="32813"/>
                    <a:pt x="82033" y="32813"/>
                  </a:cubicBezTo>
                  <a:lnTo>
                    <a:pt x="16407" y="32813"/>
                  </a:lnTo>
                  <a:cubicBezTo>
                    <a:pt x="7383" y="32813"/>
                    <a:pt x="0" y="25430"/>
                    <a:pt x="0" y="16407"/>
                  </a:cubicBezTo>
                  <a:lnTo>
                    <a:pt x="0" y="16407"/>
                  </a:lnTo>
                  <a:cubicBezTo>
                    <a:pt x="0" y="7383"/>
                    <a:pt x="7383" y="0"/>
                    <a:pt x="16407" y="0"/>
                  </a:cubicBezTo>
                  <a:close/>
                </a:path>
              </a:pathLst>
            </a:custGeom>
            <a:noFill/>
            <a:ln w="16401" cap="rnd">
              <a:solidFill>
                <a:schemeClr val="bg1"/>
              </a:solidFill>
              <a:prstDash val="solid"/>
              <a:round/>
            </a:ln>
          </p:spPr>
          <p:txBody>
            <a:bodyPr rtlCol="0" anchor="ctr"/>
            <a:lstStyle/>
            <a:p>
              <a:endParaRPr lang="zh-CN" altLang="en-US"/>
            </a:p>
          </p:txBody>
        </p:sp>
        <p:sp>
          <p:nvSpPr>
            <p:cNvPr id="237" name="任意多边形: 形状 236"/>
            <p:cNvSpPr/>
            <p:nvPr/>
          </p:nvSpPr>
          <p:spPr>
            <a:xfrm>
              <a:off x="8237074" y="2493818"/>
              <a:ext cx="49220" cy="24610"/>
            </a:xfrm>
            <a:custGeom>
              <a:avLst/>
              <a:gdLst>
                <a:gd name="connsiteX0" fmla="*/ 0 w 49220"/>
                <a:gd name="connsiteY0" fmla="*/ 0 h 24610"/>
                <a:gd name="connsiteX1" fmla="*/ 24610 w 49220"/>
                <a:gd name="connsiteY1" fmla="*/ 24610 h 24610"/>
                <a:gd name="connsiteX2" fmla="*/ 24610 w 49220"/>
                <a:gd name="connsiteY2" fmla="*/ 24610 h 24610"/>
                <a:gd name="connsiteX3" fmla="*/ 49220 w 49220"/>
                <a:gd name="connsiteY3" fmla="*/ 0 h 24610"/>
              </a:gdLst>
              <a:ahLst/>
              <a:cxnLst>
                <a:cxn ang="0">
                  <a:pos x="connsiteX0" y="connsiteY0"/>
                </a:cxn>
                <a:cxn ang="0">
                  <a:pos x="connsiteX1" y="connsiteY1"/>
                </a:cxn>
                <a:cxn ang="0">
                  <a:pos x="connsiteX2" y="connsiteY2"/>
                </a:cxn>
                <a:cxn ang="0">
                  <a:pos x="connsiteX3" y="connsiteY3"/>
                </a:cxn>
              </a:cxnLst>
              <a:rect l="l" t="t" r="r" b="b"/>
              <a:pathLst>
                <a:path w="49220" h="24610">
                  <a:moveTo>
                    <a:pt x="0" y="0"/>
                  </a:moveTo>
                  <a:cubicBezTo>
                    <a:pt x="0" y="13946"/>
                    <a:pt x="10664" y="24610"/>
                    <a:pt x="24610" y="24610"/>
                  </a:cubicBezTo>
                  <a:lnTo>
                    <a:pt x="24610" y="24610"/>
                  </a:lnTo>
                  <a:cubicBezTo>
                    <a:pt x="38556" y="24610"/>
                    <a:pt x="49220" y="13946"/>
                    <a:pt x="49220" y="0"/>
                  </a:cubicBezTo>
                </a:path>
              </a:pathLst>
            </a:custGeom>
            <a:noFill/>
            <a:ln w="16401" cap="rnd">
              <a:solidFill>
                <a:schemeClr val="bg1"/>
              </a:solidFill>
              <a:prstDash val="solid"/>
              <a:round/>
            </a:ln>
          </p:spPr>
          <p:txBody>
            <a:bodyPr rtlCol="0" anchor="ctr"/>
            <a:lstStyle/>
            <a:p>
              <a:endParaRPr lang="zh-CN" altLang="en-US"/>
            </a:p>
          </p:txBody>
        </p:sp>
      </p:grpSp>
      <p:sp>
        <p:nvSpPr>
          <p:cNvPr id="7" name="椭圆 6"/>
          <p:cNvSpPr/>
          <p:nvPr/>
        </p:nvSpPr>
        <p:spPr>
          <a:xfrm>
            <a:off x="8400396" y="5563247"/>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8362748" y="-320230"/>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1421360" y="422089"/>
            <a:ext cx="1718959" cy="171895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925282" y="3073108"/>
            <a:ext cx="3079595" cy="3079595"/>
          </a:xfrm>
          <a:prstGeom prst="ellipse">
            <a:avLst/>
          </a:prstGeom>
          <a:gradFill flip="none" rotWithShape="1">
            <a:gsLst>
              <a:gs pos="0">
                <a:schemeClr val="accent3"/>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82744" y="2073228"/>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3467585" y="5416159"/>
            <a:ext cx="523002" cy="523002"/>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3943429" y="1883821"/>
            <a:ext cx="1718959" cy="1718959"/>
          </a:xfrm>
          <a:prstGeom prst="ellipse">
            <a:avLst/>
          </a:prstGeom>
          <a:gradFill flip="none" rotWithShape="1">
            <a:gsLst>
              <a:gs pos="0">
                <a:schemeClr val="accent3"/>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5218787" y="1747913"/>
            <a:ext cx="443601" cy="44360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3759035" y="-340987"/>
            <a:ext cx="672726" cy="67272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614540" y="576806"/>
            <a:ext cx="1333063" cy="1333063"/>
          </a:xfrm>
          <a:prstGeom prst="ellipse">
            <a:avLst/>
          </a:prstGeom>
          <a:blipFill>
            <a:blip r:embed="rId1">
              <a:alphaModFix amt="4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文本框 218"/>
          <p:cNvSpPr txBox="1"/>
          <p:nvPr/>
        </p:nvSpPr>
        <p:spPr>
          <a:xfrm>
            <a:off x="6465570" y="2546350"/>
            <a:ext cx="4473575" cy="829945"/>
          </a:xfrm>
          <a:prstGeom prst="rect">
            <a:avLst/>
          </a:prstGeom>
          <a:noFill/>
        </p:spPr>
        <p:txBody>
          <a:bodyPr wrap="square">
            <a:spAutoFit/>
          </a:bodyPr>
          <a:lstStyle/>
          <a:p>
            <a:r>
              <a:rPr lang="en-US" altLang="zh-CN" sz="4800" b="1" dirty="0">
                <a:gradFill flip="none" rotWithShape="1">
                  <a:gsLst>
                    <a:gs pos="0">
                      <a:schemeClr val="bg1"/>
                    </a:gs>
                    <a:gs pos="100000">
                      <a:schemeClr val="accent1">
                        <a:lumMod val="20000"/>
                        <a:lumOff val="80000"/>
                      </a:schemeClr>
                    </a:gs>
                  </a:gsLst>
                  <a:lin ang="2700000" scaled="1"/>
                  <a:tileRect/>
                </a:gradFill>
                <a:latin typeface="+mj-lt"/>
              </a:rPr>
              <a:t>THANK YOU</a:t>
            </a:r>
            <a:endParaRPr lang="en-US" altLang="zh-CN" sz="4800" b="1" dirty="0">
              <a:gradFill flip="none" rotWithShape="1">
                <a:gsLst>
                  <a:gs pos="0">
                    <a:schemeClr val="bg1"/>
                  </a:gs>
                  <a:gs pos="100000">
                    <a:schemeClr val="accent1">
                      <a:lumMod val="20000"/>
                      <a:lumOff val="80000"/>
                    </a:schemeClr>
                  </a:gs>
                </a:gsLst>
                <a:lin ang="2700000" scaled="1"/>
                <a:tileRect/>
              </a:gradFill>
              <a:latin typeface="+mj-lt"/>
            </a:endParaRPr>
          </a:p>
        </p:txBody>
      </p:sp>
      <p:sp>
        <p:nvSpPr>
          <p:cNvPr id="15" name="矩形 14"/>
          <p:cNvSpPr/>
          <p:nvPr/>
        </p:nvSpPr>
        <p:spPr>
          <a:xfrm>
            <a:off x="6497670" y="3403781"/>
            <a:ext cx="4238446" cy="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Content Placeholder 1" descr="Untitled_design-removebg-preview"/>
          <p:cNvPicPr>
            <a:picLocks noChangeAspect="1"/>
          </p:cNvPicPr>
          <p:nvPr>
            <p:ph sz="half" idx="1"/>
          </p:nvPr>
        </p:nvPicPr>
        <p:blipFill>
          <a:blip r:embed="rId2"/>
          <a:stretch>
            <a:fillRect/>
          </a:stretch>
        </p:blipFill>
        <p:spPr>
          <a:xfrm>
            <a:off x="1049655" y="3197860"/>
            <a:ext cx="2830195" cy="2830195"/>
          </a:xfrm>
          <a:prstGeom prst="rect">
            <a:avLst/>
          </a:prstGeom>
        </p:spPr>
      </p:pic>
      <p:pic>
        <p:nvPicPr>
          <p:cNvPr id="4" name="Content Placeholder 3" descr="Untitled_design__1_-removebg-preview"/>
          <p:cNvPicPr>
            <a:picLocks noChangeAspect="1"/>
          </p:cNvPicPr>
          <p:nvPr>
            <p:ph sz="half" idx="2"/>
          </p:nvPr>
        </p:nvPicPr>
        <p:blipFill>
          <a:blip r:embed="rId3"/>
          <a:stretch>
            <a:fillRect/>
          </a:stretch>
        </p:blipFill>
        <p:spPr>
          <a:xfrm>
            <a:off x="3990340" y="1976120"/>
            <a:ext cx="1534160" cy="1534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68350" y="459740"/>
            <a:ext cx="10297795" cy="829945"/>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dirty="0"/>
              <a:t>Business Problem Framing</a:t>
            </a:r>
            <a:endParaRPr lang="en-US" altLang="zh-CN" dirty="0"/>
          </a:p>
        </p:txBody>
      </p:sp>
      <p:sp>
        <p:nvSpPr>
          <p:cNvPr id="173" name="矩形 172"/>
          <p:cNvSpPr/>
          <p:nvPr/>
        </p:nvSpPr>
        <p:spPr>
          <a:xfrm>
            <a:off x="768350" y="1355090"/>
            <a:ext cx="10999470" cy="4915535"/>
          </a:xfrm>
          <a:prstGeom prst="rect">
            <a:avLst/>
          </a:prstGeom>
        </p:spPr>
        <p:txBody>
          <a:bodyPr wrap="square">
            <a:spAutoFit/>
          </a:bodyPr>
          <a:lstStyle/>
          <a:p>
            <a:pPr marL="285750" indent="-285750">
              <a:lnSpc>
                <a:spcPct val="110000"/>
              </a:lnSpc>
              <a:buFont typeface="Wingdings" panose="05000000000000000000" charset="0"/>
              <a:buChar char="Ø"/>
            </a:pPr>
            <a:r>
              <a:rPr lang="en-IN" sz="1500" dirty="0">
                <a:solidFill>
                  <a:schemeClr val="bg1"/>
                </a:solidFill>
                <a:effectLst/>
                <a:latin typeface="Calibri" panose="020F0502020204030204" charset="0"/>
                <a:cs typeface="Calibri" panose="020F0502020204030204" charset="0"/>
                <a:sym typeface="+mn-ea"/>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IN" sz="15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Ø"/>
            </a:pPr>
            <a:endParaRPr lang="en-IN" sz="1500" dirty="0">
              <a:solidFill>
                <a:schemeClr val="bg1"/>
              </a:solidFill>
              <a:effectLst/>
              <a:latin typeface="Calibri" panose="020F0502020204030204" charset="0"/>
              <a:cs typeface="Calibri" panose="020F0502020204030204" charset="0"/>
              <a:sym typeface="+mn-ea"/>
            </a:endParaRPr>
          </a:p>
          <a:p>
            <a:pPr marL="285750" indent="-285750">
              <a:lnSpc>
                <a:spcPct val="110000"/>
              </a:lnSpc>
              <a:buFont typeface="Wingdings" panose="05000000000000000000" charset="0"/>
              <a:buChar char="Ø"/>
            </a:pPr>
            <a:r>
              <a:rPr lang="en-IN" sz="1500" dirty="0">
                <a:solidFill>
                  <a:schemeClr val="bg1"/>
                </a:solidFill>
                <a:effectLst/>
                <a:latin typeface="Calibri" panose="020F0502020204030204" charset="0"/>
                <a:cs typeface="Calibri" panose="020F0502020204030204" charset="0"/>
                <a:sym typeface="+mn-ea"/>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sz="15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Ø"/>
            </a:pPr>
            <a:endParaRPr lang="en-IN" sz="1500" dirty="0">
              <a:solidFill>
                <a:schemeClr val="bg1"/>
              </a:solidFill>
              <a:effectLst/>
              <a:latin typeface="Calibri" panose="020F0502020204030204" charset="0"/>
              <a:cs typeface="Calibri" panose="020F0502020204030204" charset="0"/>
              <a:sym typeface="+mn-ea"/>
            </a:endParaRPr>
          </a:p>
          <a:p>
            <a:pPr marL="285750" indent="-285750">
              <a:lnSpc>
                <a:spcPct val="110000"/>
              </a:lnSpc>
              <a:buFont typeface="Wingdings" panose="05000000000000000000" charset="0"/>
              <a:buChar char="Ø"/>
            </a:pPr>
            <a:r>
              <a:rPr lang="en-IN" sz="1500" dirty="0">
                <a:solidFill>
                  <a:schemeClr val="bg1"/>
                </a:solidFill>
                <a:effectLst/>
                <a:latin typeface="Calibri" panose="020F0502020204030204" charset="0"/>
                <a:cs typeface="Calibri" panose="020F0502020204030204" charset="0"/>
                <a:sym typeface="+mn-ea"/>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5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Ø"/>
            </a:pPr>
            <a:endParaRPr lang="en-IN" sz="1500" dirty="0">
              <a:solidFill>
                <a:schemeClr val="bg1"/>
              </a:solidFill>
              <a:effectLst/>
              <a:latin typeface="Calibri" panose="020F0502020204030204" charset="0"/>
              <a:cs typeface="Calibri" panose="020F0502020204030204" charset="0"/>
              <a:sym typeface="+mn-ea"/>
            </a:endParaRPr>
          </a:p>
          <a:p>
            <a:pPr marL="285750" indent="-285750">
              <a:lnSpc>
                <a:spcPct val="110000"/>
              </a:lnSpc>
              <a:buFont typeface="Wingdings" panose="05000000000000000000" charset="0"/>
              <a:buChar char="Ø"/>
            </a:pPr>
            <a:r>
              <a:rPr lang="en-IN" sz="1500" dirty="0">
                <a:solidFill>
                  <a:schemeClr val="bg1"/>
                </a:solidFill>
                <a:effectLst/>
                <a:latin typeface="Calibri" panose="020F0502020204030204" charset="0"/>
                <a:cs typeface="Calibri" panose="020F0502020204030204" charset="0"/>
                <a:sym typeface="+mn-ea"/>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15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Ø"/>
            </a:pPr>
            <a:endParaRPr lang="en-IN" sz="1500" dirty="0">
              <a:solidFill>
                <a:schemeClr val="bg1"/>
              </a:solidFill>
              <a:effectLst/>
              <a:latin typeface="Calibri" panose="020F0502020204030204" charset="0"/>
              <a:cs typeface="Calibri" panose="020F0502020204030204" charset="0"/>
              <a:sym typeface="+mn-ea"/>
            </a:endParaRPr>
          </a:p>
          <a:p>
            <a:pPr marL="285750" indent="-285750">
              <a:lnSpc>
                <a:spcPct val="110000"/>
              </a:lnSpc>
              <a:buFont typeface="Wingdings" panose="05000000000000000000" charset="0"/>
              <a:buChar char="Ø"/>
            </a:pPr>
            <a:r>
              <a:rPr lang="en-IN" sz="1500" dirty="0">
                <a:solidFill>
                  <a:schemeClr val="bg1"/>
                </a:solidFill>
                <a:effectLst/>
                <a:latin typeface="Calibri" panose="020F0502020204030204" charset="0"/>
                <a:cs typeface="Calibri" panose="020F0502020204030204" charset="0"/>
                <a:sym typeface="+mn-ea"/>
              </a:rPr>
              <a:t>Our goal is to build a prototype of online hate and abuse comment classifier which can used to classify hate and offensive comments so that it can be controlled and restricted from spreading hatred and cyberbullying</a:t>
            </a:r>
            <a:endParaRPr lang="en-IN" sz="1500" dirty="0">
              <a:solidFill>
                <a:schemeClr val="bg1"/>
              </a:solidFill>
              <a:effectLst/>
              <a:latin typeface="Calibri" panose="020F0502020204030204" charset="0"/>
              <a:cs typeface="Calibri" panose="020F0502020204030204" charset="0"/>
            </a:endParaRPr>
          </a:p>
          <a:p>
            <a:pPr marL="285750" indent="-285750">
              <a:lnSpc>
                <a:spcPct val="110000"/>
              </a:lnSpc>
              <a:buFont typeface="Wingdings" panose="05000000000000000000" charset="0"/>
              <a:buChar char="Ø"/>
            </a:pPr>
            <a:endParaRPr lang="en-IN" altLang="zh-CN" sz="1500" b="1" dirty="0">
              <a:solidFill>
                <a:schemeClr val="bg1"/>
              </a:solidFill>
              <a:effectLst/>
              <a:latin typeface="Calibri" panose="020F0502020204030204" charset="0"/>
              <a:cs typeface="Calibri" panose="020F0502020204030204" charset="0"/>
            </a:endParaRPr>
          </a:p>
        </p:txBody>
      </p:sp>
      <p:sp>
        <p:nvSpPr>
          <p:cNvPr id="177" name="椭圆 176"/>
          <p:cNvSpPr/>
          <p:nvPr/>
        </p:nvSpPr>
        <p:spPr>
          <a:xfrm>
            <a:off x="9871075" y="5953760"/>
            <a:ext cx="1702435" cy="1733550"/>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885099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17550" y="753110"/>
            <a:ext cx="11007090" cy="64516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IN" sz="3600" dirty="0">
                <a:effectLst/>
                <a:sym typeface="+mn-ea"/>
              </a:rPr>
              <a:t>Conceptual Background of the Domain Problem</a:t>
            </a:r>
            <a:endParaRPr lang="en-IN" altLang="zh-CN" sz="3600" dirty="0">
              <a:effectLst/>
              <a:sym typeface="+mn-ea"/>
            </a:endParaRPr>
          </a:p>
        </p:txBody>
      </p:sp>
      <p:sp>
        <p:nvSpPr>
          <p:cNvPr id="173" name="矩形 172"/>
          <p:cNvSpPr/>
          <p:nvPr/>
        </p:nvSpPr>
        <p:spPr>
          <a:xfrm>
            <a:off x="717550" y="1493520"/>
            <a:ext cx="11007090" cy="4150360"/>
          </a:xfrm>
          <a:prstGeom prst="rect">
            <a:avLst/>
          </a:prstGeom>
        </p:spPr>
        <p:txBody>
          <a:bodyPr wrap="square">
            <a:spAutoFit/>
          </a:bodyPr>
          <a:lstStyle/>
          <a:p>
            <a:pPr marL="285750" indent="-285750">
              <a:lnSpc>
                <a:spcPct val="110000"/>
              </a:lnSpc>
              <a:buFont typeface="Wingdings" panose="05000000000000000000" charset="0"/>
              <a:buChar char="Ø"/>
            </a:pPr>
            <a:r>
              <a:rPr lang="en-IN" sz="1600" dirty="0">
                <a:solidFill>
                  <a:schemeClr val="bg1"/>
                </a:solidFill>
                <a:effectLst/>
                <a:sym typeface="+mn-ea"/>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a:t>
            </a:r>
            <a:endParaRPr lang="en-IN" sz="1600" dirty="0">
              <a:solidFill>
                <a:schemeClr val="bg1"/>
              </a:solidFill>
              <a:effectLst/>
              <a:sym typeface="+mn-ea"/>
            </a:endParaRPr>
          </a:p>
          <a:p>
            <a:pPr marL="285750" indent="-285750">
              <a:lnSpc>
                <a:spcPct val="110000"/>
              </a:lnSpc>
              <a:buFont typeface="Wingdings" panose="05000000000000000000" charset="0"/>
              <a:buChar char="Ø"/>
            </a:pPr>
            <a:endParaRPr lang="en-IN" sz="1600" dirty="0">
              <a:solidFill>
                <a:schemeClr val="bg1"/>
              </a:solidFill>
              <a:effectLst/>
            </a:endParaRPr>
          </a:p>
          <a:p>
            <a:pPr marL="285750" indent="-285750">
              <a:lnSpc>
                <a:spcPct val="110000"/>
              </a:lnSpc>
              <a:buFont typeface="Wingdings" panose="05000000000000000000" charset="0"/>
              <a:buChar char="Ø"/>
            </a:pPr>
            <a:r>
              <a:rPr lang="en-IN" sz="1600" dirty="0">
                <a:solidFill>
                  <a:schemeClr val="bg1"/>
                </a:solidFill>
                <a:effectLst/>
                <a:sym typeface="+mn-ea"/>
              </a:rPr>
              <a:t>In social media the people spreading or involved in such kind of activities uses filthy languages, aggression, images etc. to offend and gravely hurt the person on the other side. This is one of the major concerns now.</a:t>
            </a:r>
            <a:endParaRPr lang="en-IN" sz="1600" dirty="0">
              <a:solidFill>
                <a:schemeClr val="bg1"/>
              </a:solidFill>
              <a:effectLst/>
              <a:sym typeface="+mn-ea"/>
            </a:endParaRPr>
          </a:p>
          <a:p>
            <a:pPr marL="285750" indent="-285750">
              <a:lnSpc>
                <a:spcPct val="110000"/>
              </a:lnSpc>
              <a:buFont typeface="Wingdings" panose="05000000000000000000" charset="0"/>
              <a:buChar char="Ø"/>
            </a:pPr>
            <a:endParaRPr lang="en-IN" sz="1600" dirty="0">
              <a:solidFill>
                <a:schemeClr val="bg1"/>
              </a:solidFill>
              <a:effectLst/>
            </a:endParaRPr>
          </a:p>
          <a:p>
            <a:pPr marL="285750" indent="-285750">
              <a:lnSpc>
                <a:spcPct val="110000"/>
              </a:lnSpc>
              <a:buFont typeface="Wingdings" panose="05000000000000000000" charset="0"/>
              <a:buChar char="Ø"/>
            </a:pPr>
            <a:r>
              <a:rPr lang="en-IN" sz="1600" dirty="0">
                <a:solidFill>
                  <a:schemeClr val="bg1"/>
                </a:solidFill>
                <a:effectLst/>
                <a:sym typeface="+mn-ea"/>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600" dirty="0">
              <a:solidFill>
                <a:schemeClr val="bg1"/>
              </a:solidFill>
              <a:effectLst/>
              <a:sym typeface="+mn-ea"/>
            </a:endParaRPr>
          </a:p>
          <a:p>
            <a:pPr marL="285750" indent="-285750">
              <a:lnSpc>
                <a:spcPct val="110000"/>
              </a:lnSpc>
              <a:buFont typeface="Wingdings" panose="05000000000000000000" charset="0"/>
              <a:buChar char="Ø"/>
            </a:pPr>
            <a:endParaRPr lang="en-IN" altLang="en-IN" sz="1600" dirty="0">
              <a:solidFill>
                <a:schemeClr val="bg1"/>
              </a:solidFill>
              <a:effectLst/>
              <a:sym typeface="+mn-ea"/>
            </a:endParaRPr>
          </a:p>
          <a:p>
            <a:pPr marL="285750" indent="-285750">
              <a:lnSpc>
                <a:spcPct val="110000"/>
              </a:lnSpc>
              <a:buFont typeface="Wingdings" panose="05000000000000000000" charset="0"/>
              <a:buChar char="Ø"/>
            </a:pPr>
            <a:r>
              <a:rPr lang="en-US" altLang="en-IN" sz="1600" dirty="0">
                <a:solidFill>
                  <a:schemeClr val="bg1"/>
                </a:solidFill>
                <a:effectLst/>
                <a:sym typeface="+mn-ea"/>
              </a:rPr>
              <a:t>O</a:t>
            </a:r>
            <a:r>
              <a:rPr lang="en-IN" sz="1600" dirty="0">
                <a:solidFill>
                  <a:schemeClr val="bg1"/>
                </a:solidFill>
                <a:effectLst/>
                <a:sym typeface="+mn-ea"/>
              </a:rPr>
              <a:t>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r>
              <a:rPr lang="en-US" altLang="en-IN" sz="1600" dirty="0">
                <a:solidFill>
                  <a:schemeClr val="bg1"/>
                </a:solidFill>
                <a:effectLst/>
                <a:sym typeface="+mn-ea"/>
              </a:rPr>
              <a:t>.</a:t>
            </a:r>
            <a:endParaRPr lang="en-US" altLang="en-IN" sz="1600" b="1" dirty="0">
              <a:solidFill>
                <a:schemeClr val="bg1"/>
              </a:solidFill>
              <a:effectLst/>
              <a:latin typeface="+mj-lt"/>
              <a:sym typeface="+mn-ea"/>
            </a:endParaRPr>
          </a:p>
        </p:txBody>
      </p:sp>
      <p:sp>
        <p:nvSpPr>
          <p:cNvPr id="177" name="椭圆 176"/>
          <p:cNvSpPr/>
          <p:nvPr/>
        </p:nvSpPr>
        <p:spPr>
          <a:xfrm>
            <a:off x="426754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76835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4400" dirty="0"/>
              <a:t>Loading Required Libraries &amp; Data-set  </a:t>
            </a:r>
            <a:endParaRPr lang="en-US" altLang="zh-CN" sz="44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Content Placeholder 1" descr="libraries1"/>
          <p:cNvPicPr>
            <a:picLocks noChangeAspect="1"/>
          </p:cNvPicPr>
          <p:nvPr>
            <p:ph idx="1"/>
          </p:nvPr>
        </p:nvPicPr>
        <p:blipFill>
          <a:blip r:embed="rId1"/>
          <a:stretch>
            <a:fillRect/>
          </a:stretch>
        </p:blipFill>
        <p:spPr>
          <a:xfrm>
            <a:off x="2232025" y="1691005"/>
            <a:ext cx="7920990" cy="4796790"/>
          </a:xfrm>
          <a:prstGeom prst="rect">
            <a:avLst/>
          </a:prstGeom>
        </p:spPr>
      </p:pic>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76835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4400" dirty="0"/>
              <a:t>Loading Train Data-set  </a:t>
            </a:r>
            <a:endParaRPr lang="en-US" altLang="zh-CN" sz="44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train"/>
          <p:cNvPicPr>
            <a:picLocks noChangeAspect="1"/>
          </p:cNvPicPr>
          <p:nvPr>
            <p:ph idx="1"/>
          </p:nvPr>
        </p:nvPicPr>
        <p:blipFill>
          <a:blip r:embed="rId1"/>
          <a:stretch>
            <a:fillRect/>
          </a:stretch>
        </p:blipFill>
        <p:spPr>
          <a:xfrm>
            <a:off x="1711960" y="1569720"/>
            <a:ext cx="8961755" cy="5027930"/>
          </a:xfrm>
          <a:prstGeom prst="rect">
            <a:avLst/>
          </a:prstGeom>
        </p:spPr>
      </p:pic>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76835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4400" dirty="0"/>
              <a:t>Loading Test Data-set  </a:t>
            </a:r>
            <a:endParaRPr lang="en-US" altLang="zh-CN" sz="44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Content Placeholder 2" descr="test"/>
          <p:cNvPicPr>
            <a:picLocks noChangeAspect="1"/>
          </p:cNvPicPr>
          <p:nvPr>
            <p:ph idx="1"/>
          </p:nvPr>
        </p:nvPicPr>
        <p:blipFill>
          <a:blip r:embed="rId1"/>
          <a:stretch>
            <a:fillRect/>
          </a:stretch>
        </p:blipFill>
        <p:spPr>
          <a:xfrm>
            <a:off x="2875280" y="1558290"/>
            <a:ext cx="6635115" cy="5062220"/>
          </a:xfrm>
          <a:prstGeom prst="rect">
            <a:avLst/>
          </a:prstGeom>
        </p:spPr>
      </p:pic>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s 6"/>
          <p:cNvSpPr/>
          <p:nvPr/>
        </p:nvSpPr>
        <p:spPr>
          <a:xfrm>
            <a:off x="2166620" y="1309370"/>
            <a:ext cx="7349490" cy="5271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文本框 151"/>
          <p:cNvSpPr txBox="1"/>
          <p:nvPr/>
        </p:nvSpPr>
        <p:spPr>
          <a:xfrm>
            <a:off x="838200" y="548640"/>
            <a:ext cx="10816590" cy="76835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4400" dirty="0"/>
              <a:t>Visualization</a:t>
            </a:r>
            <a:endParaRPr lang="en-US" altLang="zh-CN" sz="44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visualization1"/>
          <p:cNvPicPr>
            <a:picLocks noChangeAspect="1"/>
          </p:cNvPicPr>
          <p:nvPr>
            <p:ph idx="1"/>
          </p:nvPr>
        </p:nvPicPr>
        <p:blipFill>
          <a:blip r:embed="rId1"/>
          <a:stretch>
            <a:fillRect/>
          </a:stretch>
        </p:blipFill>
        <p:spPr>
          <a:xfrm>
            <a:off x="2277745" y="1426210"/>
            <a:ext cx="7110730" cy="5104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s 6"/>
          <p:cNvSpPr/>
          <p:nvPr/>
        </p:nvSpPr>
        <p:spPr>
          <a:xfrm>
            <a:off x="1896745" y="1515745"/>
            <a:ext cx="8445500" cy="4937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文本框 151"/>
          <p:cNvSpPr txBox="1"/>
          <p:nvPr/>
        </p:nvSpPr>
        <p:spPr>
          <a:xfrm>
            <a:off x="784225" y="657860"/>
            <a:ext cx="10816590" cy="76835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4400" dirty="0"/>
              <a:t>Checking for the Correlation Table</a:t>
            </a:r>
            <a:endParaRPr lang="en-US" altLang="zh-CN" sz="44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9388180" y="5795259"/>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corr"/>
          <p:cNvPicPr>
            <a:picLocks noChangeAspect="1"/>
          </p:cNvPicPr>
          <p:nvPr>
            <p:ph idx="1"/>
          </p:nvPr>
        </p:nvPicPr>
        <p:blipFill>
          <a:blip r:embed="rId1"/>
          <a:stretch>
            <a:fillRect/>
          </a:stretch>
        </p:blipFill>
        <p:spPr>
          <a:xfrm>
            <a:off x="2211705" y="1691005"/>
            <a:ext cx="7768590" cy="4598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172" name="矩形: 圆角 171"/>
          <p:cNvSpPr/>
          <p:nvPr/>
        </p:nvSpPr>
        <p:spPr>
          <a:xfrm>
            <a:off x="0" y="0"/>
            <a:ext cx="12192000" cy="6858000"/>
          </a:xfrm>
          <a:prstGeom prst="roundRect">
            <a:avLst>
              <a:gd name="adj" fmla="val 0"/>
            </a:avLst>
          </a:prstGeom>
          <a:gradFill flip="none" rotWithShape="1">
            <a:gsLst>
              <a:gs pos="0">
                <a:srgbClr val="335AFF"/>
              </a:gs>
              <a:gs pos="100000">
                <a:srgbClr val="335AFF"/>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p:cNvSpPr txBox="1"/>
          <p:nvPr/>
        </p:nvSpPr>
        <p:spPr>
          <a:xfrm>
            <a:off x="784225" y="657860"/>
            <a:ext cx="10816590" cy="1198880"/>
          </a:xfrm>
          <a:prstGeom prst="rect">
            <a:avLst/>
          </a:prstGeom>
          <a:noFill/>
        </p:spPr>
        <p:txBody>
          <a:bodyPr wrap="square">
            <a:spAutoFit/>
          </a:bodyPr>
          <a:lstStyle>
            <a:defPPr>
              <a:defRPr lang="zh-CN"/>
            </a:defPPr>
            <a:lvl1pPr>
              <a:defRPr sz="4800" b="1">
                <a:gradFill flip="none" rotWithShape="1">
                  <a:gsLst>
                    <a:gs pos="0">
                      <a:schemeClr val="bg1"/>
                    </a:gs>
                    <a:gs pos="100000">
                      <a:schemeClr val="accent1">
                        <a:lumMod val="20000"/>
                        <a:lumOff val="80000"/>
                      </a:schemeClr>
                    </a:gs>
                  </a:gsLst>
                  <a:lin ang="2700000" scaled="1"/>
                  <a:tileRect/>
                </a:gradFill>
                <a:latin typeface="+mj-lt"/>
              </a:defRPr>
            </a:lvl1pPr>
          </a:lstStyle>
          <a:p>
            <a:r>
              <a:rPr lang="en-US" altLang="zh-CN" sz="3600" dirty="0"/>
              <a:t>Let’s have a look at the distribution of comment before cleaning the comments </a:t>
            </a:r>
            <a:endParaRPr lang="en-US" altLang="zh-CN" sz="3600" dirty="0"/>
          </a:p>
        </p:txBody>
      </p:sp>
      <p:sp>
        <p:nvSpPr>
          <p:cNvPr id="178" name="椭圆 177"/>
          <p:cNvSpPr/>
          <p:nvPr/>
        </p:nvSpPr>
        <p:spPr>
          <a:xfrm>
            <a:off x="-367960" y="2353943"/>
            <a:ext cx="634851" cy="634851"/>
          </a:xfrm>
          <a:prstGeom prst="ellipse">
            <a:avLst/>
          </a:prstGeom>
          <a:gradFill flip="none" rotWithShape="1">
            <a:gsLst>
              <a:gs pos="0">
                <a:schemeClr val="bg1"/>
              </a:gs>
              <a:gs pos="76000">
                <a:schemeClr val="accent2">
                  <a:lumMod val="40000"/>
                  <a:lumOff val="60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205079" y="-467955"/>
            <a:ext cx="1125516" cy="1125516"/>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s 6"/>
          <p:cNvSpPr/>
          <p:nvPr/>
        </p:nvSpPr>
        <p:spPr>
          <a:xfrm>
            <a:off x="1197610" y="2024380"/>
            <a:ext cx="8716010" cy="44291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7" name="椭圆 176"/>
          <p:cNvSpPr/>
          <p:nvPr/>
        </p:nvSpPr>
        <p:spPr>
          <a:xfrm>
            <a:off x="9571060" y="5842884"/>
            <a:ext cx="2067069" cy="2067069"/>
          </a:xfrm>
          <a:prstGeom prst="ellipse">
            <a:avLst/>
          </a:prstGeom>
          <a:gradFill flip="none" rotWithShape="1">
            <a:gsLst>
              <a:gs pos="0">
                <a:schemeClr val="accent1">
                  <a:lumMod val="60000"/>
                  <a:lumOff val="40000"/>
                </a:schemeClr>
              </a:gs>
              <a:gs pos="89000">
                <a:schemeClr val="accent1">
                  <a:lumMod val="75000"/>
                </a:schemeClr>
              </a:gs>
            </a:gsLst>
            <a:path path="circle">
              <a:fillToRect r="100000" b="100000"/>
            </a:path>
            <a:tileRect l="-100000" t="-100000"/>
          </a:gradFill>
          <a:ln>
            <a:noFill/>
          </a:ln>
          <a:effectLst>
            <a:outerShdw blurRad="279400" dist="292100" dir="2700000" algn="tl"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Content Placeholder 4" descr="comment_distribution_before"/>
          <p:cNvPicPr>
            <a:picLocks noChangeAspect="1"/>
          </p:cNvPicPr>
          <p:nvPr>
            <p:ph idx="1"/>
          </p:nvPr>
        </p:nvPicPr>
        <p:blipFill>
          <a:blip r:embed="rId1"/>
          <a:stretch>
            <a:fillRect/>
          </a:stretch>
        </p:blipFill>
        <p:spPr>
          <a:xfrm>
            <a:off x="1200150" y="2063750"/>
            <a:ext cx="8679180" cy="43516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fontScheme name="海外-常规-粗体2">
      <a:majorFont>
        <a:latin typeface="Urbanist Black"/>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6.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17.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335AFF"/>
    </a:accent1>
    <a:accent2>
      <a:srgbClr val="335AFF"/>
    </a:accent2>
    <a:accent3>
      <a:srgbClr val="A2BDFE"/>
    </a:accent3>
    <a:accent4>
      <a:srgbClr val="F0F5FB"/>
    </a:accent4>
    <a:accent5>
      <a:srgbClr val="C3004F"/>
    </a:accent5>
    <a:accent6>
      <a:srgbClr val="FF6158"/>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4213</Words>
  <Application>WPS Presentation</Application>
  <PresentationFormat>宽屏</PresentationFormat>
  <Paragraphs>63</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vt:lpstr>
      <vt:lpstr>Calibri</vt:lpstr>
      <vt:lpstr>Urbanist Black</vt:lpstr>
      <vt:lpstr>Quicksand</vt:lpstr>
      <vt:lpstr>Microsoft YaHei</vt:lpstr>
      <vt:lpstr>Arial Unicode MS</vt:lpstr>
      <vt:lpstr>DengXian</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dc:creator>
  <cp:lastModifiedBy>Ajitesh Kumar</cp:lastModifiedBy>
  <cp:revision>40</cp:revision>
  <dcterms:created xsi:type="dcterms:W3CDTF">2021-08-24T06:57:00Z</dcterms:created>
  <dcterms:modified xsi:type="dcterms:W3CDTF">2021-10-20T17:02:15Z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BB1058846C40418E91CBD33A9CCE8EE8</vt:lpwstr>
  </property>
  <property fmtid="{D5CDD505-2E9C-101B-9397-08002B2CF9AE}" pid="3" name="KSOProductBuildVer">
    <vt:lpwstr>1033-11.2.0.10323</vt:lpwstr>
  </property>
</Properties>
</file>