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780" y="1109345"/>
            <a:ext cx="6190615" cy="4025900"/>
          </a:xfrm>
          <a:noFill/>
          <a:extLst>
            <a:ext uri="{909E8E84-426E-40DD-AFC4-6F175D3DCCD1}">
              <a14:hiddenFill xmlns:a14="http://schemas.microsoft.com/office/drawing/2010/main">
                <a:solidFill>
                  <a:schemeClr val="tx2">
                    <a:lumMod val="95000"/>
                    <a:lumOff val="5000"/>
                  </a:schemeClr>
                </a:solidFill>
              </a14:hiddenFill>
            </a:ext>
          </a:extLst>
        </p:spPr>
        <p:txBody>
          <a:bodyPr/>
          <a:lstStyle/>
          <a:p>
            <a:pPr algn="l"/>
            <a:r>
              <a:rPr lang="en-US" sz="6600" b="1" dirty="0">
                <a:ln>
                  <a:solidFill>
                    <a:schemeClr val="tx1">
                      <a:lumMod val="75000"/>
                      <a:lumOff val="25000"/>
                    </a:schemeClr>
                  </a:solidFill>
                </a:ln>
                <a:solidFill>
                  <a:schemeClr val="tx2">
                    <a:lumMod val="95000"/>
                    <a:lumOff val="5000"/>
                  </a:schemeClr>
                </a:solidFill>
                <a:effectLst>
                  <a:outerShdw blurRad="38100" dist="25400" dir="5400000" algn="ctr" rotWithShape="0">
                    <a:srgbClr val="6E747A">
                      <a:alpha val="43000"/>
                    </a:srgbClr>
                  </a:outerShdw>
                </a:effectLst>
                <a:latin typeface="Calibri" panose="020F0502020204030204" charset="0"/>
                <a:cs typeface="Calibri" panose="020F0502020204030204" charset="0"/>
              </a:rPr>
              <a:t>Image Scraping</a:t>
            </a:r>
            <a:br>
              <a:rPr lang="en-US" sz="6600" b="1" dirty="0">
                <a:ln>
                  <a:solidFill>
                    <a:schemeClr val="tx1">
                      <a:lumMod val="75000"/>
                      <a:lumOff val="25000"/>
                    </a:schemeClr>
                  </a:solidFill>
                </a:ln>
                <a:solidFill>
                  <a:schemeClr val="tx2">
                    <a:lumMod val="95000"/>
                    <a:lumOff val="5000"/>
                  </a:schemeClr>
                </a:solidFill>
                <a:effectLst>
                  <a:outerShdw blurRad="38100" dist="25400" dir="5400000" algn="ctr" rotWithShape="0">
                    <a:srgbClr val="6E747A">
                      <a:alpha val="43000"/>
                    </a:srgbClr>
                  </a:outerShdw>
                </a:effectLst>
                <a:latin typeface="Calibri" panose="020F0502020204030204" charset="0"/>
                <a:cs typeface="Calibri" panose="020F0502020204030204" charset="0"/>
              </a:rPr>
            </a:br>
            <a:r>
              <a:rPr lang="en-US" sz="6600" b="1" dirty="0">
                <a:ln>
                  <a:solidFill>
                    <a:schemeClr val="tx1">
                      <a:lumMod val="75000"/>
                      <a:lumOff val="25000"/>
                    </a:schemeClr>
                  </a:solidFill>
                </a:ln>
                <a:solidFill>
                  <a:schemeClr val="tx2">
                    <a:lumMod val="95000"/>
                    <a:lumOff val="5000"/>
                  </a:schemeClr>
                </a:solidFill>
                <a:effectLst>
                  <a:outerShdw blurRad="38100" dist="25400" dir="5400000" algn="ctr" rotWithShape="0">
                    <a:srgbClr val="6E747A">
                      <a:alpha val="43000"/>
                    </a:srgbClr>
                  </a:outerShdw>
                </a:effectLst>
                <a:latin typeface="Calibri" panose="020F0502020204030204" charset="0"/>
                <a:cs typeface="Calibri" panose="020F0502020204030204" charset="0"/>
              </a:rPr>
              <a:t>&amp;</a:t>
            </a:r>
            <a:br>
              <a:rPr lang="en-US" sz="6600" b="1" dirty="0">
                <a:ln>
                  <a:solidFill>
                    <a:schemeClr val="tx1">
                      <a:lumMod val="75000"/>
                      <a:lumOff val="25000"/>
                    </a:schemeClr>
                  </a:solidFill>
                </a:ln>
                <a:solidFill>
                  <a:schemeClr val="tx2">
                    <a:lumMod val="95000"/>
                    <a:lumOff val="5000"/>
                  </a:schemeClr>
                </a:solidFill>
                <a:effectLst>
                  <a:outerShdw blurRad="38100" dist="25400" dir="5400000" algn="ctr" rotWithShape="0">
                    <a:srgbClr val="6E747A">
                      <a:alpha val="43000"/>
                    </a:srgbClr>
                  </a:outerShdw>
                </a:effectLst>
                <a:latin typeface="Calibri" panose="020F0502020204030204" charset="0"/>
                <a:cs typeface="Calibri" panose="020F0502020204030204" charset="0"/>
              </a:rPr>
            </a:br>
            <a:r>
              <a:rPr lang="en-US" sz="6600" b="1" dirty="0">
                <a:ln>
                  <a:solidFill>
                    <a:schemeClr val="tx1">
                      <a:lumMod val="75000"/>
                      <a:lumOff val="25000"/>
                    </a:schemeClr>
                  </a:solidFill>
                </a:ln>
                <a:solidFill>
                  <a:schemeClr val="tx2">
                    <a:lumMod val="95000"/>
                    <a:lumOff val="5000"/>
                  </a:schemeClr>
                </a:solidFill>
                <a:effectLst>
                  <a:outerShdw blurRad="38100" dist="25400" dir="5400000" algn="ctr" rotWithShape="0">
                    <a:srgbClr val="6E747A">
                      <a:alpha val="43000"/>
                    </a:srgbClr>
                  </a:outerShdw>
                </a:effectLst>
                <a:latin typeface="Calibri" panose="020F0502020204030204" charset="0"/>
                <a:cs typeface="Calibri" panose="020F0502020204030204" charset="0"/>
              </a:rPr>
              <a:t>Classification Project</a:t>
            </a:r>
            <a:endParaRPr lang="en-US" sz="6600" b="1" dirty="0">
              <a:ln>
                <a:solidFill>
                  <a:schemeClr val="tx1">
                    <a:lumMod val="75000"/>
                    <a:lumOff val="25000"/>
                  </a:schemeClr>
                </a:solidFill>
              </a:ln>
              <a:solidFill>
                <a:schemeClr val="tx2">
                  <a:lumMod val="95000"/>
                  <a:lumOff val="5000"/>
                </a:schemeClr>
              </a:solidFill>
              <a:effectLst>
                <a:outerShdw blurRad="38100" dist="25400" dir="5400000" algn="ctr" rotWithShape="0">
                  <a:srgbClr val="6E747A">
                    <a:alpha val="43000"/>
                  </a:srgbClr>
                </a:outerShdw>
              </a:effectLst>
              <a:latin typeface="Calibri" panose="020F0502020204030204" charset="0"/>
              <a:cs typeface="Calibri" panose="020F0502020204030204" charset="0"/>
            </a:endParaRPr>
          </a:p>
        </p:txBody>
      </p:sp>
      <p:sp>
        <p:nvSpPr>
          <p:cNvPr id="3" name="Subtitle 2"/>
          <p:cNvSpPr>
            <a:spLocks noGrp="1"/>
          </p:cNvSpPr>
          <p:nvPr>
            <p:ph type="subTitle" idx="1"/>
          </p:nvPr>
        </p:nvSpPr>
        <p:spPr>
          <a:xfrm>
            <a:off x="779780" y="5640705"/>
            <a:ext cx="6190615" cy="634365"/>
          </a:xfrm>
        </p:spPr>
        <p:txBody>
          <a:bodyPr/>
          <a:lstStyle/>
          <a:p>
            <a:pPr algn="l"/>
            <a:r>
              <a:rPr lang="en-US" sz="2800">
                <a:solidFill>
                  <a:schemeClr val="tx2">
                    <a:lumMod val="95000"/>
                    <a:lumOff val="5000"/>
                  </a:schemeClr>
                </a:solidFill>
              </a:rPr>
              <a:t>Submitted by: Ajitesh Kumar</a:t>
            </a:r>
            <a:endParaRPr lang="en-US" sz="2800">
              <a:solidFill>
                <a:schemeClr val="tx2">
                  <a:lumMod val="95000"/>
                  <a:lumOff val="5000"/>
                </a:schemeClr>
              </a:solidFill>
            </a:endParaRPr>
          </a:p>
        </p:txBody>
      </p:sp>
      <p:cxnSp>
        <p:nvCxnSpPr>
          <p:cNvPr id="5" name="Straight Connector 4"/>
          <p:cNvCxnSpPr/>
          <p:nvPr/>
        </p:nvCxnSpPr>
        <p:spPr>
          <a:xfrm>
            <a:off x="889000" y="5383530"/>
            <a:ext cx="5413375" cy="0"/>
          </a:xfrm>
          <a:prstGeom prst="line">
            <a:avLst/>
          </a:prstGeom>
          <a:ln w="47625" cmpd="sng">
            <a:solidFill>
              <a:schemeClr val="tx2"/>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581275" y="2875280"/>
            <a:ext cx="7029450" cy="1106805"/>
          </a:xfrm>
          <a:prstGeom prst="rect">
            <a:avLst/>
          </a:prstGeom>
          <a:noFill/>
        </p:spPr>
        <p:txBody>
          <a:bodyPr wrap="square" rtlCol="0">
            <a:spAutoFit/>
          </a:bodyPr>
          <a:p>
            <a:pPr algn="ctr"/>
            <a:r>
              <a:rPr lang="en-US" sz="6600" b="1">
                <a:effectLst>
                  <a:outerShdw blurRad="38100" dist="38100" dir="2700000" algn="tl">
                    <a:srgbClr val="000000">
                      <a:alpha val="43137"/>
                    </a:srgbClr>
                  </a:outerShdw>
                </a:effectLst>
                <a:latin typeface="Calibri" panose="020F0502020204030204" charset="0"/>
                <a:cs typeface="Calibri" panose="020F0502020204030204" charset="0"/>
              </a:rPr>
              <a:t>Thank You</a:t>
            </a:r>
            <a:endParaRPr lang="en-US" sz="6600" b="1">
              <a:effectLst>
                <a:outerShdw blurRad="38100" dist="38100" dir="2700000" algn="tl">
                  <a:srgbClr val="000000">
                    <a:alpha val="43137"/>
                  </a:srgbClr>
                </a:outerShdw>
              </a:effectLst>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35915"/>
            <a:ext cx="10972800" cy="582613"/>
          </a:xfrm>
        </p:spPr>
        <p:txBody>
          <a:bodyPr/>
          <a:p>
            <a:r>
              <a:rPr lang="en-US" b="1">
                <a:latin typeface="Calibri" panose="020F0502020204030204" charset="0"/>
                <a:cs typeface="Calibri" panose="020F0502020204030204" charset="0"/>
              </a:rPr>
              <a:t>Problem Statement:</a:t>
            </a:r>
            <a:endParaRPr lang="en-US" b="1">
              <a:latin typeface="Calibri" panose="020F0502020204030204" charset="0"/>
              <a:cs typeface="Calibri" panose="020F0502020204030204" charset="0"/>
            </a:endParaRPr>
          </a:p>
        </p:txBody>
      </p:sp>
      <p:sp>
        <p:nvSpPr>
          <p:cNvPr id="3" name="Content Placeholder 2"/>
          <p:cNvSpPr>
            <a:spLocks noGrp="1"/>
          </p:cNvSpPr>
          <p:nvPr>
            <p:ph idx="1"/>
          </p:nvPr>
        </p:nvSpPr>
        <p:spPr>
          <a:xfrm>
            <a:off x="609600" y="1504950"/>
            <a:ext cx="10972800" cy="4953000"/>
          </a:xfrm>
        </p:spPr>
        <p:txBody>
          <a:bodyPr/>
          <a:p>
            <a:r>
              <a:rPr lang="en-US">
                <a:latin typeface="Calibri" panose="020F0502020204030204" charset="0"/>
                <a:cs typeface="Calibri" panose="020F0502020204030204" charset="0"/>
              </a:rPr>
              <a:t>Images are one of the major sources of data in the field of data science and AI. This field is making appropriate use of information that can be gathered through images by examining its features and details.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idea behind this project is to build a deep learning-based Image Classification model on images that is scraped from ecommerce website.</a:t>
            </a:r>
            <a:endParaRPr lang="en-US">
              <a:latin typeface="Calibri" panose="020F0502020204030204" charset="0"/>
              <a:cs typeface="Calibri" panose="020F0502020204030204" charset="0"/>
            </a:endParaRPr>
          </a:p>
        </p:txBody>
      </p:sp>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4000"/>
            <a:ext cx="10972800" cy="582613"/>
          </a:xfrm>
        </p:spPr>
        <p:txBody>
          <a:bodyPr/>
          <a:p>
            <a:r>
              <a:rPr lang="en-US" b="1">
                <a:latin typeface="Calibri" panose="020F0502020204030204" charset="0"/>
                <a:cs typeface="Calibri" panose="020F0502020204030204" charset="0"/>
              </a:rPr>
              <a:t>Steps:</a:t>
            </a:r>
            <a:endParaRPr lang="en-US" b="1">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The task is divided into two phases:</a:t>
            </a:r>
            <a:endParaRPr lang="en-US">
              <a:latin typeface="Calibri" panose="020F0502020204030204" charset="0"/>
              <a:cs typeface="Calibri" panose="020F0502020204030204" charset="0"/>
            </a:endParaRPr>
          </a:p>
          <a:p>
            <a:pPr lvl="1"/>
            <a:r>
              <a:rPr lang="en-US">
                <a:latin typeface="Calibri" panose="020F0502020204030204" charset="0"/>
                <a:cs typeface="Calibri" panose="020F0502020204030204" charset="0"/>
              </a:rPr>
              <a:t>Data Collection: Scraping image data from ecommerce website.</a:t>
            </a:r>
            <a:endParaRPr lang="en-US">
              <a:latin typeface="Calibri" panose="020F0502020204030204" charset="0"/>
              <a:cs typeface="Calibri" panose="020F0502020204030204" charset="0"/>
            </a:endParaRPr>
          </a:p>
          <a:p>
            <a:pPr lvl="1"/>
            <a:r>
              <a:rPr lang="en-US">
                <a:latin typeface="Calibri" panose="020F0502020204030204" charset="0"/>
                <a:cs typeface="Calibri" panose="020F0502020204030204" charset="0"/>
              </a:rPr>
              <a:t>Model Building:</a:t>
            </a:r>
            <a:endParaRPr lang="en-US">
              <a:latin typeface="Calibri" panose="020F0502020204030204" charset="0"/>
              <a:cs typeface="Calibri" panose="020F0502020204030204" charset="0"/>
            </a:endParaRPr>
          </a:p>
          <a:p>
            <a:pPr lvl="2"/>
            <a:r>
              <a:rPr lang="en-US" sz="2400">
                <a:latin typeface="Calibri" panose="020F0502020204030204" charset="0"/>
                <a:cs typeface="Calibri" panose="020F0502020204030204" charset="0"/>
              </a:rPr>
              <a:t>Loading the dataset.</a:t>
            </a:r>
            <a:endParaRPr lang="en-US" sz="2400">
              <a:latin typeface="Calibri" panose="020F0502020204030204" charset="0"/>
              <a:cs typeface="Calibri" panose="020F0502020204030204" charset="0"/>
            </a:endParaRPr>
          </a:p>
          <a:p>
            <a:pPr lvl="2"/>
            <a:r>
              <a:rPr lang="en-US" sz="2400">
                <a:latin typeface="Calibri" panose="020F0502020204030204" charset="0"/>
                <a:cs typeface="Calibri" panose="020F0502020204030204" charset="0"/>
              </a:rPr>
              <a:t>Model building</a:t>
            </a:r>
            <a:endParaRPr lang="en-US" sz="2400">
              <a:latin typeface="Calibri" panose="020F0502020204030204" charset="0"/>
              <a:cs typeface="Calibri" panose="020F0502020204030204" charset="0"/>
            </a:endParaRPr>
          </a:p>
          <a:p>
            <a:pPr lvl="2"/>
            <a:r>
              <a:rPr lang="en-US" sz="2400">
                <a:latin typeface="Calibri" panose="020F0502020204030204" charset="0"/>
                <a:cs typeface="Calibri" panose="020F0502020204030204" charset="0"/>
              </a:rPr>
              <a:t>Performing prediction</a:t>
            </a:r>
            <a:endParaRPr lang="en-US" sz="2400">
              <a:latin typeface="Calibri" panose="020F0502020204030204" charset="0"/>
              <a:cs typeface="Calibri" panose="020F0502020204030204" charset="0"/>
            </a:endParaRPr>
          </a:p>
          <a:p>
            <a:pPr lvl="2"/>
            <a:r>
              <a:rPr lang="en-US" sz="2400">
                <a:latin typeface="Calibri" panose="020F0502020204030204" charset="0"/>
                <a:cs typeface="Calibri" panose="020F0502020204030204" charset="0"/>
              </a:rPr>
              <a:t>Saving the final model</a:t>
            </a:r>
            <a:endParaRPr lang="en-US">
              <a:latin typeface="Calibri" panose="020F0502020204030204" charset="0"/>
              <a:cs typeface="Calibri" panose="020F0502020204030204" charset="0"/>
            </a:endParaRPr>
          </a:p>
          <a:p>
            <a:pPr lvl="0"/>
            <a:endParaRPr lang="en-US">
              <a:latin typeface="Calibri" panose="020F0502020204030204" charset="0"/>
              <a:cs typeface="Calibri" panose="020F0502020204030204" charset="0"/>
            </a:endParaRPr>
          </a:p>
        </p:txBody>
      </p:sp>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41300"/>
            <a:ext cx="10972800" cy="582613"/>
          </a:xfrm>
        </p:spPr>
        <p:txBody>
          <a:bodyPr/>
          <a:p>
            <a:r>
              <a:rPr lang="en-US" b="1">
                <a:latin typeface="Calibri" panose="020F0502020204030204" charset="0"/>
                <a:cs typeface="Calibri" panose="020F0502020204030204" charset="0"/>
              </a:rPr>
              <a:t>Data Scraping (Phase - 1)</a:t>
            </a:r>
            <a:endParaRPr lang="en-US" b="1">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US" sz="3200">
                <a:latin typeface="Calibri" panose="020F0502020204030204" charset="0"/>
                <a:cs typeface="Calibri" panose="020F0502020204030204" charset="0"/>
              </a:rPr>
              <a:t>Our dataset contains total 720 images which we’ve scraped from the ecommerce website amazon.in</a:t>
            </a:r>
            <a:endParaRPr lang="en-US" sz="3200">
              <a:latin typeface="Calibri" panose="020F0502020204030204" charset="0"/>
              <a:cs typeface="Calibri" panose="020F0502020204030204" charset="0"/>
            </a:endParaRPr>
          </a:p>
          <a:p>
            <a:r>
              <a:rPr lang="en-US" sz="3200">
                <a:latin typeface="Calibri" panose="020F0502020204030204" charset="0"/>
                <a:cs typeface="Calibri" panose="020F0502020204030204" charset="0"/>
              </a:rPr>
              <a:t>The clothing categories used in this project are:</a:t>
            </a:r>
            <a:endParaRPr lang="en-US" sz="3200">
              <a:latin typeface="Calibri" panose="020F0502020204030204" charset="0"/>
              <a:cs typeface="Calibri" panose="020F0502020204030204" charset="0"/>
            </a:endParaRPr>
          </a:p>
          <a:p>
            <a:pPr marL="971550" lvl="1" indent="-514350">
              <a:buFont typeface="+mj-lt"/>
              <a:buAutoNum type="alphaLcPeriod"/>
            </a:pPr>
            <a:r>
              <a:rPr lang="en-US" sz="3200">
                <a:latin typeface="Calibri" panose="020F0502020204030204" charset="0"/>
                <a:cs typeface="Calibri" panose="020F0502020204030204" charset="0"/>
              </a:rPr>
              <a:t>Sarees (Women)</a:t>
            </a:r>
            <a:endParaRPr lang="en-US" sz="3200">
              <a:latin typeface="Calibri" panose="020F0502020204030204" charset="0"/>
              <a:cs typeface="Calibri" panose="020F0502020204030204" charset="0"/>
            </a:endParaRPr>
          </a:p>
          <a:p>
            <a:pPr marL="971550" lvl="1" indent="-514350">
              <a:buFont typeface="+mj-lt"/>
              <a:buAutoNum type="alphaLcPeriod"/>
            </a:pPr>
            <a:r>
              <a:rPr lang="en-US" sz="3200">
                <a:latin typeface="Calibri" panose="020F0502020204030204" charset="0"/>
                <a:cs typeface="Calibri" panose="020F0502020204030204" charset="0"/>
              </a:rPr>
              <a:t>Jeans (Men)</a:t>
            </a:r>
            <a:endParaRPr lang="en-US" sz="3200">
              <a:latin typeface="Calibri" panose="020F0502020204030204" charset="0"/>
              <a:cs typeface="Calibri" panose="020F0502020204030204" charset="0"/>
            </a:endParaRPr>
          </a:p>
          <a:p>
            <a:pPr marL="971550" lvl="1" indent="-514350">
              <a:buFont typeface="+mj-lt"/>
              <a:buAutoNum type="alphaLcPeriod"/>
            </a:pPr>
            <a:r>
              <a:rPr lang="en-US" sz="3200">
                <a:latin typeface="Calibri" panose="020F0502020204030204" charset="0"/>
                <a:cs typeface="Calibri" panose="020F0502020204030204" charset="0"/>
              </a:rPr>
              <a:t>Trousers (Men)</a:t>
            </a:r>
            <a:endParaRPr lang="en-US" sz="3200">
              <a:latin typeface="Calibri" panose="020F0502020204030204" charset="0"/>
              <a:cs typeface="Calibri" panose="020F0502020204030204" charset="0"/>
            </a:endParaRPr>
          </a:p>
          <a:p>
            <a:pPr lvl="0"/>
            <a:r>
              <a:rPr lang="en-US" sz="3200">
                <a:latin typeface="Calibri" panose="020F0502020204030204" charset="0"/>
                <a:cs typeface="Calibri" panose="020F0502020204030204" charset="0"/>
              </a:rPr>
              <a:t>So, we have total 3 classes. </a:t>
            </a:r>
            <a:endParaRPr lang="en-US" sz="3200">
              <a:latin typeface="Calibri" panose="020F0502020204030204" charset="0"/>
              <a:cs typeface="Calibri" panose="020F0502020204030204" charset="0"/>
            </a:endParaRPr>
          </a:p>
        </p:txBody>
      </p:sp>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4000"/>
            <a:ext cx="10972800" cy="582613"/>
          </a:xfrm>
        </p:spPr>
        <p:txBody>
          <a:bodyPr/>
          <a:p>
            <a:r>
              <a:rPr lang="en-US" b="1">
                <a:latin typeface="Calibri" panose="020F0502020204030204" charset="0"/>
                <a:cs typeface="Calibri" panose="020F0502020204030204" charset="0"/>
              </a:rPr>
              <a:t>Model Building (Phase - 2)</a:t>
            </a:r>
            <a:endParaRPr lang="en-US" b="1">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In this phase we worked for the model building to classify the model based on the types.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Following steps we’ve followed:</a:t>
            </a:r>
            <a:endParaRPr lang="en-US">
              <a:latin typeface="Calibri" panose="020F0502020204030204" charset="0"/>
              <a:cs typeface="Calibri" panose="020F0502020204030204" charset="0"/>
            </a:endParaRPr>
          </a:p>
          <a:p>
            <a:pPr lvl="1">
              <a:buFont typeface="Wingdings" panose="05000000000000000000" charset="0"/>
              <a:buChar char="ü"/>
            </a:pPr>
            <a:r>
              <a:rPr lang="en-US">
                <a:latin typeface="Calibri" panose="020F0502020204030204" charset="0"/>
                <a:cs typeface="Calibri" panose="020F0502020204030204" charset="0"/>
              </a:rPr>
              <a:t> Loading the data</a:t>
            </a:r>
            <a:endParaRPr lang="en-US">
              <a:latin typeface="Calibri" panose="020F0502020204030204" charset="0"/>
              <a:cs typeface="Calibri" panose="020F0502020204030204" charset="0"/>
            </a:endParaRPr>
          </a:p>
          <a:p>
            <a:pPr lvl="1">
              <a:buFont typeface="Wingdings" panose="05000000000000000000" charset="0"/>
              <a:buChar char="ü"/>
            </a:pPr>
            <a:r>
              <a:rPr lang="en-US">
                <a:latin typeface="Calibri" panose="020F0502020204030204" charset="0"/>
                <a:cs typeface="Calibri" panose="020F0502020204030204" charset="0"/>
              </a:rPr>
              <a:t> Training different models</a:t>
            </a:r>
            <a:endParaRPr lang="en-US">
              <a:latin typeface="Calibri" panose="020F0502020204030204" charset="0"/>
              <a:cs typeface="Calibri" panose="020F0502020204030204" charset="0"/>
            </a:endParaRPr>
          </a:p>
          <a:p>
            <a:pPr lvl="1">
              <a:buFont typeface="Wingdings" panose="05000000000000000000" charset="0"/>
              <a:buChar char="ü"/>
            </a:pPr>
            <a:r>
              <a:rPr lang="en-US">
                <a:latin typeface="Calibri" panose="020F0502020204030204" charset="0"/>
                <a:cs typeface="Calibri" panose="020F0502020204030204" charset="0"/>
              </a:rPr>
              <a:t> Saving the best model</a:t>
            </a:r>
            <a:endParaRPr lang="en-US">
              <a:latin typeface="Calibri" panose="020F0502020204030204" charset="0"/>
              <a:cs typeface="Calibri" panose="020F0502020204030204" charset="0"/>
            </a:endParaRPr>
          </a:p>
          <a:p>
            <a:pPr lvl="1">
              <a:buFont typeface="Wingdings" panose="05000000000000000000" charset="0"/>
              <a:buChar char="ü"/>
            </a:pPr>
            <a:r>
              <a:rPr lang="en-US">
                <a:latin typeface="Calibri" panose="020F0502020204030204" charset="0"/>
                <a:cs typeface="Calibri" panose="020F0502020204030204" charset="0"/>
              </a:rPr>
              <a:t> Performing prediction</a:t>
            </a:r>
            <a:endParaRPr lang="en-US">
              <a:latin typeface="Calibri" panose="020F0502020204030204" charset="0"/>
              <a:cs typeface="Calibri" panose="020F0502020204030204" charset="0"/>
            </a:endParaRPr>
          </a:p>
        </p:txBody>
      </p:sp>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9400"/>
            <a:ext cx="10972800" cy="582613"/>
          </a:xfrm>
        </p:spPr>
        <p:txBody>
          <a:bodyPr/>
          <a:p>
            <a:r>
              <a:rPr lang="en-US" b="1">
                <a:latin typeface="Calibri" panose="020F0502020204030204" charset="0"/>
                <a:cs typeface="Calibri" panose="020F0502020204030204" charset="0"/>
              </a:rPr>
              <a:t>Algorithms (models) Used:</a:t>
            </a:r>
            <a:endParaRPr lang="en-US" b="1">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We’ve used 3 algorithms to build the model:</a:t>
            </a:r>
            <a:endParaRPr lang="en-US">
              <a:latin typeface="Calibri" panose="020F0502020204030204" charset="0"/>
              <a:cs typeface="Calibri" panose="020F0502020204030204" charset="0"/>
            </a:endParaRPr>
          </a:p>
          <a:p>
            <a:pPr lvl="1">
              <a:buFont typeface="Wingdings" panose="05000000000000000000" charset="0"/>
              <a:buChar char="Ø"/>
            </a:pPr>
            <a:r>
              <a:rPr lang="en-US" sz="2800">
                <a:latin typeface="Calibri" panose="020F0502020204030204" charset="0"/>
                <a:cs typeface="Calibri" panose="020F0502020204030204" charset="0"/>
              </a:rPr>
              <a:t> VGG16 (tensorflow.keras.applications.vgg16)</a:t>
            </a:r>
            <a:endParaRPr lang="en-US" sz="2800">
              <a:latin typeface="Calibri" panose="020F0502020204030204" charset="0"/>
              <a:cs typeface="Calibri" panose="020F0502020204030204" charset="0"/>
            </a:endParaRPr>
          </a:p>
          <a:p>
            <a:pPr lvl="1">
              <a:buFont typeface="Wingdings" panose="05000000000000000000" charset="0"/>
              <a:buChar char="Ø"/>
            </a:pPr>
            <a:r>
              <a:rPr lang="en-US" sz="2800">
                <a:latin typeface="Calibri" panose="020F0502020204030204" charset="0"/>
                <a:cs typeface="Calibri" panose="020F0502020204030204" charset="0"/>
              </a:rPr>
              <a:t> ResNet50 (tensorflow.keras.applications)</a:t>
            </a:r>
            <a:endParaRPr lang="en-US" sz="2800">
              <a:latin typeface="Calibri" panose="020F0502020204030204" charset="0"/>
              <a:cs typeface="Calibri" panose="020F0502020204030204" charset="0"/>
            </a:endParaRPr>
          </a:p>
          <a:p>
            <a:pPr lvl="1">
              <a:buFont typeface="Wingdings" panose="05000000000000000000" charset="0"/>
              <a:buChar char="Ø"/>
            </a:pPr>
            <a:r>
              <a:rPr lang="en-US" sz="2800">
                <a:latin typeface="Calibri" panose="020F0502020204030204" charset="0"/>
                <a:cs typeface="Calibri" panose="020F0502020204030204" charset="0"/>
              </a:rPr>
              <a:t> InceptionV3 (tensorflow.keras.applications.inception_v3)</a:t>
            </a:r>
            <a:endParaRPr lang="en-US" sz="2800">
              <a:latin typeface="Calibri" panose="020F0502020204030204" charset="0"/>
              <a:cs typeface="Calibri" panose="020F0502020204030204" charset="0"/>
            </a:endParaRPr>
          </a:p>
          <a:p>
            <a:pPr lvl="0"/>
            <a:r>
              <a:rPr lang="en-US" sz="3200">
                <a:latin typeface="Calibri" panose="020F0502020204030204" charset="0"/>
                <a:cs typeface="Calibri" panose="020F0502020204030204" charset="0"/>
              </a:rPr>
              <a:t>The best performing model for our dataset is VGG16.</a:t>
            </a:r>
            <a:endParaRPr lang="en-US">
              <a:latin typeface="Calibri" panose="020F0502020204030204" charset="0"/>
              <a:cs typeface="Calibri" panose="020F0502020204030204" charset="0"/>
            </a:endParaRPr>
          </a:p>
        </p:txBody>
      </p:sp>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Random Images from the dataset:</a:t>
            </a:r>
            <a:endParaRPr lang="en-US" b="1"/>
          </a:p>
        </p:txBody>
      </p:sp>
      <p:pic>
        <p:nvPicPr>
          <p:cNvPr id="5" name="Content Placeholder 4" descr="Image1"/>
          <p:cNvPicPr>
            <a:picLocks noChangeAspect="1"/>
          </p:cNvPicPr>
          <p:nvPr>
            <p:ph sz="half" idx="1"/>
          </p:nvPr>
        </p:nvPicPr>
        <p:blipFill>
          <a:blip r:embed="rId1"/>
          <a:stretch>
            <a:fillRect/>
          </a:stretch>
        </p:blipFill>
        <p:spPr>
          <a:xfrm>
            <a:off x="718820" y="1408430"/>
            <a:ext cx="1895475" cy="2242185"/>
          </a:xfrm>
          <a:prstGeom prst="rect">
            <a:avLst/>
          </a:prstGeom>
        </p:spPr>
      </p:pic>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pic>
        <p:nvPicPr>
          <p:cNvPr id="6" name="Content Placeholder 5" descr="Image11"/>
          <p:cNvPicPr>
            <a:picLocks noChangeAspect="1"/>
          </p:cNvPicPr>
          <p:nvPr>
            <p:ph sz="half" idx="2"/>
          </p:nvPr>
        </p:nvPicPr>
        <p:blipFill>
          <a:blip r:embed="rId2"/>
          <a:stretch>
            <a:fillRect/>
          </a:stretch>
        </p:blipFill>
        <p:spPr>
          <a:xfrm>
            <a:off x="3744595" y="1408430"/>
            <a:ext cx="1409700" cy="2242185"/>
          </a:xfrm>
          <a:prstGeom prst="rect">
            <a:avLst/>
          </a:prstGeom>
        </p:spPr>
      </p:pic>
      <p:pic>
        <p:nvPicPr>
          <p:cNvPr id="7" name="Picture 6" descr="Images13"/>
          <p:cNvPicPr>
            <a:picLocks noChangeAspect="1"/>
          </p:cNvPicPr>
          <p:nvPr/>
        </p:nvPicPr>
        <p:blipFill>
          <a:blip r:embed="rId3"/>
          <a:stretch>
            <a:fillRect/>
          </a:stretch>
        </p:blipFill>
        <p:spPr>
          <a:xfrm>
            <a:off x="6284595" y="1408430"/>
            <a:ext cx="1457325" cy="2228850"/>
          </a:xfrm>
          <a:prstGeom prst="rect">
            <a:avLst/>
          </a:prstGeom>
        </p:spPr>
      </p:pic>
      <p:pic>
        <p:nvPicPr>
          <p:cNvPr id="8" name="Picture 7" descr="Images219"/>
          <p:cNvPicPr>
            <a:picLocks noChangeAspect="1"/>
          </p:cNvPicPr>
          <p:nvPr/>
        </p:nvPicPr>
        <p:blipFill>
          <a:blip r:embed="rId4"/>
          <a:stretch>
            <a:fillRect/>
          </a:stretch>
        </p:blipFill>
        <p:spPr>
          <a:xfrm>
            <a:off x="8872220" y="1408430"/>
            <a:ext cx="1390650" cy="2242185"/>
          </a:xfrm>
          <a:prstGeom prst="rect">
            <a:avLst/>
          </a:prstGeom>
        </p:spPr>
      </p:pic>
      <p:pic>
        <p:nvPicPr>
          <p:cNvPr id="9" name="Picture 8" descr="Jeans181"/>
          <p:cNvPicPr>
            <a:picLocks noChangeAspect="1"/>
          </p:cNvPicPr>
          <p:nvPr/>
        </p:nvPicPr>
        <p:blipFill>
          <a:blip r:embed="rId5"/>
          <a:stretch>
            <a:fillRect/>
          </a:stretch>
        </p:blipFill>
        <p:spPr>
          <a:xfrm>
            <a:off x="2317115" y="3968115"/>
            <a:ext cx="1638300" cy="2242185"/>
          </a:xfrm>
          <a:prstGeom prst="rect">
            <a:avLst/>
          </a:prstGeom>
        </p:spPr>
      </p:pic>
      <p:pic>
        <p:nvPicPr>
          <p:cNvPr id="10" name="Picture 9" descr="Jeans230"/>
          <p:cNvPicPr>
            <a:picLocks noChangeAspect="1"/>
          </p:cNvPicPr>
          <p:nvPr/>
        </p:nvPicPr>
        <p:blipFill>
          <a:blip r:embed="rId6"/>
          <a:stretch>
            <a:fillRect/>
          </a:stretch>
        </p:blipFill>
        <p:spPr>
          <a:xfrm>
            <a:off x="5154295" y="3954780"/>
            <a:ext cx="1466850" cy="2242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Loss &amp; accuracy on the train and validation set:</a:t>
            </a:r>
            <a:endParaRPr lang="en-US" b="1">
              <a:latin typeface="Calibri" panose="020F0502020204030204" charset="0"/>
              <a:cs typeface="Calibri" panose="020F0502020204030204" charset="0"/>
            </a:endParaRPr>
          </a:p>
        </p:txBody>
      </p:sp>
      <p:pic>
        <p:nvPicPr>
          <p:cNvPr id="5" name="Content Placeholder 4" descr="train_set1"/>
          <p:cNvPicPr>
            <a:picLocks noChangeAspect="1"/>
          </p:cNvPicPr>
          <p:nvPr>
            <p:ph sz="half" idx="1"/>
          </p:nvPr>
        </p:nvPicPr>
        <p:blipFill>
          <a:blip r:embed="rId1"/>
          <a:stretch>
            <a:fillRect/>
          </a:stretch>
        </p:blipFill>
        <p:spPr>
          <a:xfrm>
            <a:off x="901065" y="2075815"/>
            <a:ext cx="4800600" cy="3149600"/>
          </a:xfrm>
          <a:prstGeom prst="rect">
            <a:avLst/>
          </a:prstGeom>
        </p:spPr>
      </p:pic>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pic>
        <p:nvPicPr>
          <p:cNvPr id="6" name="Content Placeholder 5" descr="test_set1"/>
          <p:cNvPicPr>
            <a:picLocks noChangeAspect="1"/>
          </p:cNvPicPr>
          <p:nvPr>
            <p:ph sz="half" idx="2"/>
          </p:nvPr>
        </p:nvPicPr>
        <p:blipFill>
          <a:blip r:embed="rId2"/>
          <a:stretch>
            <a:fillRect/>
          </a:stretch>
        </p:blipFill>
        <p:spPr>
          <a:xfrm>
            <a:off x="6450965" y="2075815"/>
            <a:ext cx="4876800" cy="3149600"/>
          </a:xfrm>
          <a:prstGeom prst="rect">
            <a:avLst/>
          </a:prstGeom>
        </p:spPr>
      </p:pic>
      <p:sp>
        <p:nvSpPr>
          <p:cNvPr id="7" name="Text Box 6"/>
          <p:cNvSpPr txBox="1"/>
          <p:nvPr/>
        </p:nvSpPr>
        <p:spPr>
          <a:xfrm>
            <a:off x="1795145" y="5225415"/>
            <a:ext cx="3012440" cy="368300"/>
          </a:xfrm>
          <a:prstGeom prst="rect">
            <a:avLst/>
          </a:prstGeom>
          <a:noFill/>
        </p:spPr>
        <p:txBody>
          <a:bodyPr wrap="square" rtlCol="0">
            <a:spAutoFit/>
          </a:bodyPr>
          <a:p>
            <a:pPr algn="ctr"/>
            <a:r>
              <a:rPr lang="en-US" b="1">
                <a:latin typeface="Calibri" panose="020F0502020204030204" charset="0"/>
                <a:cs typeface="Calibri" panose="020F0502020204030204" charset="0"/>
              </a:rPr>
              <a:t>Loss</a:t>
            </a:r>
            <a:endParaRPr lang="en-US" b="1">
              <a:latin typeface="Calibri" panose="020F0502020204030204" charset="0"/>
              <a:cs typeface="Calibri" panose="020F0502020204030204" charset="0"/>
            </a:endParaRPr>
          </a:p>
        </p:txBody>
      </p:sp>
      <p:sp>
        <p:nvSpPr>
          <p:cNvPr id="8" name="Text Box 7"/>
          <p:cNvSpPr txBox="1"/>
          <p:nvPr/>
        </p:nvSpPr>
        <p:spPr>
          <a:xfrm>
            <a:off x="7383145" y="5225415"/>
            <a:ext cx="3012440" cy="368300"/>
          </a:xfrm>
          <a:prstGeom prst="rect">
            <a:avLst/>
          </a:prstGeom>
          <a:noFill/>
        </p:spPr>
        <p:txBody>
          <a:bodyPr wrap="square" rtlCol="0">
            <a:spAutoFit/>
          </a:bodyPr>
          <a:p>
            <a:pPr algn="ctr"/>
            <a:r>
              <a:rPr lang="en-US" b="1">
                <a:latin typeface="Calibri" panose="020F0502020204030204" charset="0"/>
                <a:cs typeface="Calibri" panose="020F0502020204030204" charset="0"/>
              </a:rPr>
              <a:t>Accuracy</a:t>
            </a:r>
            <a:endParaRPr lang="en-US" b="1">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Model Accuracy:</a:t>
            </a:r>
            <a:endParaRPr lang="en-US" b="1">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US"/>
              <a:t>VGG16 - 1.000</a:t>
            </a:r>
            <a:endParaRPr lang="en-US"/>
          </a:p>
          <a:p>
            <a:r>
              <a:rPr lang="en-US"/>
              <a:t>ResNet50 - 0.9065</a:t>
            </a:r>
            <a:endParaRPr lang="en-US"/>
          </a:p>
          <a:p>
            <a:r>
              <a:rPr lang="en-US"/>
              <a:t>Inception - 0.9048</a:t>
            </a:r>
            <a:endParaRPr lang="en-US"/>
          </a:p>
          <a:p>
            <a:endParaRPr lang="en-US"/>
          </a:p>
          <a:p>
            <a:r>
              <a:rPr lang="en-US"/>
              <a:t>So, VGG16 is performing best on our dataset. So, our final model is VGG16.</a:t>
            </a:r>
            <a:endParaRPr lang="en-US"/>
          </a:p>
        </p:txBody>
      </p:sp>
      <p:cxnSp>
        <p:nvCxnSpPr>
          <p:cNvPr id="4" name="Straight Connector 3"/>
          <p:cNvCxnSpPr/>
          <p:nvPr/>
        </p:nvCxnSpPr>
        <p:spPr>
          <a:xfrm>
            <a:off x="718820" y="1090930"/>
            <a:ext cx="10650855"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Words>
  <Application>WPS Presentation</Application>
  <PresentationFormat>Widescreen</PresentationFormat>
  <Paragraphs>64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 Light</vt:lpstr>
      <vt:lpstr>Calibri</vt:lpstr>
      <vt:lpstr>Microsoft YaHei</vt:lpstr>
      <vt:lpstr>Arial Unicode MS</vt:lpstr>
      <vt:lpstr>Wingdings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&amp; Classification Project</dc:title>
  <dc:creator/>
  <cp:lastModifiedBy>Ajitesh</cp:lastModifiedBy>
  <cp:revision>26</cp:revision>
  <dcterms:created xsi:type="dcterms:W3CDTF">2021-12-04T15:11:38Z</dcterms:created>
  <dcterms:modified xsi:type="dcterms:W3CDTF">2021-12-04T16:21:17Z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3E9AB7BF25354742ABE8132CDBE911BF</vt:lpwstr>
  </property>
  <property fmtid="{D5CDD505-2E9C-101B-9397-08002B2CF9AE}" pid="3" name="KSOProductBuildVer">
    <vt:lpwstr>1033-11.2.0.10382</vt:lpwstr>
  </property>
</Properties>
</file>