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82" r:id="rId3"/>
    <p:sldId id="269" r:id="rId4"/>
    <p:sldId id="263" r:id="rId5"/>
    <p:sldId id="270" r:id="rId6"/>
    <p:sldId id="264" r:id="rId7"/>
    <p:sldId id="271" r:id="rId8"/>
    <p:sldId id="273" r:id="rId9"/>
    <p:sldId id="260" r:id="rId10"/>
    <p:sldId id="274" r:id="rId11"/>
    <p:sldId id="275" r:id="rId12"/>
    <p:sldId id="265" r:id="rId13"/>
    <p:sldId id="300" r:id="rId14"/>
    <p:sldId id="298" r:id="rId15"/>
    <p:sldId id="299" r:id="rId16"/>
    <p:sldId id="301" r:id="rId17"/>
    <p:sldId id="276" r:id="rId1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p:restoredTop sz="94660"/>
  </p:normalViewPr>
  <p:slideViewPr>
    <p:cSldViewPr snapToGrid="0" showGuides="1">
      <p:cViewPr>
        <p:scale>
          <a:sx n="70" d="100"/>
          <a:sy n="70" d="100"/>
        </p:scale>
        <p:origin x="1242" y="738"/>
      </p:cViewPr>
      <p:guideLst>
        <p:guide orient="horz" pos="2160"/>
        <p:guide pos="3839"/>
      </p:guideLst>
    </p:cSldViewPr>
  </p:slideViewPr>
  <p:notesTextViewPr>
    <p:cViewPr>
      <p:scale>
        <a:sx n="1" d="1"/>
        <a:sy n="1" d="1"/>
      </p:scale>
      <p:origin x="0" y="0"/>
    </p:cViewPr>
  </p:notesTextViewPr>
  <p:sorterViewPr showFormatting="0">
    <p:cViewPr>
      <p:scale>
        <a:sx n="86" d="100"/>
        <a:sy n="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rcRect l="24001" t="37222" r="20563" b="22495"/>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4" name="组合 98"/>
          <p:cNvGrpSpPr/>
          <p:nvPr/>
        </p:nvGrpSpPr>
        <p:grpSpPr>
          <a:xfrm rot="-4415535" flipH="1">
            <a:off x="11315700" y="180975"/>
            <a:ext cx="793750" cy="558800"/>
            <a:chOff x="0" y="0"/>
            <a:chExt cx="874705" cy="650964"/>
          </a:xfrm>
        </p:grpSpPr>
        <p:sp>
          <p:nvSpPr>
            <p:cNvPr id="3107"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8"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3075" name="组合 98"/>
          <p:cNvGrpSpPr/>
          <p:nvPr/>
        </p:nvGrpSpPr>
        <p:grpSpPr>
          <a:xfrm rot="6011733" flipH="1">
            <a:off x="169863" y="6053138"/>
            <a:ext cx="793750" cy="558800"/>
            <a:chOff x="0" y="0"/>
            <a:chExt cx="874705" cy="650964"/>
          </a:xfrm>
        </p:grpSpPr>
        <p:sp>
          <p:nvSpPr>
            <p:cNvPr id="3105"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6"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3076" name="文本框 139"/>
          <p:cNvSpPr txBox="1"/>
          <p:nvPr/>
        </p:nvSpPr>
        <p:spPr>
          <a:xfrm>
            <a:off x="3336290" y="5119688"/>
            <a:ext cx="5474970" cy="64516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600" dirty="0">
                <a:solidFill>
                  <a:schemeClr val="bg1"/>
                </a:solidFill>
                <a:latin typeface="Calibri" panose="020F0502020204030204" pitchFamily="34" charset="0"/>
                <a:ea typeface="Calibri" panose="020F0502020204030204" pitchFamily="34" charset="0"/>
              </a:rPr>
              <a:t>Submitted By: Ajitesh Kumar</a:t>
            </a:r>
            <a:endParaRPr lang="en-US" altLang="zh-CN" sz="3600" dirty="0">
              <a:solidFill>
                <a:schemeClr val="bg1"/>
              </a:solidFill>
              <a:latin typeface="Calibri" panose="020F0502020204030204" pitchFamily="34" charset="0"/>
              <a:ea typeface="Calibri" panose="020F0502020204030204" pitchFamily="34" charset="0"/>
            </a:endParaRPr>
          </a:p>
        </p:txBody>
      </p:sp>
      <p:sp>
        <p:nvSpPr>
          <p:cNvPr id="3078" name="文本框 143"/>
          <p:cNvSpPr txBox="1"/>
          <p:nvPr/>
        </p:nvSpPr>
        <p:spPr>
          <a:xfrm>
            <a:off x="1096646" y="2834005"/>
            <a:ext cx="9954260" cy="11988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sz="7200" b="1" dirty="0">
                <a:solidFill>
                  <a:schemeClr val="bg1"/>
                </a:solidFill>
                <a:latin typeface="Calibri" panose="020F0502020204030204" pitchFamily="34" charset="0"/>
                <a:ea typeface="Calibri" panose="020F0502020204030204" pitchFamily="34" charset="0"/>
              </a:rPr>
              <a:t>Ratings Prediction Project</a:t>
            </a:r>
            <a:endParaRPr lang="en-US" sz="7200" b="1" dirty="0">
              <a:solidFill>
                <a:schemeClr val="bg1"/>
              </a:solidFill>
              <a:latin typeface="Calibri" panose="020F0502020204030204" pitchFamily="34" charset="0"/>
              <a:ea typeface="Calibri" panose="020F0502020204030204" pitchFamily="34" charset="0"/>
            </a:endParaRPr>
          </a:p>
        </p:txBody>
      </p:sp>
      <p:grpSp>
        <p:nvGrpSpPr>
          <p:cNvPr id="3079" name="组合 29"/>
          <p:cNvGrpSpPr/>
          <p:nvPr/>
        </p:nvGrpSpPr>
        <p:grpSpPr>
          <a:xfrm flipH="1">
            <a:off x="7626350" y="1609725"/>
            <a:ext cx="1117600" cy="523875"/>
            <a:chOff x="0" y="0"/>
            <a:chExt cx="766254" cy="340156"/>
          </a:xfrm>
        </p:grpSpPr>
        <p:sp>
          <p:nvSpPr>
            <p:cNvPr id="3102"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3"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4"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3080" name="等腰三角形 101"/>
          <p:cNvSpPr/>
          <p:nvPr/>
        </p:nvSpPr>
        <p:spPr>
          <a:xfrm rot="-8125928">
            <a:off x="5961063" y="4926013"/>
            <a:ext cx="271462" cy="292100"/>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nvGrpSpPr>
          <p:cNvPr id="3081" name="组合 84"/>
          <p:cNvGrpSpPr/>
          <p:nvPr/>
        </p:nvGrpSpPr>
        <p:grpSpPr>
          <a:xfrm rot="1498243">
            <a:off x="-615950" y="-1579562"/>
            <a:ext cx="2595563" cy="5842000"/>
            <a:chOff x="0" y="0"/>
            <a:chExt cx="2595781" cy="5841819"/>
          </a:xfrm>
        </p:grpSpPr>
        <p:sp>
          <p:nvSpPr>
            <p:cNvPr id="3092"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3"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4"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5"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6"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7"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8"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9"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0"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1" name="等腰三角形 94"/>
            <p:cNvSpPr/>
            <p:nvPr/>
          </p:nvSpPr>
          <p:spPr>
            <a:xfrm rot="5400000">
              <a:off x="-302003" y="3979391"/>
              <a:ext cx="2171078" cy="1553778"/>
            </a:xfrm>
            <a:prstGeom prst="triangle">
              <a:avLst>
                <a:gd name="adj" fmla="val 36120"/>
              </a:avLst>
            </a:prstGeom>
            <a:solidFill>
              <a:schemeClr val="bg1">
                <a:alpha val="32156"/>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3082" name="组合 84"/>
          <p:cNvGrpSpPr/>
          <p:nvPr/>
        </p:nvGrpSpPr>
        <p:grpSpPr>
          <a:xfrm rot="2083610" flipH="1">
            <a:off x="10110788" y="3771900"/>
            <a:ext cx="2595562" cy="4443413"/>
            <a:chOff x="0" y="0"/>
            <a:chExt cx="2595781" cy="4443397"/>
          </a:xfrm>
        </p:grpSpPr>
        <p:sp>
          <p:nvSpPr>
            <p:cNvPr id="3083"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4"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5"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6"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7"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8"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9"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0"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1"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2" name="Rounded Rectangle 1"/>
          <p:cNvSpPr/>
          <p:nvPr/>
        </p:nvSpPr>
        <p:spPr>
          <a:xfrm>
            <a:off x="3470910" y="837565"/>
            <a:ext cx="4991100" cy="838200"/>
          </a:xfrm>
          <a:prstGeom prst="roundRect">
            <a:avLst/>
          </a:prstGeom>
          <a:solidFill>
            <a:schemeClr val="bg1"/>
          </a:solidFill>
          <a:effectLst>
            <a:innerShdw blurRad="63500" dist="50800" dir="54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pic>
        <p:nvPicPr>
          <p:cNvPr id="6" name="Content Placeholder 5" descr="fliprobo_logo-removebg-preview"/>
          <p:cNvPicPr>
            <a:picLocks noChangeAspect="1"/>
          </p:cNvPicPr>
          <p:nvPr>
            <p:ph idx="1"/>
          </p:nvPr>
        </p:nvPicPr>
        <p:blipFill>
          <a:blip r:embed="rId1"/>
          <a:stretch>
            <a:fillRect/>
          </a:stretch>
        </p:blipFill>
        <p:spPr>
          <a:xfrm>
            <a:off x="3957320" y="-896620"/>
            <a:ext cx="4267835" cy="42678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 name="Rounded Rectangle 2"/>
          <p:cNvSpPr/>
          <p:nvPr/>
        </p:nvSpPr>
        <p:spPr>
          <a:xfrm>
            <a:off x="1401763" y="2636838"/>
            <a:ext cx="3844925" cy="966787"/>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68" name="Rounded Rectangle 5"/>
          <p:cNvSpPr/>
          <p:nvPr/>
        </p:nvSpPr>
        <p:spPr>
          <a:xfrm>
            <a:off x="1401763" y="4149725"/>
            <a:ext cx="3844925" cy="968375"/>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71" name="Rounded Rectangle 8"/>
          <p:cNvSpPr/>
          <p:nvPr/>
        </p:nvSpPr>
        <p:spPr>
          <a:xfrm flipH="1">
            <a:off x="6935788" y="2633663"/>
            <a:ext cx="3846512" cy="968375"/>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74" name="Rounded Rectangle 11"/>
          <p:cNvSpPr/>
          <p:nvPr/>
        </p:nvSpPr>
        <p:spPr>
          <a:xfrm flipH="1">
            <a:off x="6935788" y="4149725"/>
            <a:ext cx="3846512" cy="968375"/>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42" name="Hexagon 16"/>
          <p:cNvSpPr/>
          <p:nvPr/>
        </p:nvSpPr>
        <p:spPr>
          <a:xfrm flipH="1">
            <a:off x="6470650" y="2513013"/>
            <a:ext cx="1398588" cy="1204912"/>
          </a:xfrm>
          <a:prstGeom prst="hexagon">
            <a:avLst>
              <a:gd name="adj" fmla="val 25015"/>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88" name="TextBox 27"/>
          <p:cNvSpPr txBox="1"/>
          <p:nvPr/>
        </p:nvSpPr>
        <p:spPr>
          <a:xfrm>
            <a:off x="8192135" y="2992755"/>
            <a:ext cx="2350770" cy="24574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DECISION TREE CLASSIFIER</a:t>
            </a:r>
            <a:endPar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89" name="TextBox 28"/>
          <p:cNvSpPr txBox="1"/>
          <p:nvPr/>
        </p:nvSpPr>
        <p:spPr>
          <a:xfrm>
            <a:off x="8192770" y="4508500"/>
            <a:ext cx="2456180" cy="24574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RANDOM fOREST CLASSIFIER</a:t>
            </a:r>
            <a:endPar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90" name="TextBox 29"/>
          <p:cNvSpPr txBox="1"/>
          <p:nvPr/>
        </p:nvSpPr>
        <p:spPr>
          <a:xfrm>
            <a:off x="1663700" y="2992438"/>
            <a:ext cx="2112963" cy="492125"/>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lOGISTIC REGRESSION MODEL</a:t>
            </a:r>
            <a:endPar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91" name="TextBox 30"/>
          <p:cNvSpPr txBox="1"/>
          <p:nvPr/>
        </p:nvSpPr>
        <p:spPr>
          <a:xfrm>
            <a:off x="1264920" y="4508500"/>
            <a:ext cx="2512060" cy="24574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GB" altLang="zh-CN" sz="1600" b="1" dirty="0">
                <a:solidFill>
                  <a:srgbClr val="FFFFFF"/>
                </a:solidFill>
                <a:latin typeface="Calibri" panose="020F0502020204030204" pitchFamily="34" charset="0"/>
                <a:ea typeface="Calibri" panose="020F0502020204030204" pitchFamily="34" charset="0"/>
                <a:cs typeface="Roboto" panose="02000000000000000000" pitchFamily="2" charset="0"/>
              </a:rPr>
              <a:t>K</a:t>
            </a: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a:t>
            </a:r>
            <a:r>
              <a:rPr lang="en-GB" altLang="zh-CN" sz="1600" b="1" dirty="0">
                <a:solidFill>
                  <a:srgbClr val="FFFFFF"/>
                </a:solidFill>
                <a:latin typeface="Calibri" panose="020F0502020204030204" pitchFamily="34" charset="0"/>
                <a:ea typeface="Calibri" panose="020F0502020204030204" pitchFamily="34" charset="0"/>
                <a:cs typeface="Roboto" panose="02000000000000000000" pitchFamily="2" charset="0"/>
              </a:rPr>
              <a:t>N</a:t>
            </a: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EIGHBOURS </a:t>
            </a:r>
            <a:r>
              <a:rPr lang="en-GB" altLang="zh-CN" sz="1600" b="1" dirty="0">
                <a:solidFill>
                  <a:srgbClr val="FFFFFF"/>
                </a:solidFill>
                <a:latin typeface="Calibri" panose="020F0502020204030204" pitchFamily="34" charset="0"/>
                <a:ea typeface="Calibri" panose="020F0502020204030204" pitchFamily="34" charset="0"/>
                <a:cs typeface="Roboto" panose="02000000000000000000" pitchFamily="2" charset="0"/>
              </a:rPr>
              <a:t>C</a:t>
            </a: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LSSIFIER</a:t>
            </a:r>
            <a:endPar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14348" name="Hexagon 15"/>
          <p:cNvSpPr/>
          <p:nvPr/>
        </p:nvSpPr>
        <p:spPr>
          <a:xfrm>
            <a:off x="4314825" y="4029075"/>
            <a:ext cx="1398588" cy="1204913"/>
          </a:xfrm>
          <a:prstGeom prst="hexagon">
            <a:avLst>
              <a:gd name="adj" fmla="val 25015"/>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60" name="Hexagon 14"/>
          <p:cNvSpPr/>
          <p:nvPr/>
        </p:nvSpPr>
        <p:spPr>
          <a:xfrm>
            <a:off x="4314825" y="2514600"/>
            <a:ext cx="1398905" cy="1205230"/>
          </a:xfrm>
          <a:prstGeom prst="hexagon">
            <a:avLst>
              <a:gd name="adj" fmla="val 24999"/>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58" name="Hexagon 17"/>
          <p:cNvSpPr/>
          <p:nvPr/>
        </p:nvSpPr>
        <p:spPr>
          <a:xfrm flipH="1">
            <a:off x="6470650" y="4029075"/>
            <a:ext cx="1398905" cy="1205230"/>
          </a:xfrm>
          <a:prstGeom prst="hexagon">
            <a:avLst>
              <a:gd name="adj" fmla="val 24999"/>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53"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MODEL BUILDING</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14354" name="组合 29"/>
          <p:cNvGrpSpPr/>
          <p:nvPr/>
        </p:nvGrpSpPr>
        <p:grpSpPr>
          <a:xfrm flipH="1">
            <a:off x="4491038" y="228600"/>
            <a:ext cx="1117600" cy="523875"/>
            <a:chOff x="0" y="0"/>
            <a:chExt cx="766254" cy="340156"/>
          </a:xfrm>
        </p:grpSpPr>
        <p:sp>
          <p:nvSpPr>
            <p:cNvPr id="14355"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4356"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4357"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3" name="Group 96"/>
          <p:cNvPicPr>
            <a:picLocks noChangeAspect="1"/>
          </p:cNvPicPr>
          <p:nvPr>
            <p:ph idx="1"/>
          </p:nvPr>
        </p:nvPicPr>
        <p:blipFill>
          <a:blip r:embed="rId1"/>
          <a:stretch>
            <a:fillRect/>
          </a:stretch>
        </p:blipFill>
        <p:spPr>
          <a:xfrm>
            <a:off x="4781550" y="2900680"/>
            <a:ext cx="463550" cy="463550"/>
          </a:xfrm>
          <a:prstGeom prst="rect">
            <a:avLst/>
          </a:prstGeom>
          <a:solidFill>
            <a:schemeClr val="accent1"/>
          </a:solidFill>
          <a:ln w="28575" cmpd="sng">
            <a:noFill/>
            <a:prstDash val="solid"/>
          </a:ln>
        </p:spPr>
      </p:pic>
      <p:pic>
        <p:nvPicPr>
          <p:cNvPr id="4" name="Group 96"/>
          <p:cNvPicPr>
            <a:picLocks noChangeAspect="1"/>
          </p:cNvPicPr>
          <p:nvPr/>
        </p:nvPicPr>
        <p:blipFill>
          <a:blip r:embed="rId1"/>
          <a:stretch>
            <a:fillRect/>
          </a:stretch>
        </p:blipFill>
        <p:spPr>
          <a:xfrm>
            <a:off x="4741545" y="4399280"/>
            <a:ext cx="463550" cy="463550"/>
          </a:xfrm>
          <a:prstGeom prst="rect">
            <a:avLst/>
          </a:prstGeom>
          <a:solidFill>
            <a:schemeClr val="accent1"/>
          </a:solidFill>
          <a:ln w="28575" cmpd="sng">
            <a:noFill/>
            <a:prstDash val="solid"/>
          </a:ln>
        </p:spPr>
      </p:pic>
      <p:pic>
        <p:nvPicPr>
          <p:cNvPr id="6" name="Group 96"/>
          <p:cNvPicPr>
            <a:picLocks noChangeAspect="1"/>
          </p:cNvPicPr>
          <p:nvPr/>
        </p:nvPicPr>
        <p:blipFill>
          <a:blip r:embed="rId1"/>
          <a:stretch>
            <a:fillRect/>
          </a:stretch>
        </p:blipFill>
        <p:spPr>
          <a:xfrm>
            <a:off x="6938645" y="2900680"/>
            <a:ext cx="463550" cy="463550"/>
          </a:xfrm>
          <a:prstGeom prst="rect">
            <a:avLst/>
          </a:prstGeom>
          <a:solidFill>
            <a:schemeClr val="accent1"/>
          </a:solidFill>
          <a:ln w="28575" cmpd="sng">
            <a:noFill/>
            <a:prstDash val="solid"/>
          </a:ln>
        </p:spPr>
      </p:pic>
      <p:pic>
        <p:nvPicPr>
          <p:cNvPr id="9" name="Group 96"/>
          <p:cNvPicPr>
            <a:picLocks noChangeAspect="1"/>
          </p:cNvPicPr>
          <p:nvPr/>
        </p:nvPicPr>
        <p:blipFill>
          <a:blip r:embed="rId1"/>
          <a:stretch>
            <a:fillRect/>
          </a:stretch>
        </p:blipFill>
        <p:spPr>
          <a:xfrm>
            <a:off x="6936105" y="4399280"/>
            <a:ext cx="463550" cy="463550"/>
          </a:xfrm>
          <a:prstGeom prst="rect">
            <a:avLst/>
          </a:prstGeom>
          <a:solidFill>
            <a:schemeClr val="accent1"/>
          </a:solidFill>
          <a:ln w="28575" cmpd="sng">
            <a:noFill/>
            <a:prstDash val="soli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righ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left)">
                                      <p:cBhvr>
                                        <p:cTn id="11" dur="500"/>
                                        <p:tgtEl>
                                          <p:spTgt spid="9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right)">
                                      <p:cBhvr>
                                        <p:cTn id="19" dur="500"/>
                                        <p:tgtEl>
                                          <p:spTgt spid="88"/>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right)">
                                      <p:cBhvr>
                                        <p:cTn id="23" dur="500"/>
                                        <p:tgtEl>
                                          <p:spTgt spid="6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wipe(left)">
                                      <p:cBhvr>
                                        <p:cTn id="31" dur="500"/>
                                        <p:tgtEl>
                                          <p:spTgt spid="74"/>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wipe(right)">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8" grpId="0" animBg="1"/>
      <p:bldP spid="71" grpId="0" animBg="1"/>
      <p:bldP spid="74" grpId="0" animBg="1"/>
      <p:bldP spid="88" grpId="0"/>
      <p:bldP spid="89" grpId="0"/>
      <p:bldP spid="90" grpId="0"/>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4" name="组合 29"/>
          <p:cNvGrpSpPr/>
          <p:nvPr/>
        </p:nvGrpSpPr>
        <p:grpSpPr>
          <a:xfrm flipH="1">
            <a:off x="4604068" y="262890"/>
            <a:ext cx="1117600" cy="523875"/>
            <a:chOff x="0" y="0"/>
            <a:chExt cx="766254" cy="340156"/>
          </a:xfrm>
        </p:grpSpPr>
        <p:sp>
          <p:nvSpPr>
            <p:cNvPr id="15429"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0"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1"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4353"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Logistic Regression</a:t>
            </a:r>
            <a:endParaRPr lang="en-US" altLang="zh-CN" sz="3200" b="1" dirty="0">
              <a:solidFill>
                <a:srgbClr val="FFFFFF"/>
              </a:solidFill>
              <a:latin typeface="Calibri" panose="020F0502020204030204" pitchFamily="34" charset="0"/>
              <a:ea typeface="Calibri" panose="020F0502020204030204" pitchFamily="34" charset="0"/>
            </a:endParaRPr>
          </a:p>
        </p:txBody>
      </p:sp>
      <p:pic>
        <p:nvPicPr>
          <p:cNvPr id="2" name="Content Placeholder 1" descr="LR"/>
          <p:cNvPicPr>
            <a:picLocks noChangeAspect="1"/>
          </p:cNvPicPr>
          <p:nvPr>
            <p:ph idx="1"/>
          </p:nvPr>
        </p:nvPicPr>
        <p:blipFill>
          <a:blip r:embed="rId1"/>
          <a:stretch>
            <a:fillRect/>
          </a:stretch>
        </p:blipFill>
        <p:spPr>
          <a:xfrm>
            <a:off x="1913890" y="1087120"/>
            <a:ext cx="8364220" cy="55321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4" name="组合 29"/>
          <p:cNvGrpSpPr/>
          <p:nvPr/>
        </p:nvGrpSpPr>
        <p:grpSpPr>
          <a:xfrm flipH="1">
            <a:off x="4604068" y="262890"/>
            <a:ext cx="1117600" cy="523875"/>
            <a:chOff x="0" y="0"/>
            <a:chExt cx="766254" cy="340156"/>
          </a:xfrm>
        </p:grpSpPr>
        <p:sp>
          <p:nvSpPr>
            <p:cNvPr id="15429"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0"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1"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4353"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KNeighbors Classifier</a:t>
            </a:r>
            <a:endParaRPr lang="en-US" altLang="zh-CN" sz="3200" b="1" dirty="0">
              <a:solidFill>
                <a:srgbClr val="FFFFFF"/>
              </a:solidFill>
              <a:latin typeface="Calibri" panose="020F0502020204030204" pitchFamily="34" charset="0"/>
              <a:ea typeface="Calibri" panose="020F0502020204030204" pitchFamily="34" charset="0"/>
            </a:endParaRPr>
          </a:p>
        </p:txBody>
      </p:sp>
      <p:pic>
        <p:nvPicPr>
          <p:cNvPr id="11" name="Content Placeholder 10" descr="KNN"/>
          <p:cNvPicPr>
            <a:picLocks noChangeAspect="1"/>
          </p:cNvPicPr>
          <p:nvPr/>
        </p:nvPicPr>
        <p:blipFill>
          <a:blip r:embed="rId1"/>
          <a:stretch>
            <a:fillRect/>
          </a:stretch>
        </p:blipFill>
        <p:spPr>
          <a:xfrm>
            <a:off x="1875790" y="810895"/>
            <a:ext cx="8439785" cy="570928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53" name="文本框 108"/>
          <p:cNvSpPr txBox="1"/>
          <p:nvPr/>
        </p:nvSpPr>
        <p:spPr>
          <a:xfrm>
            <a:off x="662305" y="228600"/>
            <a:ext cx="4700270"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Decision Tree Classifier</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3" name="组合 29"/>
          <p:cNvGrpSpPr/>
          <p:nvPr/>
        </p:nvGrpSpPr>
        <p:grpSpPr>
          <a:xfrm flipH="1">
            <a:off x="5294948" y="169545"/>
            <a:ext cx="1117600" cy="523875"/>
            <a:chOff x="0" y="0"/>
            <a:chExt cx="766254" cy="340156"/>
          </a:xfrm>
        </p:grpSpPr>
        <p:sp>
          <p:nvSpPr>
            <p:cNvPr id="4"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7" name="Content Placeholder 6" descr="DT"/>
          <p:cNvPicPr>
            <a:picLocks noChangeAspect="1"/>
          </p:cNvPicPr>
          <p:nvPr>
            <p:ph idx="1"/>
          </p:nvPr>
        </p:nvPicPr>
        <p:blipFill>
          <a:blip r:embed="rId1"/>
          <a:stretch>
            <a:fillRect/>
          </a:stretch>
        </p:blipFill>
        <p:spPr>
          <a:xfrm>
            <a:off x="2114550" y="993775"/>
            <a:ext cx="7558405" cy="5690870"/>
          </a:xfrm>
          <a:prstGeom prst="rect">
            <a:avLst/>
          </a:prstGeom>
        </p:spPr>
      </p:pic>
      <p:pic>
        <p:nvPicPr>
          <p:cNvPr id="8" name="Picture 7"/>
          <p:cNvPicPr>
            <a:picLocks noChangeAspect="1"/>
          </p:cNvPicPr>
          <p:nvPr/>
        </p:nvPicPr>
        <p:blipFill>
          <a:blip r:embed="rId2"/>
          <a:stretch>
            <a:fillRect/>
          </a:stretch>
        </p:blipFill>
        <p:spPr>
          <a:xfrm>
            <a:off x="3219450" y="1509395"/>
            <a:ext cx="5753100" cy="3838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53" name="文本框 108"/>
          <p:cNvSpPr txBox="1"/>
          <p:nvPr/>
        </p:nvSpPr>
        <p:spPr>
          <a:xfrm>
            <a:off x="662305" y="228600"/>
            <a:ext cx="4700270"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Random Forest Classifier</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3" name="组合 29"/>
          <p:cNvGrpSpPr/>
          <p:nvPr/>
        </p:nvGrpSpPr>
        <p:grpSpPr>
          <a:xfrm flipH="1">
            <a:off x="5294948" y="169545"/>
            <a:ext cx="1117600" cy="523875"/>
            <a:chOff x="0" y="0"/>
            <a:chExt cx="766254" cy="340156"/>
          </a:xfrm>
        </p:grpSpPr>
        <p:sp>
          <p:nvSpPr>
            <p:cNvPr id="4"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8" name="Picture 7"/>
          <p:cNvPicPr>
            <a:picLocks noChangeAspect="1"/>
          </p:cNvPicPr>
          <p:nvPr/>
        </p:nvPicPr>
        <p:blipFill>
          <a:blip r:embed="rId1"/>
          <a:stretch>
            <a:fillRect/>
          </a:stretch>
        </p:blipFill>
        <p:spPr>
          <a:xfrm>
            <a:off x="1953895" y="934720"/>
            <a:ext cx="8284210" cy="5527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53" name="文本框 108"/>
          <p:cNvSpPr txBox="1"/>
          <p:nvPr/>
        </p:nvSpPr>
        <p:spPr>
          <a:xfrm>
            <a:off x="0" y="228600"/>
            <a:ext cx="4700270"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Conclusion</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3" name="组合 29"/>
          <p:cNvGrpSpPr/>
          <p:nvPr/>
        </p:nvGrpSpPr>
        <p:grpSpPr>
          <a:xfrm flipH="1">
            <a:off x="4409758" y="262890"/>
            <a:ext cx="1117600" cy="523875"/>
            <a:chOff x="0" y="0"/>
            <a:chExt cx="766254" cy="340156"/>
          </a:xfrm>
        </p:grpSpPr>
        <p:sp>
          <p:nvSpPr>
            <p:cNvPr id="4"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13" name="Content Placeholder 12" descr="comparing"/>
          <p:cNvPicPr>
            <a:picLocks noChangeAspect="1"/>
          </p:cNvPicPr>
          <p:nvPr>
            <p:ph idx="1"/>
          </p:nvPr>
        </p:nvPicPr>
        <p:blipFill>
          <a:blip r:embed="rId1"/>
          <a:stretch>
            <a:fillRect/>
          </a:stretch>
        </p:blipFill>
        <p:spPr>
          <a:xfrm>
            <a:off x="1026795" y="1699260"/>
            <a:ext cx="10405110" cy="25311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0" name="组合 98"/>
          <p:cNvGrpSpPr/>
          <p:nvPr/>
        </p:nvGrpSpPr>
        <p:grpSpPr>
          <a:xfrm rot="-4415535" flipH="1">
            <a:off x="11315700" y="180975"/>
            <a:ext cx="793750" cy="558800"/>
            <a:chOff x="0" y="0"/>
            <a:chExt cx="874705" cy="650964"/>
          </a:xfrm>
        </p:grpSpPr>
        <p:sp>
          <p:nvSpPr>
            <p:cNvPr id="17441"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42"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1" name="组合 98"/>
          <p:cNvGrpSpPr/>
          <p:nvPr/>
        </p:nvGrpSpPr>
        <p:grpSpPr>
          <a:xfrm rot="6011733" flipH="1">
            <a:off x="169863" y="6053138"/>
            <a:ext cx="793750" cy="558800"/>
            <a:chOff x="0" y="0"/>
            <a:chExt cx="874705" cy="650964"/>
          </a:xfrm>
        </p:grpSpPr>
        <p:sp>
          <p:nvSpPr>
            <p:cNvPr id="17439"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40"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7412" name="文本框 139"/>
          <p:cNvSpPr txBox="1"/>
          <p:nvPr/>
        </p:nvSpPr>
        <p:spPr>
          <a:xfrm>
            <a:off x="2510473" y="2705100"/>
            <a:ext cx="7171055" cy="144526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8800" b="1" dirty="0">
                <a:solidFill>
                  <a:schemeClr val="bg1"/>
                </a:solidFill>
                <a:latin typeface="Calibri" panose="020F0502020204030204" pitchFamily="34" charset="0"/>
                <a:ea typeface="Calibri" panose="020F0502020204030204" pitchFamily="34" charset="0"/>
              </a:rPr>
              <a:t>THANK YOU</a:t>
            </a:r>
            <a:endParaRPr lang="en-US" altLang="zh-CN" sz="8800" b="1" dirty="0">
              <a:solidFill>
                <a:schemeClr val="bg1"/>
              </a:solidFill>
              <a:latin typeface="Calibri" panose="020F0502020204030204" pitchFamily="34" charset="0"/>
              <a:ea typeface="Calibri" panose="020F0502020204030204" pitchFamily="34" charset="0"/>
            </a:endParaRPr>
          </a:p>
        </p:txBody>
      </p:sp>
      <p:sp>
        <p:nvSpPr>
          <p:cNvPr id="17413" name="等腰三角形 101"/>
          <p:cNvSpPr/>
          <p:nvPr/>
        </p:nvSpPr>
        <p:spPr>
          <a:xfrm rot="-8125928">
            <a:off x="5961063" y="4926013"/>
            <a:ext cx="271462" cy="292100"/>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nvGrpSpPr>
          <p:cNvPr id="17414" name="组合 84"/>
          <p:cNvGrpSpPr/>
          <p:nvPr/>
        </p:nvGrpSpPr>
        <p:grpSpPr>
          <a:xfrm rot="1498243">
            <a:off x="-615950" y="-1579562"/>
            <a:ext cx="2595563" cy="5842000"/>
            <a:chOff x="0" y="0"/>
            <a:chExt cx="2595781" cy="5841819"/>
          </a:xfrm>
        </p:grpSpPr>
        <p:sp>
          <p:nvSpPr>
            <p:cNvPr id="17429"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0"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1"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2"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3"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4"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5"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6"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7"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8" name="等腰三角形 94"/>
            <p:cNvSpPr/>
            <p:nvPr/>
          </p:nvSpPr>
          <p:spPr>
            <a:xfrm rot="5400000">
              <a:off x="-302003" y="3979391"/>
              <a:ext cx="2171078" cy="1553778"/>
            </a:xfrm>
            <a:prstGeom prst="triangle">
              <a:avLst>
                <a:gd name="adj" fmla="val 36120"/>
              </a:avLst>
            </a:prstGeom>
            <a:solidFill>
              <a:schemeClr val="bg1">
                <a:alpha val="32156"/>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5" name="组合 84"/>
          <p:cNvGrpSpPr/>
          <p:nvPr/>
        </p:nvGrpSpPr>
        <p:grpSpPr>
          <a:xfrm rot="2083610" flipH="1">
            <a:off x="10110788" y="3771900"/>
            <a:ext cx="2595562" cy="4443413"/>
            <a:chOff x="0" y="0"/>
            <a:chExt cx="2595781" cy="4443397"/>
          </a:xfrm>
        </p:grpSpPr>
        <p:sp>
          <p:nvSpPr>
            <p:cNvPr id="17420"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1"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2"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3"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4"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5"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6"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7"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8"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6" name="组合 29"/>
          <p:cNvGrpSpPr/>
          <p:nvPr/>
        </p:nvGrpSpPr>
        <p:grpSpPr>
          <a:xfrm flipH="1">
            <a:off x="7937500" y="2000250"/>
            <a:ext cx="1117600" cy="523875"/>
            <a:chOff x="0" y="0"/>
            <a:chExt cx="766254" cy="340156"/>
          </a:xfrm>
        </p:grpSpPr>
        <p:sp>
          <p:nvSpPr>
            <p:cNvPr id="17417"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18"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19"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575425"/>
            <a:ext cx="12192000" cy="14446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161" name="Group 124"/>
          <p:cNvGrpSpPr/>
          <p:nvPr/>
        </p:nvGrpSpPr>
        <p:grpSpPr>
          <a:xfrm>
            <a:off x="309563" y="1527175"/>
            <a:ext cx="701675" cy="646113"/>
            <a:chOff x="14726874" y="6750120"/>
            <a:chExt cx="1404923" cy="1294259"/>
          </a:xfrm>
        </p:grpSpPr>
        <p:grpSp>
          <p:nvGrpSpPr>
            <p:cNvPr id="53" name="Group 132"/>
            <p:cNvGrpSpPr/>
            <p:nvPr/>
          </p:nvGrpSpPr>
          <p:grpSpPr>
            <a:xfrm>
              <a:off x="14726874" y="6750120"/>
              <a:ext cx="1404923" cy="1294259"/>
              <a:chOff x="13296063" y="10607541"/>
              <a:chExt cx="1265763" cy="1166060"/>
            </a:xfrm>
            <a:solidFill>
              <a:schemeClr val="accent2"/>
            </a:solidFill>
          </p:grpSpPr>
          <p:sp>
            <p:nvSpPr>
              <p:cNvPr id="56"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57" name="Freeform 270"/>
              <p:cNvSpPr>
                <a:spLocks noChangeArrowheads="1"/>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bg1">
                  <a:lumMod val="75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mn-cs"/>
                </a:endParaRPr>
              </a:p>
            </p:txBody>
          </p:sp>
        </p:grpSp>
        <p:sp>
          <p:nvSpPr>
            <p:cNvPr id="6179" name="Freeform 116"/>
            <p:cNvSpPr/>
            <p:nvPr/>
          </p:nvSpPr>
          <p:spPr>
            <a:xfrm>
              <a:off x="15167722" y="7085367"/>
              <a:ext cx="532736" cy="553830"/>
            </a:xfrm>
            <a:custGeom>
              <a:avLst/>
              <a:gdLst/>
              <a:ahLst/>
              <a:cxnLst>
                <a:cxn ang="0">
                  <a:pos x="573276611" y="228489639"/>
                </a:cxn>
                <a:cxn ang="0">
                  <a:pos x="573276611" y="228489639"/>
                </a:cxn>
                <a:cxn ang="0">
                  <a:pos x="381228276" y="11496168"/>
                </a:cxn>
                <a:cxn ang="0">
                  <a:pos x="51595182" y="356386009"/>
                </a:cxn>
                <a:cxn ang="0">
                  <a:pos x="12898197" y="458415400"/>
                </a:cxn>
                <a:cxn ang="0">
                  <a:pos x="116088562" y="510149356"/>
                </a:cxn>
                <a:cxn ang="0">
                  <a:pos x="140453153" y="497215867"/>
                </a:cxn>
                <a:cxn ang="0">
                  <a:pos x="192047138" y="534579013"/>
                </a:cxn>
                <a:cxn ang="0">
                  <a:pos x="229311123" y="623676115"/>
                </a:cxn>
                <a:cxn ang="0">
                  <a:pos x="268006911" y="649541894"/>
                </a:cxn>
                <a:cxn ang="0">
                  <a:pos x="343965488" y="623676115"/>
                </a:cxn>
                <a:cxn ang="0">
                  <a:pos x="356864882" y="597809137"/>
                </a:cxn>
                <a:cxn ang="0">
                  <a:pos x="331067291" y="560445991"/>
                </a:cxn>
                <a:cxn ang="0">
                  <a:pos x="292371503" y="484282378"/>
                </a:cxn>
                <a:cxn ang="0">
                  <a:pos x="331067291" y="445483110"/>
                </a:cxn>
                <a:cxn ang="0">
                  <a:pos x="597641202" y="510149356"/>
                </a:cxn>
                <a:cxn ang="0">
                  <a:pos x="573276611" y="228489639"/>
                </a:cxn>
                <a:cxn ang="0">
                  <a:pos x="558944217" y="445483110"/>
                </a:cxn>
                <a:cxn ang="0">
                  <a:pos x="558944217" y="445483110"/>
                </a:cxn>
                <a:cxn ang="0">
                  <a:pos x="432823458" y="293155885"/>
                </a:cxn>
                <a:cxn ang="0">
                  <a:pos x="407025867" y="89097102"/>
                </a:cxn>
                <a:cxn ang="0">
                  <a:pos x="521681429" y="254356617"/>
                </a:cxn>
                <a:cxn ang="0">
                  <a:pos x="558944217" y="445483110"/>
                </a:cxn>
              </a:cxnLst>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alpha val="100000"/>
              </a:schemeClr>
            </a:solidFill>
            <a:ln w="9525">
              <a:noFill/>
            </a:ln>
          </p:spPr>
          <p:txBody>
            <a:bodyPr/>
            <a:p>
              <a:endParaRPr lang="zh-CN" altLang="en-US"/>
            </a:p>
          </p:txBody>
        </p:sp>
      </p:grpSp>
      <p:sp>
        <p:nvSpPr>
          <p:cNvPr id="6164" name="TextBox 127"/>
          <p:cNvSpPr txBox="1"/>
          <p:nvPr/>
        </p:nvSpPr>
        <p:spPr>
          <a:xfrm>
            <a:off x="1265555" y="1506855"/>
            <a:ext cx="9970770" cy="4677410"/>
          </a:xfrm>
          <a:prstGeom prst="rect">
            <a:avLst/>
          </a:prstGeom>
          <a:noFill/>
          <a:ln w="9525">
            <a:noFill/>
          </a:ln>
        </p:spPr>
        <p:txBody>
          <a:bodyPr wrap="square" lIns="109710" tIns="54855" rIns="109710" bIns="54855">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10000"/>
              </a:lnSpc>
              <a:spcBef>
                <a:spcPct val="0"/>
              </a:spcBef>
              <a:buNone/>
            </a:pPr>
            <a:r>
              <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rPr>
              <a:t>Internet has revolutionizing the way of shopping. Now we can do shopping seating in our homes by few clicks. The e-commerce industry is growing rapidly by extending it’s reach to almost every corner of the world. So, there are plenty of online marketing websites are available and lot’s of product are available. This leads to confusion in our mind that from where we can get the best product.</a:t>
            </a: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r>
              <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rPr>
              <a:t>Reviews &amp; Ratings plays very significant role in deciding the corrrect product. Now a days, buyer can get the real idea about the product by reading the product reviews and ratings posted by the other buyers on the e-commerce website.</a:t>
            </a: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r>
              <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rPr>
              <a:t>This problem is related to one such clients of FlipRobo Technologies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6169" name="文本框 108"/>
          <p:cNvSpPr txBox="1"/>
          <p:nvPr/>
        </p:nvSpPr>
        <p:spPr>
          <a:xfrm>
            <a:off x="662305" y="228600"/>
            <a:ext cx="5012690" cy="52197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b="1" dirty="0">
                <a:solidFill>
                  <a:srgbClr val="FFFFFF"/>
                </a:solidFill>
                <a:latin typeface="Calibri" panose="020F0502020204030204" pitchFamily="34" charset="0"/>
                <a:ea typeface="Calibri" panose="020F0502020204030204" pitchFamily="34" charset="0"/>
              </a:rPr>
              <a:t>BUSINESS PROBLEM FRAMING</a:t>
            </a:r>
            <a:endParaRPr lang="en-US" altLang="zh-CN" b="1" dirty="0">
              <a:solidFill>
                <a:srgbClr val="FFFFFF"/>
              </a:solidFill>
              <a:latin typeface="Calibri" panose="020F0502020204030204" pitchFamily="34" charset="0"/>
              <a:ea typeface="Calibri" panose="020F0502020204030204" pitchFamily="34" charset="0"/>
            </a:endParaRPr>
          </a:p>
        </p:txBody>
      </p:sp>
      <p:grpSp>
        <p:nvGrpSpPr>
          <p:cNvPr id="6170" name="组合 29"/>
          <p:cNvGrpSpPr/>
          <p:nvPr/>
        </p:nvGrpSpPr>
        <p:grpSpPr>
          <a:xfrm flipH="1">
            <a:off x="5694998" y="228600"/>
            <a:ext cx="1117600" cy="523875"/>
            <a:chOff x="0" y="0"/>
            <a:chExt cx="766254" cy="340156"/>
          </a:xfrm>
        </p:grpSpPr>
        <p:sp>
          <p:nvSpPr>
            <p:cNvPr id="6171"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172"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173"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2" name="Group 124"/>
          <p:cNvGrpSpPr/>
          <p:nvPr/>
        </p:nvGrpSpPr>
        <p:grpSpPr>
          <a:xfrm>
            <a:off x="308928" y="3122930"/>
            <a:ext cx="701675" cy="646113"/>
            <a:chOff x="14726874" y="6750120"/>
            <a:chExt cx="1404923" cy="1294259"/>
          </a:xfrm>
        </p:grpSpPr>
        <p:grpSp>
          <p:nvGrpSpPr>
            <p:cNvPr id="3" name="Group 132"/>
            <p:cNvGrpSpPr/>
            <p:nvPr/>
          </p:nvGrpSpPr>
          <p:grpSpPr>
            <a:xfrm>
              <a:off x="14726874" y="6750120"/>
              <a:ext cx="1404923" cy="1294259"/>
              <a:chOff x="13296063" y="10607541"/>
              <a:chExt cx="1265763" cy="1166060"/>
            </a:xfrm>
            <a:solidFill>
              <a:schemeClr val="accent2"/>
            </a:solidFill>
          </p:grpSpPr>
          <p:sp>
            <p:nvSpPr>
              <p:cNvPr id="4"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5" name="Freeform 270"/>
              <p:cNvSpPr>
                <a:spLocks noChangeArrowheads="1"/>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bg1">
                  <a:lumMod val="75000"/>
                </a:schemeClr>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mn-cs"/>
                </a:endParaRPr>
              </a:p>
            </p:txBody>
          </p:sp>
        </p:grpSp>
        <p:sp>
          <p:nvSpPr>
            <p:cNvPr id="7" name="Freeform 116"/>
            <p:cNvSpPr/>
            <p:nvPr/>
          </p:nvSpPr>
          <p:spPr>
            <a:xfrm>
              <a:off x="15167722" y="7085367"/>
              <a:ext cx="532736" cy="553830"/>
            </a:xfrm>
            <a:custGeom>
              <a:avLst/>
              <a:gdLst/>
              <a:ahLst/>
              <a:cxnLst>
                <a:cxn ang="0">
                  <a:pos x="573276611" y="228489639"/>
                </a:cxn>
                <a:cxn ang="0">
                  <a:pos x="573276611" y="228489639"/>
                </a:cxn>
                <a:cxn ang="0">
                  <a:pos x="381228276" y="11496168"/>
                </a:cxn>
                <a:cxn ang="0">
                  <a:pos x="51595182" y="356386009"/>
                </a:cxn>
                <a:cxn ang="0">
                  <a:pos x="12898197" y="458415400"/>
                </a:cxn>
                <a:cxn ang="0">
                  <a:pos x="116088562" y="510149356"/>
                </a:cxn>
                <a:cxn ang="0">
                  <a:pos x="140453153" y="497215867"/>
                </a:cxn>
                <a:cxn ang="0">
                  <a:pos x="192047138" y="534579013"/>
                </a:cxn>
                <a:cxn ang="0">
                  <a:pos x="229311123" y="623676115"/>
                </a:cxn>
                <a:cxn ang="0">
                  <a:pos x="268006911" y="649541894"/>
                </a:cxn>
                <a:cxn ang="0">
                  <a:pos x="343965488" y="623676115"/>
                </a:cxn>
                <a:cxn ang="0">
                  <a:pos x="356864882" y="597809137"/>
                </a:cxn>
                <a:cxn ang="0">
                  <a:pos x="331067291" y="560445991"/>
                </a:cxn>
                <a:cxn ang="0">
                  <a:pos x="292371503" y="484282378"/>
                </a:cxn>
                <a:cxn ang="0">
                  <a:pos x="331067291" y="445483110"/>
                </a:cxn>
                <a:cxn ang="0">
                  <a:pos x="597641202" y="510149356"/>
                </a:cxn>
                <a:cxn ang="0">
                  <a:pos x="573276611" y="228489639"/>
                </a:cxn>
                <a:cxn ang="0">
                  <a:pos x="558944217" y="445483110"/>
                </a:cxn>
                <a:cxn ang="0">
                  <a:pos x="558944217" y="445483110"/>
                </a:cxn>
                <a:cxn ang="0">
                  <a:pos x="432823458" y="293155885"/>
                </a:cxn>
                <a:cxn ang="0">
                  <a:pos x="407025867" y="89097102"/>
                </a:cxn>
                <a:cxn ang="0">
                  <a:pos x="521681429" y="254356617"/>
                </a:cxn>
                <a:cxn ang="0">
                  <a:pos x="558944217" y="445483110"/>
                </a:cxn>
              </a:cxnLst>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alpha val="100000"/>
              </a:schemeClr>
            </a:solidFill>
            <a:ln w="9525">
              <a:noFill/>
            </a:ln>
          </p:spPr>
          <p:txBody>
            <a:bodyPr/>
            <a:p>
              <a:endParaRPr lang="zh-CN" altLang="en-US"/>
            </a:p>
          </p:txBody>
        </p:sp>
      </p:grpSp>
      <p:grpSp>
        <p:nvGrpSpPr>
          <p:cNvPr id="9" name="Group 124"/>
          <p:cNvGrpSpPr/>
          <p:nvPr/>
        </p:nvGrpSpPr>
        <p:grpSpPr>
          <a:xfrm>
            <a:off x="308928" y="4215765"/>
            <a:ext cx="701675" cy="646113"/>
            <a:chOff x="14726874" y="6750120"/>
            <a:chExt cx="1404923" cy="1294259"/>
          </a:xfrm>
        </p:grpSpPr>
        <p:grpSp>
          <p:nvGrpSpPr>
            <p:cNvPr id="10" name="Group 132"/>
            <p:cNvGrpSpPr/>
            <p:nvPr/>
          </p:nvGrpSpPr>
          <p:grpSpPr>
            <a:xfrm>
              <a:off x="14726874" y="6750120"/>
              <a:ext cx="1404923" cy="1294259"/>
              <a:chOff x="13296063" y="10607541"/>
              <a:chExt cx="1265763" cy="1166060"/>
            </a:xfrm>
            <a:solidFill>
              <a:schemeClr val="accent2"/>
            </a:solidFill>
          </p:grpSpPr>
          <p:sp>
            <p:nvSpPr>
              <p:cNvPr id="11"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Freeform 270"/>
              <p:cNvSpPr>
                <a:spLocks noChangeArrowheads="1"/>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bg1">
                  <a:lumMod val="75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mn-cs"/>
                </a:endParaRPr>
              </a:p>
            </p:txBody>
          </p:sp>
        </p:grpSp>
        <p:sp>
          <p:nvSpPr>
            <p:cNvPr id="19" name="Freeform 116"/>
            <p:cNvSpPr/>
            <p:nvPr/>
          </p:nvSpPr>
          <p:spPr>
            <a:xfrm>
              <a:off x="15167722" y="7085367"/>
              <a:ext cx="532736" cy="553830"/>
            </a:xfrm>
            <a:custGeom>
              <a:avLst/>
              <a:gdLst/>
              <a:ahLst/>
              <a:cxnLst>
                <a:cxn ang="0">
                  <a:pos x="573276611" y="228489639"/>
                </a:cxn>
                <a:cxn ang="0">
                  <a:pos x="573276611" y="228489639"/>
                </a:cxn>
                <a:cxn ang="0">
                  <a:pos x="381228276" y="11496168"/>
                </a:cxn>
                <a:cxn ang="0">
                  <a:pos x="51595182" y="356386009"/>
                </a:cxn>
                <a:cxn ang="0">
                  <a:pos x="12898197" y="458415400"/>
                </a:cxn>
                <a:cxn ang="0">
                  <a:pos x="116088562" y="510149356"/>
                </a:cxn>
                <a:cxn ang="0">
                  <a:pos x="140453153" y="497215867"/>
                </a:cxn>
                <a:cxn ang="0">
                  <a:pos x="192047138" y="534579013"/>
                </a:cxn>
                <a:cxn ang="0">
                  <a:pos x="229311123" y="623676115"/>
                </a:cxn>
                <a:cxn ang="0">
                  <a:pos x="268006911" y="649541894"/>
                </a:cxn>
                <a:cxn ang="0">
                  <a:pos x="343965488" y="623676115"/>
                </a:cxn>
                <a:cxn ang="0">
                  <a:pos x="356864882" y="597809137"/>
                </a:cxn>
                <a:cxn ang="0">
                  <a:pos x="331067291" y="560445991"/>
                </a:cxn>
                <a:cxn ang="0">
                  <a:pos x="292371503" y="484282378"/>
                </a:cxn>
                <a:cxn ang="0">
                  <a:pos x="331067291" y="445483110"/>
                </a:cxn>
                <a:cxn ang="0">
                  <a:pos x="597641202" y="510149356"/>
                </a:cxn>
                <a:cxn ang="0">
                  <a:pos x="573276611" y="228489639"/>
                </a:cxn>
                <a:cxn ang="0">
                  <a:pos x="558944217" y="445483110"/>
                </a:cxn>
                <a:cxn ang="0">
                  <a:pos x="558944217" y="445483110"/>
                </a:cxn>
                <a:cxn ang="0">
                  <a:pos x="432823458" y="293155885"/>
                </a:cxn>
                <a:cxn ang="0">
                  <a:pos x="407025867" y="89097102"/>
                </a:cxn>
                <a:cxn ang="0">
                  <a:pos x="521681429" y="254356617"/>
                </a:cxn>
                <a:cxn ang="0">
                  <a:pos x="558944217" y="445483110"/>
                </a:cxn>
              </a:cxnLst>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alpha val="100000"/>
              </a:schemeClr>
            </a:solidFill>
            <a:ln w="9525">
              <a:noFill/>
            </a:ln>
          </p:spPr>
          <p:txBody>
            <a:bodyPr/>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文本框 108"/>
          <p:cNvSpPr txBox="1"/>
          <p:nvPr/>
        </p:nvSpPr>
        <p:spPr>
          <a:xfrm>
            <a:off x="662305" y="228600"/>
            <a:ext cx="4780280" cy="52197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b="1" dirty="0">
                <a:solidFill>
                  <a:srgbClr val="FFFFFF"/>
                </a:solidFill>
                <a:latin typeface="Calibri" panose="020F0502020204030204" pitchFamily="34" charset="0"/>
                <a:ea typeface="Calibri" panose="020F0502020204030204" pitchFamily="34" charset="0"/>
              </a:rPr>
              <a:t>EXPLORATORY DATA ANALYSIS</a:t>
            </a:r>
            <a:endParaRPr lang="en-US" altLang="zh-CN" b="1" dirty="0">
              <a:solidFill>
                <a:srgbClr val="FFFFFF"/>
              </a:solidFill>
              <a:latin typeface="Calibri" panose="020F0502020204030204" pitchFamily="34" charset="0"/>
              <a:ea typeface="Calibri" panose="020F0502020204030204" pitchFamily="34" charset="0"/>
            </a:endParaRPr>
          </a:p>
        </p:txBody>
      </p:sp>
      <p:grpSp>
        <p:nvGrpSpPr>
          <p:cNvPr id="7172" name="组合 29"/>
          <p:cNvGrpSpPr/>
          <p:nvPr/>
        </p:nvGrpSpPr>
        <p:grpSpPr>
          <a:xfrm flipH="1">
            <a:off x="5344478" y="228600"/>
            <a:ext cx="1117600" cy="523875"/>
            <a:chOff x="0" y="0"/>
            <a:chExt cx="766254" cy="340156"/>
          </a:xfrm>
        </p:grpSpPr>
        <p:sp>
          <p:nvSpPr>
            <p:cNvPr id="7195"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7196"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7197"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4" name="Content Placeholder 3" descr="LIBRARIES"/>
          <p:cNvPicPr>
            <a:picLocks noChangeAspect="1"/>
          </p:cNvPicPr>
          <p:nvPr>
            <p:ph idx="1"/>
          </p:nvPr>
        </p:nvPicPr>
        <p:blipFill>
          <a:blip r:embed="rId1"/>
          <a:stretch>
            <a:fillRect/>
          </a:stretch>
        </p:blipFill>
        <p:spPr>
          <a:xfrm>
            <a:off x="1372235" y="1205865"/>
            <a:ext cx="8743315" cy="502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575425"/>
            <a:ext cx="12192000" cy="14446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8" name="Content Placeholder 7"/>
          <p:cNvPicPr>
            <a:picLocks noChangeAspect="1"/>
          </p:cNvPicPr>
          <p:nvPr>
            <p:ph idx="1"/>
          </p:nvPr>
        </p:nvPicPr>
        <p:blipFill>
          <a:blip r:embed="rId1"/>
          <a:stretch>
            <a:fillRect/>
          </a:stretch>
        </p:blipFill>
        <p:spPr>
          <a:xfrm>
            <a:off x="2449830" y="902335"/>
            <a:ext cx="7292975" cy="5407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Data Preprocessing</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9220" name="组合 29"/>
          <p:cNvGrpSpPr/>
          <p:nvPr/>
        </p:nvGrpSpPr>
        <p:grpSpPr>
          <a:xfrm flipH="1">
            <a:off x="4491038" y="228600"/>
            <a:ext cx="1117600" cy="523875"/>
            <a:chOff x="0" y="0"/>
            <a:chExt cx="766254" cy="340156"/>
          </a:xfrm>
        </p:grpSpPr>
        <p:sp>
          <p:nvSpPr>
            <p:cNvPr id="9263"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9264"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9265"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12" name="Content Placeholder 11" descr="preprocessing1"/>
          <p:cNvPicPr>
            <a:picLocks noChangeAspect="1"/>
          </p:cNvPicPr>
          <p:nvPr>
            <p:ph idx="1"/>
          </p:nvPr>
        </p:nvPicPr>
        <p:blipFill>
          <a:blip r:embed="rId1"/>
          <a:stretch>
            <a:fillRect/>
          </a:stretch>
        </p:blipFill>
        <p:spPr>
          <a:xfrm>
            <a:off x="1980565" y="1095375"/>
            <a:ext cx="8230235" cy="54444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Content Placeholder 13" descr="preprocessing3"/>
          <p:cNvPicPr>
            <a:picLocks noChangeAspect="1"/>
          </p:cNvPicPr>
          <p:nvPr>
            <p:ph idx="1"/>
          </p:nvPr>
        </p:nvPicPr>
        <p:blipFill>
          <a:blip r:embed="rId1"/>
          <a:stretch>
            <a:fillRect/>
          </a:stretch>
        </p:blipFill>
        <p:spPr>
          <a:xfrm>
            <a:off x="2301240" y="648970"/>
            <a:ext cx="7589520" cy="5975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85" name="文本框 108"/>
          <p:cNvSpPr txBox="1"/>
          <p:nvPr/>
        </p:nvSpPr>
        <p:spPr>
          <a:xfrm>
            <a:off x="947738" y="244475"/>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DATA VISUALIZATION</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11286" name="组合 29"/>
          <p:cNvGrpSpPr/>
          <p:nvPr/>
        </p:nvGrpSpPr>
        <p:grpSpPr>
          <a:xfrm flipH="1">
            <a:off x="5176838" y="274320"/>
            <a:ext cx="1117600" cy="523875"/>
            <a:chOff x="0" y="0"/>
            <a:chExt cx="766254" cy="340156"/>
          </a:xfrm>
        </p:grpSpPr>
        <p:sp>
          <p:nvSpPr>
            <p:cNvPr id="11287"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1288"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1289"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2" name="Content Placeholder 1" descr="visualization"/>
          <p:cNvPicPr>
            <a:picLocks noChangeAspect="1"/>
          </p:cNvPicPr>
          <p:nvPr>
            <p:ph idx="1"/>
          </p:nvPr>
        </p:nvPicPr>
        <p:blipFill>
          <a:blip r:embed="rId1"/>
          <a:stretch>
            <a:fillRect/>
          </a:stretch>
        </p:blipFill>
        <p:spPr>
          <a:xfrm>
            <a:off x="1857375" y="952500"/>
            <a:ext cx="8477885" cy="5480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文本框 108"/>
          <p:cNvSpPr txBox="1"/>
          <p:nvPr/>
        </p:nvSpPr>
        <p:spPr>
          <a:xfrm>
            <a:off x="662305" y="228600"/>
            <a:ext cx="6494145"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CONVERTING TEXT DATA TO VECTOR</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12292" name="组合 29"/>
          <p:cNvGrpSpPr/>
          <p:nvPr/>
        </p:nvGrpSpPr>
        <p:grpSpPr>
          <a:xfrm flipH="1">
            <a:off x="7081838" y="228600"/>
            <a:ext cx="1117600" cy="523875"/>
            <a:chOff x="0" y="0"/>
            <a:chExt cx="766254" cy="340156"/>
          </a:xfrm>
        </p:grpSpPr>
        <p:sp>
          <p:nvSpPr>
            <p:cNvPr id="12312"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2313"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2314"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18" name="Content Placeholder 17" descr="VECTOR"/>
          <p:cNvPicPr>
            <a:picLocks noChangeAspect="1"/>
          </p:cNvPicPr>
          <p:nvPr>
            <p:ph idx="1"/>
          </p:nvPr>
        </p:nvPicPr>
        <p:blipFill>
          <a:blip r:embed="rId1"/>
          <a:stretch>
            <a:fillRect/>
          </a:stretch>
        </p:blipFill>
        <p:spPr>
          <a:xfrm>
            <a:off x="528955" y="1511300"/>
            <a:ext cx="11134090" cy="38360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34"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WORDCLOUD</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13335" name="组合 29"/>
          <p:cNvGrpSpPr/>
          <p:nvPr/>
        </p:nvGrpSpPr>
        <p:grpSpPr>
          <a:xfrm flipH="1">
            <a:off x="4491038" y="228600"/>
            <a:ext cx="1117600" cy="523875"/>
            <a:chOff x="0" y="0"/>
            <a:chExt cx="766254" cy="340156"/>
          </a:xfrm>
        </p:grpSpPr>
        <p:sp>
          <p:nvSpPr>
            <p:cNvPr id="13336"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3337"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3338"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20" name="Content Placeholder 19" descr="WORDCLOUD"/>
          <p:cNvPicPr>
            <a:picLocks noChangeAspect="1"/>
          </p:cNvPicPr>
          <p:nvPr>
            <p:ph idx="1"/>
          </p:nvPr>
        </p:nvPicPr>
        <p:blipFill>
          <a:blip r:embed="rId1"/>
          <a:stretch>
            <a:fillRect/>
          </a:stretch>
        </p:blipFill>
        <p:spPr>
          <a:xfrm>
            <a:off x="1176655" y="1098550"/>
            <a:ext cx="9838690" cy="498665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1595</Words>
  <Application>WPS Presentation</Application>
  <PresentationFormat>宽屏</PresentationFormat>
  <Paragraphs>44</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Calibri</vt:lpstr>
      <vt:lpstr>Roboto</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Ajitesh Kumar</cp:lastModifiedBy>
  <cp:revision>27</cp:revision>
  <dcterms:created xsi:type="dcterms:W3CDTF">2015-06-22T08:47:00Z</dcterms:created>
  <dcterms:modified xsi:type="dcterms:W3CDTF">2021-11-20T12:43:40Z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BDD7727A40C648079853D711E681942F</vt:lpwstr>
  </property>
</Properties>
</file>