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 Francisco Salary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t>-Ajit Shrivastav</a:t>
            </a:r>
          </a:p>
          <a:p>
            <a:pPr algn="r"/>
            <a:r>
              <a:t>-Jeff L (Mentor)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15468">
              <a:defRPr sz="3456"/>
            </a:pPr>
            <a:r>
              <a:t>Explore Average Pay across Job Types for various Race</a:t>
            </a:r>
          </a:p>
          <a:p>
            <a:pPr defTabSz="315468">
              <a:defRPr sz="3456"/>
            </a:pPr>
            <a:r>
              <a:t>(Explore)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Objective here is to showcase what is the Average Pay for all the Race for various Job types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Job Type field is plotted on x-axis and Pay on y-axis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Race field is used as a fill for the plot so that Pay comparison  for various Race for Job type is visible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stat_summary mean is applied on the plot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44677">
              <a:defRPr sz="3775"/>
            </a:pPr>
            <a:r>
              <a:t>Explore Average Pay across Job Types for Gender</a:t>
            </a:r>
          </a:p>
          <a:p>
            <a:pPr defTabSz="344677">
              <a:defRPr sz="3775"/>
            </a:pPr>
            <a:r>
              <a:t>(Explore)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Objective here is to showcase what is the Average Pay for Male / Female for various Job types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Job Type field is plotted on x-axis and Pay on y-axis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Gender field is used as a fill for the plot so that Pay comparison  for Male / Female for Job type is visible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stat_summary mean is applied on the plot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defRPr sz="5520"/>
            </a:pPr>
            <a:r>
              <a:t>Prove there is no Race Bias on Pay</a:t>
            </a:r>
          </a:p>
          <a:p>
            <a:pPr defTabSz="403097">
              <a:defRPr sz="5520"/>
            </a:pPr>
            <a:r>
              <a:t>(Explore)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175" indent="-265175" defTabSz="338835">
              <a:spcBef>
                <a:spcPts val="2400"/>
              </a:spcBef>
              <a:defRPr sz="2204"/>
            </a:pPr>
            <a:r>
              <a:t>Based on the plot drawn for Average Pay for various Job types for each Race, it is visible there is no alarming difference in Pay between Races for a given Job type. 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It still motivates us to prove statistically there is no bias.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First, linear model is applied with Race as independent variable and Pay as a dependent variable. Linear model resulted in R-squared value of 0.14 which is too low and hence its not a strong model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Next Random Forest is applied on the data with around 200 trees with Race as independent variable and Pay as a dependent variable. Data is divided in train/test with proportion 70/30. Model is built using train set.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Random Forest is applied on test data. From the result, a Confusion Matrix is created. Accuracy came up to be very low. Pay predicted based on Random Forest is always 50-100K$. Thus, salary is predicted irrespective of Race.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Based on the the above 2 models, it is proven that there is no bias for Pay based on gender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991">
              <a:defRPr sz="6080"/>
            </a:pPr>
            <a:r>
              <a:t>Predict Total Pay from Base Pay</a:t>
            </a:r>
          </a:p>
          <a:p>
            <a:pPr defTabSz="443991">
              <a:defRPr sz="6080"/>
            </a:pPr>
            <a:r>
              <a:t>(Predict)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Use case here is to predict Total Pay (dependent variable) from Base Pay (independent variable)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First a visual plot is created with Base Pay on x-axis and Total Pay on y-axis. 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Visual plot shows a very strong linear model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Linear model created with Total Pay (dependent variable) and Base Pay (independent variable) resulted in a R-squared value of 0.85 which is a very strong model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Linear model formula - </a:t>
            </a:r>
            <a:r>
              <a:rPr i="1"/>
              <a:t>(Total Pay) = 0.589 + (1.126)*(Base Pay) </a:t>
            </a:r>
            <a:endParaRPr sz="912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Predict Pay from Job Types</a:t>
            </a:r>
          </a:p>
          <a:p>
            <a:pPr defTabSz="484886">
              <a:defRPr sz="6640"/>
            </a:pPr>
            <a:r>
              <a:t>(Predict)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7743" indent="-237743" defTabSz="303783">
              <a:spcBef>
                <a:spcPts val="2100"/>
              </a:spcBef>
              <a:defRPr sz="1975"/>
            </a:pPr>
            <a:r>
              <a:t>Based on data exploration, Linear model doesn’t fit for predicting Pay based on Job type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Next Decision Tree model is evaluated with Job Type as independent variable and Pay as dependent variable. 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Decision Tree came out to be a good model that is quite expressive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But Confusion Matrix created out of it resulted into low accuracy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To improve accuracy, Random Forest model is explored. 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Train / Test data set is split with a proportion of 70 % / 30% respectively. 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Random Forest model is tried with 100/150/200/250/300/500 trees. But the accuracy doesn’t increase much after 200 trees. Hence 200 trees model is generated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Random Forest when applied to Test data gives around 66.7% of accuracy. Based on the data and nature of the problem, the model may be the best model that can be used for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88900"/>
            <a:ext cx="11099800" cy="134054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Scope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/>
            <a:r>
              <a:t>Define Requirement Use Cases</a:t>
            </a:r>
          </a:p>
          <a:p>
            <a:pPr/>
            <a:r>
              <a:t>Understand Input data set</a:t>
            </a:r>
          </a:p>
          <a:p>
            <a:pPr/>
            <a:r>
              <a:t>Data preparation</a:t>
            </a:r>
          </a:p>
          <a:p>
            <a:pPr/>
            <a:r>
              <a:t>Explore</a:t>
            </a:r>
          </a:p>
          <a:p>
            <a:pPr/>
            <a:r>
              <a:t>Predict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88900"/>
            <a:ext cx="11099800" cy="134054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Requirement Use Cases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Explore Pay distribution across Organization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Explore Average Pay categorized on Job Type and prove there is no Racial bias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Explore Average Pay categorized on Job Type and prove there is no Gender bias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Predict Total Pay for a given Base Pay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Predict Base Pay for a given Job Type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88900"/>
            <a:ext cx="11099800" cy="134054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Input Data Set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Input data is in csv format (Salaries.csv)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Relevant Data fields :-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* Name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* Job Title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* Base Pay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* Overtime Pay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* Total Pay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56362">
              <a:defRPr sz="3904"/>
            </a:pPr>
            <a:r>
              <a:t>Extract First Name / Last Name </a:t>
            </a:r>
          </a:p>
          <a:p>
            <a:pPr defTabSz="356362">
              <a:defRPr sz="3904"/>
            </a:pPr>
            <a:r>
              <a:t>(Data Preparation)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274320" indent="-274320" defTabSz="350520">
              <a:spcBef>
                <a:spcPts val="2500"/>
              </a:spcBef>
              <a:defRPr sz="2280"/>
            </a:pPr>
            <a:r>
              <a:t>First step is to analyze Name fields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From Name field, extract First Name and Last Name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Add First Name and Last Name as new set of fields in the data set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First Name and Last Name is used to evaluate Gender and Race respectively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Use of Regular expression is leveraged here to extract First Name and Last Name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Examples :-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* “nathaniel ford” will evaluate to “nathaniel” as first name and “ford” as last name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* “jerry jr santiago” will evaluate to “jerry” as first name and “santiago” as last 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56362">
              <a:defRPr sz="3904"/>
            </a:pPr>
            <a:r>
              <a:t>Evaluate Gender </a:t>
            </a:r>
          </a:p>
          <a:p>
            <a:pPr defTabSz="356362">
              <a:defRPr sz="3904"/>
            </a:pPr>
            <a:r>
              <a:t>(Data Preparation)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We already have first name available from last step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There are various ways to evaluate gender based on available 3rd party data sources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We have used REST based API (api.namsor.com/onomastics/api/json/gendre/ ) to evaluate gender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R package “rCurl” is used to invoke remote REST end point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R package “rjson” is used to perform JSON manipulation. This is needed since the request/response format for the REST end point is JSON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56362">
              <a:defRPr sz="3904"/>
            </a:pPr>
            <a:r>
              <a:t>Evaluate Race / Ethnicity </a:t>
            </a:r>
          </a:p>
          <a:p>
            <a:pPr defTabSz="356362">
              <a:defRPr sz="3904"/>
            </a:pPr>
            <a:r>
              <a:t>(Data Preparation)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We already have last name available from previous step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Various data sets / sources are evaluated that will have a mapping for a Race for a given last name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Website http://names.mongabay.com/ has rich data sets for individual Race. 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Data sets also contain the ranking for a given Last Name in a certain Race. This is needed in a scenario where the same last name is common in multiple Race(ex - Smith). Here ranking is used as a secondary parameter to get a better estimate of the Race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56362">
              <a:defRPr sz="3904"/>
            </a:pPr>
            <a:r>
              <a:t>Evaluate Job Type / Category</a:t>
            </a:r>
          </a:p>
          <a:p>
            <a:pPr defTabSz="356362">
              <a:defRPr sz="3904"/>
            </a:pPr>
            <a:r>
              <a:t>(Data Preparation)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In the given Data set, we have only Job Title (that too is dirty)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San Francisco HR site has a mapping for each Job Title to Job Code. It also defines range of Job Codes belonging to a certain Job Type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First we use metadata information from HR site to get Job Type for each Job Title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Once we have Job Type for each Job Title (metadata), a script is executed. The script references metadata to populate Job Type in the input data 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203200"/>
            <a:ext cx="11099800" cy="1293615"/>
          </a:xfrm>
          <a:prstGeom prst="rect">
            <a:avLst/>
          </a:prstGeom>
        </p:spPr>
        <p:txBody>
          <a:bodyPr/>
          <a:lstStyle/>
          <a:p>
            <a:pPr defTabSz="356362">
              <a:defRPr sz="3904"/>
            </a:pPr>
            <a:r>
              <a:t>Explore Base Pay distribution</a:t>
            </a:r>
          </a:p>
          <a:p>
            <a:pPr defTabSz="356362">
              <a:defRPr sz="3904"/>
            </a:pPr>
            <a:r>
              <a:t>(Explore)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361902"/>
            <a:ext cx="11099800" cy="6515398"/>
          </a:xfrm>
          <a:prstGeom prst="rect">
            <a:avLst/>
          </a:prstGeom>
        </p:spPr>
        <p:txBody>
          <a:bodyPr/>
          <a:lstStyle/>
          <a:p>
            <a:pPr/>
            <a:r>
              <a:t>Salary (Base Pay / Total Pay) is rounded in 1K$ and a range of 20K is defined. So, salary for an employee is defined in range 20-40K$, 40-60K$ and so on.</a:t>
            </a:r>
          </a:p>
          <a:p>
            <a:pPr/>
            <a:r>
              <a:t>ggplot is used to plot Salary range on x-axis, and count of employees for each range as histogram</a:t>
            </a:r>
          </a:p>
          <a:p>
            <a:pPr/>
            <a:r>
              <a:t>Plot showed a Normal distribution with Salary range average of 60-80K$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