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60" r:id="rId3"/>
    <p:sldId id="257" r:id="rId4"/>
    <p:sldId id="262"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00CC99"/>
    <a:srgbClr val="BD9D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BDF68E2-58F2-4D09-BE8B-E3BD06533059}" type="datetimeFigureOut">
              <a:rPr lang="en-US" smtClean="0"/>
              <a:t>3/29/2017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9316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7237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3/29/2017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4269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FC5F6-F338-4AE4-BB23-26385BCFC423}" type="datetimeFigureOut">
              <a:rPr lang="en-US" smtClean="0"/>
              <a:t>3/29/2017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522279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0EBB0C4-6273-4C6E-B9BD-2EDC30F1CD52}" type="datetimeFigureOut">
              <a:rPr lang="en-US" smtClean="0"/>
              <a:t>3/29/2017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683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AB4D41-86C1-4908-B66A-0B50CEB3BF29}" type="datetimeFigureOut">
              <a:rPr lang="en-US" smtClean="0"/>
              <a:t>3/29/2017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034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E6426E2C-56C1-4E0D-A793-0088A7FDD37E}" type="datetimeFigureOut">
              <a:rPr lang="en-US" smtClean="0"/>
              <a:t>3/29/2017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1383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3/29/2017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680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3/29/2017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767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32ABBEA6-7C60-4B02-AE87-00D78D8422AF}" type="datetimeFigureOut">
              <a:rPr lang="en-US" smtClean="0"/>
              <a:t>3/29/2017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875130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9CAD897-D46E-4AD2-BD9B-49DD3E640873}" type="datetimeFigureOut">
              <a:rPr lang="en-US" smtClean="0"/>
              <a:t>3/29/2017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47036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8624D31-43A5-475A-80CF-332C9F6DCF35}" type="datetimeFigureOut">
              <a:rPr lang="en-US" smtClean="0"/>
              <a:t>3/29/2017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89804882"/>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0"/>
            <a:ext cx="10058400" cy="3566160"/>
          </a:xfrm>
        </p:spPr>
        <p:txBody>
          <a:bodyPr>
            <a:normAutofit/>
          </a:bodyPr>
          <a:lstStyle/>
          <a:p>
            <a:r>
              <a:rPr lang="en-US" sz="7600" dirty="0" err="1"/>
              <a:t>MYrENTALS</a:t>
            </a:r>
            <a:r>
              <a:rPr lang="en-US" sz="7600" dirty="0"/>
              <a:t> – Case Analysis</a:t>
            </a:r>
          </a:p>
        </p:txBody>
      </p:sp>
      <p:sp>
        <p:nvSpPr>
          <p:cNvPr id="3" name="Subtitle 2"/>
          <p:cNvSpPr>
            <a:spLocks noGrp="1"/>
          </p:cNvSpPr>
          <p:nvPr>
            <p:ph type="subTitle" idx="1"/>
          </p:nvPr>
        </p:nvSpPr>
        <p:spPr/>
        <p:txBody>
          <a:bodyPr/>
          <a:lstStyle/>
          <a:p>
            <a:r>
              <a:rPr lang="en-US" dirty="0"/>
              <a:t>Abhinav Gaur, Jan-e-Alam, Amanda Witt, </a:t>
            </a:r>
            <a:r>
              <a:rPr lang="en-US" dirty="0" err="1"/>
              <a:t>Anusheel</a:t>
            </a:r>
            <a:r>
              <a:rPr lang="en-US" dirty="0"/>
              <a:t> Pandey, Mike Jackson, Prashant Saxena</a:t>
            </a:r>
          </a:p>
        </p:txBody>
      </p:sp>
    </p:spTree>
    <p:extLst>
      <p:ext uri="{BB962C8B-B14F-4D97-AF65-F5344CB8AC3E}">
        <p14:creationId xmlns:p14="http://schemas.microsoft.com/office/powerpoint/2010/main" val="3284017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041" y="325285"/>
            <a:ext cx="7729728" cy="1188720"/>
          </a:xfrm>
        </p:spPr>
        <p:txBody>
          <a:bodyPr/>
          <a:lstStyle/>
          <a:p>
            <a:r>
              <a:rPr lang="en-US" dirty="0"/>
              <a:t>To match…or not to match</a:t>
            </a:r>
          </a:p>
        </p:txBody>
      </p:sp>
      <p:pic>
        <p:nvPicPr>
          <p:cNvPr id="5" name="Content Placeholder 4"/>
          <p:cNvPicPr>
            <a:picLocks noGrp="1" noChangeAspect="1"/>
          </p:cNvPicPr>
          <p:nvPr>
            <p:ph idx="1"/>
          </p:nvPr>
        </p:nvPicPr>
        <p:blipFill>
          <a:blip r:embed="rId2"/>
          <a:stretch>
            <a:fillRect/>
          </a:stretch>
        </p:blipFill>
        <p:spPr>
          <a:xfrm>
            <a:off x="7712242" y="2508781"/>
            <a:ext cx="4242134" cy="2553765"/>
          </a:xfrm>
        </p:spPr>
      </p:pic>
      <p:pic>
        <p:nvPicPr>
          <p:cNvPr id="7" name="Picture 6"/>
          <p:cNvPicPr>
            <a:picLocks noChangeAspect="1"/>
          </p:cNvPicPr>
          <p:nvPr/>
        </p:nvPicPr>
        <p:blipFill>
          <a:blip r:embed="rId3"/>
          <a:stretch>
            <a:fillRect/>
          </a:stretch>
        </p:blipFill>
        <p:spPr>
          <a:xfrm>
            <a:off x="7712242" y="1611991"/>
            <a:ext cx="4242134" cy="798804"/>
          </a:xfrm>
          <a:prstGeom prst="rect">
            <a:avLst/>
          </a:prstGeom>
        </p:spPr>
      </p:pic>
      <p:sp>
        <p:nvSpPr>
          <p:cNvPr id="8" name="TextBox 7"/>
          <p:cNvSpPr txBox="1"/>
          <p:nvPr/>
        </p:nvSpPr>
        <p:spPr>
          <a:xfrm>
            <a:off x="324852" y="1875819"/>
            <a:ext cx="6104523" cy="3139321"/>
          </a:xfrm>
          <a:prstGeom prst="rect">
            <a:avLst/>
          </a:prstGeom>
          <a:noFill/>
        </p:spPr>
        <p:txBody>
          <a:bodyPr wrap="square" rtlCol="0">
            <a:spAutoFit/>
          </a:bodyPr>
          <a:lstStyle/>
          <a:p>
            <a:r>
              <a:rPr lang="en-US" b="1" u="sng" dirty="0"/>
              <a:t>INDUSTRY OVERVIEW</a:t>
            </a:r>
          </a:p>
          <a:p>
            <a:r>
              <a:rPr lang="en-US" dirty="0"/>
              <a:t>The Car Rental industry is in the mature stage of its life cycle. Over the 10 years to 2021, industry value added, which measures an industry's contribution to GDP, is expected to grow at an annualized rate of 1.3%</a:t>
            </a:r>
          </a:p>
          <a:p>
            <a:endParaRPr lang="en-US" dirty="0"/>
          </a:p>
          <a:p>
            <a:r>
              <a:rPr lang="en-US" dirty="0"/>
              <a:t>High level of market share concentration, with the industry's four largest companies expected to generate over 67.6% of industry revenue.</a:t>
            </a:r>
          </a:p>
          <a:p>
            <a:endParaRPr lang="en-US" dirty="0"/>
          </a:p>
          <a:p>
            <a:r>
              <a:rPr lang="en-US" dirty="0"/>
              <a:t>Competition in this industry is high and the trend is increasing.</a:t>
            </a:r>
          </a:p>
        </p:txBody>
      </p:sp>
      <p:sp>
        <p:nvSpPr>
          <p:cNvPr id="14" name="AutoShape 4" descr="definition"/>
          <p:cNvSpPr>
            <a:spLocks noChangeAspect="1" noChangeArrowheads="1"/>
          </p:cNvSpPr>
          <p:nvPr/>
        </p:nvSpPr>
        <p:spPr bwMode="auto">
          <a:xfrm>
            <a:off x="6429375" y="-136525"/>
            <a:ext cx="1524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324852" y="5376954"/>
            <a:ext cx="11629524" cy="1200329"/>
          </a:xfrm>
          <a:prstGeom prst="rect">
            <a:avLst/>
          </a:prstGeom>
          <a:noFill/>
        </p:spPr>
        <p:txBody>
          <a:bodyPr wrap="square" rtlCol="0">
            <a:spAutoFit/>
          </a:bodyPr>
          <a:lstStyle/>
          <a:p>
            <a:r>
              <a:rPr lang="en-US" b="1" u="sng" dirty="0"/>
              <a:t>PROBLEM STATEMENT</a:t>
            </a:r>
          </a:p>
          <a:p>
            <a:r>
              <a:rPr lang="en-US" dirty="0"/>
              <a:t>We trail Hertz by 1.5% market share in the car rental industry.  Hertz introduced a “return car with no fuel” option at $3.75/gallon.  Should we (MyRentals) attempt to compete with Hertz in this space or maintain our current strategy?</a:t>
            </a:r>
          </a:p>
        </p:txBody>
      </p:sp>
    </p:spTree>
    <p:extLst>
      <p:ext uri="{BB962C8B-B14F-4D97-AF65-F5344CB8AC3E}">
        <p14:creationId xmlns:p14="http://schemas.microsoft.com/office/powerpoint/2010/main" val="337744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1056290" y="2441476"/>
            <a:ext cx="1614352" cy="2488676"/>
          </a:xfrm>
          <a:prstGeom prst="roundRect">
            <a:avLst/>
          </a:prstGeom>
          <a:solidFill>
            <a:srgbClr val="BD9D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3135548" y="1848632"/>
            <a:ext cx="2356701" cy="818949"/>
          </a:xfrm>
          <a:prstGeom prst="roundRect">
            <a:avLst/>
          </a:prstGeom>
          <a:solidFill>
            <a:srgbClr val="66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3111876" y="4647806"/>
            <a:ext cx="2356701" cy="818949"/>
          </a:xfrm>
          <a:prstGeom prst="roundRect">
            <a:avLst/>
          </a:prstGeom>
          <a:solidFill>
            <a:srgbClr val="66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5912174" y="1174821"/>
            <a:ext cx="1932495" cy="50904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5889475" y="2901783"/>
            <a:ext cx="1932495" cy="509048"/>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Rounded Corners 23"/>
          <p:cNvSpPr/>
          <p:nvPr/>
        </p:nvSpPr>
        <p:spPr>
          <a:xfrm>
            <a:off x="5912175" y="4253647"/>
            <a:ext cx="1932495" cy="509048"/>
          </a:xfrm>
          <a:prstGeom prst="roundRect">
            <a:avLst/>
          </a:prstGeom>
          <a:solidFill>
            <a:srgbClr val="00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5912175" y="5438085"/>
            <a:ext cx="1932495" cy="509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8174603" y="322081"/>
            <a:ext cx="2826480" cy="337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8174601" y="868052"/>
            <a:ext cx="2826480" cy="337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p:cNvSpPr/>
          <p:nvPr/>
        </p:nvSpPr>
        <p:spPr>
          <a:xfrm>
            <a:off x="8174601" y="1404202"/>
            <a:ext cx="2826480" cy="337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p:cNvSpPr/>
          <p:nvPr/>
        </p:nvSpPr>
        <p:spPr>
          <a:xfrm>
            <a:off x="8174601" y="1948600"/>
            <a:ext cx="2826480" cy="337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p:cNvSpPr/>
          <p:nvPr/>
        </p:nvSpPr>
        <p:spPr>
          <a:xfrm>
            <a:off x="8174601" y="2502818"/>
            <a:ext cx="2826480" cy="33740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p:cNvSpPr/>
          <p:nvPr/>
        </p:nvSpPr>
        <p:spPr>
          <a:xfrm>
            <a:off x="8174601" y="3009311"/>
            <a:ext cx="2826480" cy="33740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p:cNvSpPr/>
          <p:nvPr/>
        </p:nvSpPr>
        <p:spPr>
          <a:xfrm>
            <a:off x="8174603" y="3511872"/>
            <a:ext cx="2826480" cy="33740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p:cNvSpPr/>
          <p:nvPr/>
        </p:nvSpPr>
        <p:spPr>
          <a:xfrm>
            <a:off x="8174601" y="4057843"/>
            <a:ext cx="2826480" cy="337405"/>
          </a:xfrm>
          <a:prstGeom prst="roundRect">
            <a:avLst/>
          </a:prstGeom>
          <a:solidFill>
            <a:srgbClr val="00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p:cNvSpPr/>
          <p:nvPr/>
        </p:nvSpPr>
        <p:spPr>
          <a:xfrm>
            <a:off x="8174601" y="4593993"/>
            <a:ext cx="2826480" cy="337405"/>
          </a:xfrm>
          <a:prstGeom prst="roundRect">
            <a:avLst/>
          </a:prstGeom>
          <a:solidFill>
            <a:srgbClr val="00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p:cNvSpPr/>
          <p:nvPr/>
        </p:nvSpPr>
        <p:spPr>
          <a:xfrm>
            <a:off x="8174601" y="5138391"/>
            <a:ext cx="2826480" cy="33740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p:cNvSpPr/>
          <p:nvPr/>
        </p:nvSpPr>
        <p:spPr>
          <a:xfrm>
            <a:off x="8174601" y="5692609"/>
            <a:ext cx="2826480" cy="33740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p:cNvSpPr/>
          <p:nvPr/>
        </p:nvSpPr>
        <p:spPr>
          <a:xfrm>
            <a:off x="8174601" y="6199102"/>
            <a:ext cx="2826480" cy="33740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277007" y="2932586"/>
            <a:ext cx="1290727" cy="1477328"/>
          </a:xfrm>
          <a:prstGeom prst="rect">
            <a:avLst/>
          </a:prstGeom>
          <a:noFill/>
        </p:spPr>
        <p:txBody>
          <a:bodyPr wrap="square" rtlCol="0">
            <a:spAutoFit/>
          </a:bodyPr>
          <a:lstStyle/>
          <a:p>
            <a:r>
              <a:rPr lang="en-US" dirty="0"/>
              <a:t>Zero fuel program will add value for MyRentals</a:t>
            </a:r>
          </a:p>
        </p:txBody>
      </p:sp>
      <p:sp>
        <p:nvSpPr>
          <p:cNvPr id="41" name="TextBox 40"/>
          <p:cNvSpPr txBox="1"/>
          <p:nvPr/>
        </p:nvSpPr>
        <p:spPr>
          <a:xfrm>
            <a:off x="3368552" y="1956414"/>
            <a:ext cx="2080794" cy="553998"/>
          </a:xfrm>
          <a:prstGeom prst="rect">
            <a:avLst/>
          </a:prstGeom>
          <a:noFill/>
        </p:spPr>
        <p:txBody>
          <a:bodyPr wrap="square" rtlCol="0">
            <a:spAutoFit/>
          </a:bodyPr>
          <a:lstStyle/>
          <a:p>
            <a:r>
              <a:rPr lang="en-US" sz="1500" dirty="0"/>
              <a:t>There are opportunities to maintain costs</a:t>
            </a:r>
          </a:p>
        </p:txBody>
      </p:sp>
      <p:sp>
        <p:nvSpPr>
          <p:cNvPr id="43" name="TextBox 42"/>
          <p:cNvSpPr txBox="1"/>
          <p:nvPr/>
        </p:nvSpPr>
        <p:spPr>
          <a:xfrm>
            <a:off x="6309241" y="1214961"/>
            <a:ext cx="1897683" cy="369332"/>
          </a:xfrm>
          <a:prstGeom prst="rect">
            <a:avLst/>
          </a:prstGeom>
          <a:noFill/>
        </p:spPr>
        <p:txBody>
          <a:bodyPr wrap="square" rtlCol="0">
            <a:spAutoFit/>
          </a:bodyPr>
          <a:lstStyle/>
          <a:p>
            <a:r>
              <a:rPr lang="en-US" dirty="0"/>
              <a:t>Fixed Costs</a:t>
            </a:r>
          </a:p>
        </p:txBody>
      </p:sp>
      <p:sp>
        <p:nvSpPr>
          <p:cNvPr id="44" name="TextBox 43"/>
          <p:cNvSpPr txBox="1"/>
          <p:nvPr/>
        </p:nvSpPr>
        <p:spPr>
          <a:xfrm>
            <a:off x="6111953" y="2975490"/>
            <a:ext cx="1897683" cy="369332"/>
          </a:xfrm>
          <a:prstGeom prst="rect">
            <a:avLst/>
          </a:prstGeom>
          <a:noFill/>
        </p:spPr>
        <p:txBody>
          <a:bodyPr wrap="square" rtlCol="0">
            <a:spAutoFit/>
          </a:bodyPr>
          <a:lstStyle/>
          <a:p>
            <a:r>
              <a:rPr lang="en-US" dirty="0"/>
              <a:t>Variable Costs</a:t>
            </a:r>
          </a:p>
        </p:txBody>
      </p:sp>
      <p:sp>
        <p:nvSpPr>
          <p:cNvPr id="45" name="TextBox 44"/>
          <p:cNvSpPr txBox="1"/>
          <p:nvPr/>
        </p:nvSpPr>
        <p:spPr>
          <a:xfrm>
            <a:off x="6526732" y="4323505"/>
            <a:ext cx="1897683" cy="369332"/>
          </a:xfrm>
          <a:prstGeom prst="rect">
            <a:avLst/>
          </a:prstGeom>
          <a:noFill/>
        </p:spPr>
        <p:txBody>
          <a:bodyPr wrap="square" rtlCol="0">
            <a:spAutoFit/>
          </a:bodyPr>
          <a:lstStyle/>
          <a:p>
            <a:r>
              <a:rPr lang="en-US" dirty="0"/>
              <a:t>Price</a:t>
            </a:r>
          </a:p>
        </p:txBody>
      </p:sp>
      <p:sp>
        <p:nvSpPr>
          <p:cNvPr id="46" name="TextBox 45"/>
          <p:cNvSpPr txBox="1"/>
          <p:nvPr/>
        </p:nvSpPr>
        <p:spPr>
          <a:xfrm>
            <a:off x="6344481" y="5507943"/>
            <a:ext cx="1897683" cy="369332"/>
          </a:xfrm>
          <a:prstGeom prst="rect">
            <a:avLst/>
          </a:prstGeom>
          <a:noFill/>
        </p:spPr>
        <p:txBody>
          <a:bodyPr wrap="square" rtlCol="0">
            <a:spAutoFit/>
          </a:bodyPr>
          <a:lstStyle/>
          <a:p>
            <a:r>
              <a:rPr lang="en-US" dirty="0"/>
              <a:t>Demand</a:t>
            </a:r>
          </a:p>
        </p:txBody>
      </p:sp>
      <p:sp>
        <p:nvSpPr>
          <p:cNvPr id="47" name="TextBox 46"/>
          <p:cNvSpPr txBox="1"/>
          <p:nvPr/>
        </p:nvSpPr>
        <p:spPr>
          <a:xfrm>
            <a:off x="8924036" y="335187"/>
            <a:ext cx="2369276" cy="307777"/>
          </a:xfrm>
          <a:prstGeom prst="rect">
            <a:avLst/>
          </a:prstGeom>
          <a:noFill/>
        </p:spPr>
        <p:txBody>
          <a:bodyPr wrap="square" rtlCol="0">
            <a:spAutoFit/>
          </a:bodyPr>
          <a:lstStyle/>
          <a:p>
            <a:r>
              <a:rPr lang="en-US" sz="1400" dirty="0"/>
              <a:t>Facilities Costs</a:t>
            </a:r>
          </a:p>
        </p:txBody>
      </p:sp>
      <p:sp>
        <p:nvSpPr>
          <p:cNvPr id="48" name="TextBox 47"/>
          <p:cNvSpPr txBox="1"/>
          <p:nvPr/>
        </p:nvSpPr>
        <p:spPr>
          <a:xfrm>
            <a:off x="8809329" y="871337"/>
            <a:ext cx="2369276" cy="307777"/>
          </a:xfrm>
          <a:prstGeom prst="rect">
            <a:avLst/>
          </a:prstGeom>
          <a:noFill/>
        </p:spPr>
        <p:txBody>
          <a:bodyPr wrap="square" rtlCol="0">
            <a:spAutoFit/>
          </a:bodyPr>
          <a:lstStyle/>
          <a:p>
            <a:r>
              <a:rPr lang="en-US" sz="1400" dirty="0"/>
              <a:t>Staff Training Costs</a:t>
            </a:r>
          </a:p>
        </p:txBody>
      </p:sp>
      <p:sp>
        <p:nvSpPr>
          <p:cNvPr id="49" name="TextBox 48"/>
          <p:cNvSpPr txBox="1"/>
          <p:nvPr/>
        </p:nvSpPr>
        <p:spPr>
          <a:xfrm>
            <a:off x="8675637" y="1419015"/>
            <a:ext cx="2369276" cy="307777"/>
          </a:xfrm>
          <a:prstGeom prst="rect">
            <a:avLst/>
          </a:prstGeom>
          <a:noFill/>
        </p:spPr>
        <p:txBody>
          <a:bodyPr wrap="square" rtlCol="0">
            <a:spAutoFit/>
          </a:bodyPr>
          <a:lstStyle/>
          <a:p>
            <a:r>
              <a:rPr lang="en-US" sz="1400" dirty="0"/>
              <a:t>Administrative Costs</a:t>
            </a:r>
          </a:p>
        </p:txBody>
      </p:sp>
      <p:sp>
        <p:nvSpPr>
          <p:cNvPr id="50" name="TextBox 49"/>
          <p:cNvSpPr txBox="1"/>
          <p:nvPr/>
        </p:nvSpPr>
        <p:spPr>
          <a:xfrm>
            <a:off x="8461967" y="1961004"/>
            <a:ext cx="2417972" cy="307777"/>
          </a:xfrm>
          <a:prstGeom prst="rect">
            <a:avLst/>
          </a:prstGeom>
          <a:noFill/>
        </p:spPr>
        <p:txBody>
          <a:bodyPr wrap="square" rtlCol="0">
            <a:spAutoFit/>
          </a:bodyPr>
          <a:lstStyle/>
          <a:p>
            <a:r>
              <a:rPr lang="en-US" sz="1400" dirty="0"/>
              <a:t>Marketing/Advertising Costs</a:t>
            </a:r>
          </a:p>
        </p:txBody>
      </p:sp>
      <p:sp>
        <p:nvSpPr>
          <p:cNvPr id="51" name="TextBox 50"/>
          <p:cNvSpPr txBox="1"/>
          <p:nvPr/>
        </p:nvSpPr>
        <p:spPr>
          <a:xfrm>
            <a:off x="8424414" y="2513692"/>
            <a:ext cx="2659767" cy="307777"/>
          </a:xfrm>
          <a:prstGeom prst="rect">
            <a:avLst/>
          </a:prstGeom>
          <a:noFill/>
        </p:spPr>
        <p:txBody>
          <a:bodyPr wrap="square" rtlCol="0">
            <a:spAutoFit/>
          </a:bodyPr>
          <a:lstStyle/>
          <a:p>
            <a:r>
              <a:rPr lang="en-US" sz="1400" dirty="0"/>
              <a:t>Fuel logistics &amp; Storage Costs</a:t>
            </a:r>
          </a:p>
        </p:txBody>
      </p:sp>
      <p:sp>
        <p:nvSpPr>
          <p:cNvPr id="52" name="TextBox 51"/>
          <p:cNvSpPr txBox="1"/>
          <p:nvPr/>
        </p:nvSpPr>
        <p:spPr>
          <a:xfrm>
            <a:off x="8675637" y="3024124"/>
            <a:ext cx="2369276" cy="307777"/>
          </a:xfrm>
          <a:prstGeom prst="rect">
            <a:avLst/>
          </a:prstGeom>
          <a:noFill/>
        </p:spPr>
        <p:txBody>
          <a:bodyPr wrap="square" rtlCol="0">
            <a:spAutoFit/>
          </a:bodyPr>
          <a:lstStyle/>
          <a:p>
            <a:r>
              <a:rPr lang="en-US" sz="1400" dirty="0"/>
              <a:t>Extra insurance Costs</a:t>
            </a:r>
          </a:p>
        </p:txBody>
      </p:sp>
      <p:sp>
        <p:nvSpPr>
          <p:cNvPr id="53" name="TextBox 52"/>
          <p:cNvSpPr txBox="1"/>
          <p:nvPr/>
        </p:nvSpPr>
        <p:spPr>
          <a:xfrm>
            <a:off x="8714906" y="3517361"/>
            <a:ext cx="2369276" cy="307777"/>
          </a:xfrm>
          <a:prstGeom prst="rect">
            <a:avLst/>
          </a:prstGeom>
          <a:noFill/>
        </p:spPr>
        <p:txBody>
          <a:bodyPr wrap="square" rtlCol="0">
            <a:spAutoFit/>
          </a:bodyPr>
          <a:lstStyle/>
          <a:p>
            <a:r>
              <a:rPr lang="en-US" sz="1400" dirty="0"/>
              <a:t>Maintenance Costs</a:t>
            </a:r>
          </a:p>
        </p:txBody>
      </p:sp>
      <p:sp>
        <p:nvSpPr>
          <p:cNvPr id="54" name="TextBox 53"/>
          <p:cNvSpPr txBox="1"/>
          <p:nvPr/>
        </p:nvSpPr>
        <p:spPr>
          <a:xfrm>
            <a:off x="8716468" y="4069875"/>
            <a:ext cx="2369276" cy="307777"/>
          </a:xfrm>
          <a:prstGeom prst="rect">
            <a:avLst/>
          </a:prstGeom>
          <a:noFill/>
        </p:spPr>
        <p:txBody>
          <a:bodyPr wrap="square" rtlCol="0">
            <a:spAutoFit/>
          </a:bodyPr>
          <a:lstStyle/>
          <a:p>
            <a:r>
              <a:rPr lang="en-US" sz="1400" dirty="0"/>
              <a:t>Gas price projections</a:t>
            </a:r>
          </a:p>
        </p:txBody>
      </p:sp>
      <p:sp>
        <p:nvSpPr>
          <p:cNvPr id="55" name="TextBox 54"/>
          <p:cNvSpPr txBox="1"/>
          <p:nvPr/>
        </p:nvSpPr>
        <p:spPr>
          <a:xfrm>
            <a:off x="8286334" y="4607858"/>
            <a:ext cx="3006978" cy="292388"/>
          </a:xfrm>
          <a:prstGeom prst="rect">
            <a:avLst/>
          </a:prstGeom>
          <a:noFill/>
        </p:spPr>
        <p:txBody>
          <a:bodyPr wrap="square" rtlCol="0">
            <a:spAutoFit/>
          </a:bodyPr>
          <a:lstStyle/>
          <a:p>
            <a:r>
              <a:rPr lang="en-US" sz="1300" dirty="0"/>
              <a:t>Premium = Offering price – Gas price </a:t>
            </a:r>
          </a:p>
        </p:txBody>
      </p:sp>
      <p:sp>
        <p:nvSpPr>
          <p:cNvPr id="56" name="TextBox 55"/>
          <p:cNvSpPr txBox="1"/>
          <p:nvPr/>
        </p:nvSpPr>
        <p:spPr>
          <a:xfrm>
            <a:off x="8620775" y="5137285"/>
            <a:ext cx="2369276" cy="307777"/>
          </a:xfrm>
          <a:prstGeom prst="rect">
            <a:avLst/>
          </a:prstGeom>
          <a:noFill/>
        </p:spPr>
        <p:txBody>
          <a:bodyPr wrap="square" rtlCol="0">
            <a:spAutoFit/>
          </a:bodyPr>
          <a:lstStyle/>
          <a:p>
            <a:r>
              <a:rPr lang="en-US" sz="1400" dirty="0"/>
              <a:t>Willingness of customers</a:t>
            </a:r>
          </a:p>
        </p:txBody>
      </p:sp>
      <p:sp>
        <p:nvSpPr>
          <p:cNvPr id="57" name="TextBox 56"/>
          <p:cNvSpPr txBox="1"/>
          <p:nvPr/>
        </p:nvSpPr>
        <p:spPr>
          <a:xfrm>
            <a:off x="8168807" y="5720508"/>
            <a:ext cx="2832967" cy="292388"/>
          </a:xfrm>
          <a:prstGeom prst="rect">
            <a:avLst/>
          </a:prstGeom>
          <a:noFill/>
        </p:spPr>
        <p:txBody>
          <a:bodyPr wrap="square" rtlCol="0">
            <a:spAutoFit/>
          </a:bodyPr>
          <a:lstStyle/>
          <a:p>
            <a:r>
              <a:rPr lang="en-US" sz="1300" dirty="0"/>
              <a:t>Retention of existing customer base</a:t>
            </a:r>
          </a:p>
        </p:txBody>
      </p:sp>
      <p:sp>
        <p:nvSpPr>
          <p:cNvPr id="58" name="TextBox 57"/>
          <p:cNvSpPr txBox="1"/>
          <p:nvPr/>
        </p:nvSpPr>
        <p:spPr>
          <a:xfrm>
            <a:off x="8286334" y="6183138"/>
            <a:ext cx="2892270" cy="292388"/>
          </a:xfrm>
          <a:prstGeom prst="rect">
            <a:avLst/>
          </a:prstGeom>
          <a:noFill/>
        </p:spPr>
        <p:txBody>
          <a:bodyPr wrap="square" rtlCol="0">
            <a:spAutoFit/>
          </a:bodyPr>
          <a:lstStyle/>
          <a:p>
            <a:r>
              <a:rPr lang="en-US" sz="1300" dirty="0"/>
              <a:t>Expansion of existing customer base</a:t>
            </a:r>
          </a:p>
        </p:txBody>
      </p:sp>
      <p:sp>
        <p:nvSpPr>
          <p:cNvPr id="59" name="TextBox 58"/>
          <p:cNvSpPr txBox="1"/>
          <p:nvPr/>
        </p:nvSpPr>
        <p:spPr>
          <a:xfrm>
            <a:off x="3344880" y="4761817"/>
            <a:ext cx="2080794" cy="553998"/>
          </a:xfrm>
          <a:prstGeom prst="rect">
            <a:avLst/>
          </a:prstGeom>
          <a:noFill/>
        </p:spPr>
        <p:txBody>
          <a:bodyPr wrap="square" rtlCol="0">
            <a:spAutoFit/>
          </a:bodyPr>
          <a:lstStyle/>
          <a:p>
            <a:r>
              <a:rPr lang="en-US" sz="1500" dirty="0"/>
              <a:t>There are opportunities for increased revenues</a:t>
            </a:r>
          </a:p>
        </p:txBody>
      </p:sp>
      <p:cxnSp>
        <p:nvCxnSpPr>
          <p:cNvPr id="66" name="Straight Connector 65"/>
          <p:cNvCxnSpPr/>
          <p:nvPr/>
        </p:nvCxnSpPr>
        <p:spPr>
          <a:xfrm>
            <a:off x="8009636" y="490783"/>
            <a:ext cx="0" cy="5877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p:nvCxnSpPr>
        <p:spPr>
          <a:xfrm>
            <a:off x="7844669" y="1429345"/>
            <a:ext cx="1649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44" idx="3"/>
          </p:cNvCxnSpPr>
          <p:nvPr/>
        </p:nvCxnSpPr>
        <p:spPr>
          <a:xfrm>
            <a:off x="7830644" y="3160156"/>
            <a:ext cx="1789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844670" y="4508171"/>
            <a:ext cx="1649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844670" y="5692609"/>
            <a:ext cx="1649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26" idx="1"/>
          </p:cNvCxnSpPr>
          <p:nvPr/>
        </p:nvCxnSpPr>
        <p:spPr>
          <a:xfrm>
            <a:off x="8009636" y="490783"/>
            <a:ext cx="16496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27" idx="1"/>
          </p:cNvCxnSpPr>
          <p:nvPr/>
        </p:nvCxnSpPr>
        <p:spPr>
          <a:xfrm>
            <a:off x="8009636" y="1036754"/>
            <a:ext cx="16496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29" idx="1"/>
          </p:cNvCxnSpPr>
          <p:nvPr/>
        </p:nvCxnSpPr>
        <p:spPr>
          <a:xfrm flipH="1" flipV="1">
            <a:off x="8009636" y="2117302"/>
            <a:ext cx="16496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cxnSpLocks/>
            <a:stCxn id="28" idx="1"/>
          </p:cNvCxnSpPr>
          <p:nvPr/>
        </p:nvCxnSpPr>
        <p:spPr>
          <a:xfrm flipH="1">
            <a:off x="8009636" y="1572905"/>
            <a:ext cx="16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cxnSpLocks/>
          </p:cNvCxnSpPr>
          <p:nvPr/>
        </p:nvCxnSpPr>
        <p:spPr>
          <a:xfrm>
            <a:off x="8011780" y="2673343"/>
            <a:ext cx="16496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cxnSpLocks/>
          </p:cNvCxnSpPr>
          <p:nvPr/>
        </p:nvCxnSpPr>
        <p:spPr>
          <a:xfrm>
            <a:off x="8018311" y="3156307"/>
            <a:ext cx="16496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cxnSpLocks/>
          </p:cNvCxnSpPr>
          <p:nvPr/>
        </p:nvCxnSpPr>
        <p:spPr>
          <a:xfrm>
            <a:off x="8009020" y="3698410"/>
            <a:ext cx="16496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cxnSpLocks/>
          </p:cNvCxnSpPr>
          <p:nvPr/>
        </p:nvCxnSpPr>
        <p:spPr>
          <a:xfrm>
            <a:off x="8007454" y="4221900"/>
            <a:ext cx="16496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cxnSpLocks/>
          </p:cNvCxnSpPr>
          <p:nvPr/>
        </p:nvCxnSpPr>
        <p:spPr>
          <a:xfrm>
            <a:off x="8003840" y="4801242"/>
            <a:ext cx="16496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cxnSpLocks/>
          </p:cNvCxnSpPr>
          <p:nvPr/>
        </p:nvCxnSpPr>
        <p:spPr>
          <a:xfrm>
            <a:off x="8026749" y="5307092"/>
            <a:ext cx="16496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cxnSpLocks/>
          </p:cNvCxnSpPr>
          <p:nvPr/>
        </p:nvCxnSpPr>
        <p:spPr>
          <a:xfrm>
            <a:off x="8011498" y="5877302"/>
            <a:ext cx="16496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cxnSpLocks/>
          </p:cNvCxnSpPr>
          <p:nvPr/>
        </p:nvCxnSpPr>
        <p:spPr>
          <a:xfrm>
            <a:off x="8003840" y="6367803"/>
            <a:ext cx="16496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706140" y="1353879"/>
            <a:ext cx="0" cy="4366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a:cxnSpLocks/>
          </p:cNvCxnSpPr>
          <p:nvPr/>
        </p:nvCxnSpPr>
        <p:spPr>
          <a:xfrm>
            <a:off x="5706140" y="1353879"/>
            <a:ext cx="2060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a:cxnSpLocks/>
          </p:cNvCxnSpPr>
          <p:nvPr/>
        </p:nvCxnSpPr>
        <p:spPr>
          <a:xfrm>
            <a:off x="5706140" y="3131498"/>
            <a:ext cx="2060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a:cxnSpLocks/>
          </p:cNvCxnSpPr>
          <p:nvPr/>
        </p:nvCxnSpPr>
        <p:spPr>
          <a:xfrm>
            <a:off x="5706140" y="4508171"/>
            <a:ext cx="2060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a:cxnSpLocks/>
          </p:cNvCxnSpPr>
          <p:nvPr/>
        </p:nvCxnSpPr>
        <p:spPr>
          <a:xfrm>
            <a:off x="5713464" y="5720509"/>
            <a:ext cx="2060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2927498" y="2119397"/>
            <a:ext cx="0" cy="3022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2927498" y="2114892"/>
            <a:ext cx="208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2927498" y="5137285"/>
            <a:ext cx="208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a:cxnSpLocks/>
            <a:stCxn id="9" idx="3"/>
          </p:cNvCxnSpPr>
          <p:nvPr/>
        </p:nvCxnSpPr>
        <p:spPr>
          <a:xfrm>
            <a:off x="2670642" y="3685814"/>
            <a:ext cx="256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20" idx="3"/>
          </p:cNvCxnSpPr>
          <p:nvPr/>
        </p:nvCxnSpPr>
        <p:spPr>
          <a:xfrm flipV="1">
            <a:off x="5492249" y="2258106"/>
            <a:ext cx="22121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5471383" y="5057280"/>
            <a:ext cx="22121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487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041" y="325285"/>
            <a:ext cx="7729728" cy="1211967"/>
          </a:xfrm>
        </p:spPr>
        <p:txBody>
          <a:bodyPr>
            <a:normAutofit/>
          </a:bodyPr>
          <a:lstStyle/>
          <a:p>
            <a:r>
              <a:rPr lang="en-US" dirty="0"/>
              <a:t>Executive Summary</a:t>
            </a:r>
          </a:p>
        </p:txBody>
      </p:sp>
      <p:sp>
        <p:nvSpPr>
          <p:cNvPr id="8" name="TextBox 7"/>
          <p:cNvSpPr txBox="1"/>
          <p:nvPr/>
        </p:nvSpPr>
        <p:spPr>
          <a:xfrm>
            <a:off x="497131" y="1736035"/>
            <a:ext cx="11602104" cy="4801314"/>
          </a:xfrm>
          <a:prstGeom prst="rect">
            <a:avLst/>
          </a:prstGeom>
          <a:noFill/>
        </p:spPr>
        <p:txBody>
          <a:bodyPr wrap="square" rtlCol="0">
            <a:spAutoFit/>
          </a:bodyPr>
          <a:lstStyle/>
          <a:p>
            <a:r>
              <a:rPr lang="en-US" altLang="en-US" dirty="0"/>
              <a:t>MyRentals’ strategy to analyze the profitability of “Return Car with No Fuel” program will be based on 2 factors:-</a:t>
            </a:r>
          </a:p>
          <a:p>
            <a:pPr marL="285750" indent="-285750">
              <a:buFont typeface="Arial" panose="020B0604020202020204" pitchFamily="34" charset="0"/>
              <a:buChar char="•"/>
            </a:pPr>
            <a:r>
              <a:rPr lang="en-US" altLang="en-US" dirty="0"/>
              <a:t>Limiting any additional costs  </a:t>
            </a:r>
          </a:p>
          <a:p>
            <a:pPr marL="285750" indent="-285750">
              <a:buFont typeface="Arial" panose="020B0604020202020204" pitchFamily="34" charset="0"/>
              <a:buChar char="•"/>
            </a:pPr>
            <a:r>
              <a:rPr lang="en-US" altLang="en-US" dirty="0"/>
              <a:t>Making strategic cuts in costs </a:t>
            </a:r>
          </a:p>
          <a:p>
            <a:endParaRPr lang="en-US" altLang="en-US" dirty="0"/>
          </a:p>
          <a:p>
            <a:r>
              <a:rPr lang="en-US" altLang="en-US" b="1" u="sng" dirty="0"/>
              <a:t>Limiting Fixed Costs:- </a:t>
            </a:r>
            <a:r>
              <a:rPr lang="en-US" altLang="en-US" dirty="0"/>
              <a:t>Implementation of the program may lead to additional facility, administrative,  and staff-training costs.  These costs can be restrained with the accurate estimation and planning and under optimal conditions. </a:t>
            </a:r>
          </a:p>
          <a:p>
            <a:endParaRPr lang="en-US" altLang="en-US" dirty="0"/>
          </a:p>
          <a:p>
            <a:r>
              <a:rPr lang="en-US" altLang="en-US" b="1" u="sng" dirty="0"/>
              <a:t>Limiting Variable Costs:- </a:t>
            </a:r>
            <a:r>
              <a:rPr lang="en-US" altLang="en-US" dirty="0"/>
              <a:t>MyRentals will have to invest in marketing to ensure the customers are aware of the new program. Fuel logistics costs and maintenance costs are also extremely critical but can be contained by partnering with local nearby gas stations and with automobile body shops.</a:t>
            </a:r>
          </a:p>
          <a:p>
            <a:endParaRPr lang="en-US" altLang="en-US" dirty="0"/>
          </a:p>
          <a:p>
            <a:r>
              <a:rPr lang="en-US" altLang="en-US" b="1" u="sng" dirty="0"/>
              <a:t>Pricing Strategy:- </a:t>
            </a:r>
            <a:r>
              <a:rPr lang="en-US" altLang="en-US" dirty="0"/>
              <a:t>MyRentals should adjust its pricing strategy on the basis of fuel prices at that point. It can match Hertz’ pricing strategy at present but it will have to reduce the premium it currently charges in case of a potential price war with Hertz and in case fuel prices rise. This will allow MyRentals to retain its present customers and attract potential new customers. </a:t>
            </a:r>
          </a:p>
          <a:p>
            <a:endParaRPr lang="en-US" altLang="en-US" dirty="0"/>
          </a:p>
          <a:p>
            <a:r>
              <a:rPr lang="en-US" altLang="en-US" dirty="0"/>
              <a:t>	</a:t>
            </a:r>
          </a:p>
        </p:txBody>
      </p:sp>
      <p:sp>
        <p:nvSpPr>
          <p:cNvPr id="14" name="AutoShape 4" descr="definition"/>
          <p:cNvSpPr>
            <a:spLocks noChangeAspect="1" noChangeArrowheads="1"/>
          </p:cNvSpPr>
          <p:nvPr/>
        </p:nvSpPr>
        <p:spPr bwMode="auto">
          <a:xfrm>
            <a:off x="6429375" y="-136525"/>
            <a:ext cx="1524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4228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04706587"/>
              </p:ext>
            </p:extLst>
          </p:nvPr>
        </p:nvGraphicFramePr>
        <p:xfrm>
          <a:off x="0" y="-2"/>
          <a:ext cx="12192000" cy="6858002"/>
        </p:xfrm>
        <a:graphic>
          <a:graphicData uri="http://schemas.openxmlformats.org/drawingml/2006/table">
            <a:tbl>
              <a:tblPr firstRow="1" bandRow="1">
                <a:tableStyleId>{5C22544A-7EE6-4342-B048-85BDC9FD1C3A}</a:tableStyleId>
              </a:tblPr>
              <a:tblGrid>
                <a:gridCol w="1741715">
                  <a:extLst>
                    <a:ext uri="{9D8B030D-6E8A-4147-A177-3AD203B41FA5}">
                      <a16:colId xmlns:a16="http://schemas.microsoft.com/office/drawing/2014/main" val="1629419183"/>
                    </a:ext>
                  </a:extLst>
                </a:gridCol>
                <a:gridCol w="2015123">
                  <a:extLst>
                    <a:ext uri="{9D8B030D-6E8A-4147-A177-3AD203B41FA5}">
                      <a16:colId xmlns:a16="http://schemas.microsoft.com/office/drawing/2014/main" val="1353671211"/>
                    </a:ext>
                  </a:extLst>
                </a:gridCol>
                <a:gridCol w="2143307">
                  <a:extLst>
                    <a:ext uri="{9D8B030D-6E8A-4147-A177-3AD203B41FA5}">
                      <a16:colId xmlns:a16="http://schemas.microsoft.com/office/drawing/2014/main" val="3470207787"/>
                    </a:ext>
                  </a:extLst>
                </a:gridCol>
                <a:gridCol w="1692145">
                  <a:extLst>
                    <a:ext uri="{9D8B030D-6E8A-4147-A177-3AD203B41FA5}">
                      <a16:colId xmlns:a16="http://schemas.microsoft.com/office/drawing/2014/main" val="584803636"/>
                    </a:ext>
                  </a:extLst>
                </a:gridCol>
                <a:gridCol w="1596043">
                  <a:extLst>
                    <a:ext uri="{9D8B030D-6E8A-4147-A177-3AD203B41FA5}">
                      <a16:colId xmlns:a16="http://schemas.microsoft.com/office/drawing/2014/main" val="1476659047"/>
                    </a:ext>
                  </a:extLst>
                </a:gridCol>
                <a:gridCol w="1938705">
                  <a:extLst>
                    <a:ext uri="{9D8B030D-6E8A-4147-A177-3AD203B41FA5}">
                      <a16:colId xmlns:a16="http://schemas.microsoft.com/office/drawing/2014/main" val="3182409126"/>
                    </a:ext>
                  </a:extLst>
                </a:gridCol>
                <a:gridCol w="1064962">
                  <a:extLst>
                    <a:ext uri="{9D8B030D-6E8A-4147-A177-3AD203B41FA5}">
                      <a16:colId xmlns:a16="http://schemas.microsoft.com/office/drawing/2014/main" val="1584136344"/>
                    </a:ext>
                  </a:extLst>
                </a:gridCol>
              </a:tblGrid>
              <a:tr h="446732">
                <a:tc>
                  <a:txBody>
                    <a:bodyPr/>
                    <a:lstStyle/>
                    <a:p>
                      <a:pPr algn="ctr"/>
                      <a:r>
                        <a:rPr lang="en-US" sz="1400" dirty="0"/>
                        <a:t>Issue</a:t>
                      </a:r>
                    </a:p>
                  </a:txBody>
                  <a:tcPr/>
                </a:tc>
                <a:tc>
                  <a:txBody>
                    <a:bodyPr/>
                    <a:lstStyle/>
                    <a:p>
                      <a:pPr algn="ctr"/>
                      <a:r>
                        <a:rPr lang="en-US" sz="1400" dirty="0"/>
                        <a:t>Hypothesis</a:t>
                      </a:r>
                    </a:p>
                  </a:txBody>
                  <a:tcPr/>
                </a:tc>
                <a:tc>
                  <a:txBody>
                    <a:bodyPr/>
                    <a:lstStyle/>
                    <a:p>
                      <a:pPr algn="ctr"/>
                      <a:r>
                        <a:rPr lang="en-US" sz="1400" dirty="0"/>
                        <a:t>Analysis</a:t>
                      </a:r>
                    </a:p>
                  </a:txBody>
                  <a:tcPr/>
                </a:tc>
                <a:tc>
                  <a:txBody>
                    <a:bodyPr/>
                    <a:lstStyle/>
                    <a:p>
                      <a:pPr algn="ctr"/>
                      <a:r>
                        <a:rPr lang="en-US" sz="1400" dirty="0"/>
                        <a:t>Data Source</a:t>
                      </a:r>
                    </a:p>
                  </a:txBody>
                  <a:tcPr/>
                </a:tc>
                <a:tc>
                  <a:txBody>
                    <a:bodyPr/>
                    <a:lstStyle/>
                    <a:p>
                      <a:pPr algn="ctr"/>
                      <a:r>
                        <a:rPr lang="en-US" sz="1400" dirty="0"/>
                        <a:t>End Products</a:t>
                      </a:r>
                    </a:p>
                  </a:txBody>
                  <a:tcPr/>
                </a:tc>
                <a:tc>
                  <a:txBody>
                    <a:bodyPr/>
                    <a:lstStyle/>
                    <a:p>
                      <a:pPr algn="ctr"/>
                      <a:r>
                        <a:rPr lang="en-US" sz="1400" dirty="0"/>
                        <a:t>Responsibility</a:t>
                      </a:r>
                    </a:p>
                  </a:txBody>
                  <a:tcPr/>
                </a:tc>
                <a:tc>
                  <a:txBody>
                    <a:bodyPr/>
                    <a:lstStyle/>
                    <a:p>
                      <a:pPr algn="ctr"/>
                      <a:r>
                        <a:rPr lang="en-US" sz="1400" dirty="0"/>
                        <a:t>Timing</a:t>
                      </a:r>
                    </a:p>
                  </a:txBody>
                  <a:tcPr/>
                </a:tc>
                <a:extLst>
                  <a:ext uri="{0D108BD9-81ED-4DB2-BD59-A6C34878D82A}">
                    <a16:rowId xmlns:a16="http://schemas.microsoft.com/office/drawing/2014/main" val="1811193779"/>
                  </a:ext>
                </a:extLst>
              </a:tr>
              <a:tr h="832796">
                <a:tc>
                  <a:txBody>
                    <a:bodyPr/>
                    <a:lstStyle/>
                    <a:p>
                      <a:r>
                        <a:rPr lang="en-US" sz="1100" dirty="0"/>
                        <a:t>Facility Costs</a:t>
                      </a:r>
                    </a:p>
                  </a:txBody>
                  <a:tcPr/>
                </a:tc>
                <a:tc>
                  <a:txBody>
                    <a:bodyPr/>
                    <a:lstStyle/>
                    <a:p>
                      <a:r>
                        <a:rPr lang="en-US" sz="1100" dirty="0"/>
                        <a:t>Rollout of the program will require investments in additional facilities</a:t>
                      </a:r>
                    </a:p>
                  </a:txBody>
                  <a:tcPr/>
                </a:tc>
                <a:tc>
                  <a:txBody>
                    <a:bodyPr/>
                    <a:lstStyle/>
                    <a:p>
                      <a:r>
                        <a:rPr lang="en-US" sz="1100" dirty="0"/>
                        <a:t>a) Benchmark facility costs</a:t>
                      </a:r>
                      <a:br>
                        <a:rPr lang="en-US" sz="1100" dirty="0"/>
                      </a:br>
                      <a:r>
                        <a:rPr lang="en-US" sz="1100" dirty="0"/>
                        <a:t>b) Come up with ideas to trim facility costs</a:t>
                      </a:r>
                    </a:p>
                  </a:txBody>
                  <a:tcPr/>
                </a:tc>
                <a:tc>
                  <a:txBody>
                    <a:bodyPr/>
                    <a:lstStyle/>
                    <a:p>
                      <a:r>
                        <a:rPr lang="en-US" sz="1100" dirty="0"/>
                        <a:t>Annual Reports, Balance Sheets</a:t>
                      </a:r>
                    </a:p>
                  </a:txBody>
                  <a:tcPr/>
                </a:tc>
                <a:tc>
                  <a:txBody>
                    <a:bodyPr/>
                    <a:lstStyle/>
                    <a:p>
                      <a:r>
                        <a:rPr lang="en-US" sz="1100" dirty="0"/>
                        <a:t>Estimate the facility costs we will incur due to the roll-out of the program</a:t>
                      </a:r>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966923583"/>
                  </a:ext>
                </a:extLst>
              </a:tr>
              <a:tr h="832796">
                <a:tc>
                  <a:txBody>
                    <a:bodyPr/>
                    <a:lstStyle/>
                    <a:p>
                      <a:r>
                        <a:rPr lang="en-US" sz="1100" dirty="0"/>
                        <a:t>Staff-training Costs</a:t>
                      </a:r>
                    </a:p>
                  </a:txBody>
                  <a:tcPr/>
                </a:tc>
                <a:tc>
                  <a:txBody>
                    <a:bodyPr/>
                    <a:lstStyle/>
                    <a:p>
                      <a:r>
                        <a:rPr lang="en-US" sz="1100" dirty="0"/>
                        <a:t>Rollout of the program will require training of staff for the new program</a:t>
                      </a:r>
                    </a:p>
                  </a:txBody>
                  <a:tcPr/>
                </a:tc>
                <a:tc>
                  <a:txBody>
                    <a:bodyPr/>
                    <a:lstStyle/>
                    <a:p>
                      <a:r>
                        <a:rPr lang="en-US" sz="1100" dirty="0"/>
                        <a:t>a) Benchmark staffing costs</a:t>
                      </a:r>
                      <a:br>
                        <a:rPr lang="en-US" sz="1100" dirty="0"/>
                      </a:br>
                      <a:r>
                        <a:rPr lang="en-US" sz="1100" dirty="0"/>
                        <a:t>b) Creation of an optimal training plan</a:t>
                      </a:r>
                    </a:p>
                  </a:txBody>
                  <a:tcPr/>
                </a:tc>
                <a:tc>
                  <a:txBody>
                    <a:bodyPr/>
                    <a:lstStyle/>
                    <a:p>
                      <a:r>
                        <a:rPr lang="en-US" sz="1100" dirty="0"/>
                        <a:t>Annual reports, Income statements</a:t>
                      </a:r>
                    </a:p>
                  </a:txBody>
                  <a:tcPr/>
                </a:tc>
                <a:tc>
                  <a:txBody>
                    <a:bodyPr/>
                    <a:lstStyle/>
                    <a:p>
                      <a:r>
                        <a:rPr lang="en-US" sz="1100" dirty="0"/>
                        <a:t>Estimate the cost to train our staff regarding the new program</a:t>
                      </a:r>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4264424168"/>
                  </a:ext>
                </a:extLst>
              </a:tr>
              <a:tr h="1064128">
                <a:tc>
                  <a:txBody>
                    <a:bodyPr/>
                    <a:lstStyle/>
                    <a:p>
                      <a:r>
                        <a:rPr lang="en-US" sz="1100" dirty="0"/>
                        <a:t>Admin Costs</a:t>
                      </a:r>
                    </a:p>
                  </a:txBody>
                  <a:tcPr/>
                </a:tc>
                <a:tc>
                  <a:txBody>
                    <a:bodyPr/>
                    <a:lstStyle/>
                    <a:p>
                      <a:r>
                        <a:rPr lang="en-US" sz="1100" dirty="0"/>
                        <a:t>Rollout of the program will result in incurring of admin costs like new forms, legal costs etc.</a:t>
                      </a:r>
                    </a:p>
                  </a:txBody>
                  <a:tcPr/>
                </a:tc>
                <a:tc>
                  <a:txBody>
                    <a:bodyPr/>
                    <a:lstStyle/>
                    <a:p>
                      <a:r>
                        <a:rPr lang="en-US" sz="1100" dirty="0"/>
                        <a:t>a) Estimate the additional costs in printing of new forms</a:t>
                      </a:r>
                      <a:br>
                        <a:rPr lang="en-US" sz="1100" dirty="0"/>
                      </a:br>
                      <a:r>
                        <a:rPr lang="en-US" sz="1100" dirty="0"/>
                        <a:t>b) Estimate additional legal costs</a:t>
                      </a:r>
                    </a:p>
                  </a:txBody>
                  <a:tcPr/>
                </a:tc>
                <a:tc>
                  <a:txBody>
                    <a:bodyPr/>
                    <a:lstStyle/>
                    <a:p>
                      <a:r>
                        <a:rPr lang="en-US" sz="1100" dirty="0"/>
                        <a:t>Industry experts, Analyst reports</a:t>
                      </a:r>
                    </a:p>
                  </a:txBody>
                  <a:tcPr/>
                </a:tc>
                <a:tc>
                  <a:txBody>
                    <a:bodyPr/>
                    <a:lstStyle/>
                    <a:p>
                      <a:r>
                        <a:rPr lang="en-US" sz="1100" dirty="0"/>
                        <a:t>Estimate the cost of additional administrative tasks that will result from this program</a:t>
                      </a:r>
                    </a:p>
                  </a:txBody>
                  <a:tcPr/>
                </a:tc>
                <a:tc>
                  <a:txBody>
                    <a:bodyPr/>
                    <a:lstStyle/>
                    <a:p>
                      <a:endParaRPr lang="en-US" sz="1100"/>
                    </a:p>
                  </a:txBody>
                  <a:tcPr/>
                </a:tc>
                <a:tc>
                  <a:txBody>
                    <a:bodyPr/>
                    <a:lstStyle/>
                    <a:p>
                      <a:endParaRPr lang="en-US" sz="1100" dirty="0"/>
                    </a:p>
                  </a:txBody>
                  <a:tcPr/>
                </a:tc>
                <a:extLst>
                  <a:ext uri="{0D108BD9-81ED-4DB2-BD59-A6C34878D82A}">
                    <a16:rowId xmlns:a16="http://schemas.microsoft.com/office/drawing/2014/main" val="4292024656"/>
                  </a:ext>
                </a:extLst>
              </a:tr>
              <a:tr h="953544">
                <a:tc>
                  <a:txBody>
                    <a:bodyPr/>
                    <a:lstStyle/>
                    <a:p>
                      <a:r>
                        <a:rPr lang="en-US" sz="1100" dirty="0"/>
                        <a:t>Marketing/Advertising Costs</a:t>
                      </a:r>
                    </a:p>
                  </a:txBody>
                  <a:tcPr/>
                </a:tc>
                <a:tc>
                  <a:txBody>
                    <a:bodyPr/>
                    <a:lstStyle/>
                    <a:p>
                      <a:r>
                        <a:rPr lang="en-US" sz="1100" dirty="0"/>
                        <a:t>There will be additional marketing and advertising costs due to the rollout of the plan</a:t>
                      </a:r>
                    </a:p>
                  </a:txBody>
                  <a:tcPr/>
                </a:tc>
                <a:tc>
                  <a:txBody>
                    <a:bodyPr/>
                    <a:lstStyle/>
                    <a:p>
                      <a:r>
                        <a:rPr lang="en-US" sz="1100" dirty="0"/>
                        <a:t>Estimation of the additional costs that will be incurred to market and advertise the new plan</a:t>
                      </a:r>
                    </a:p>
                  </a:txBody>
                  <a:tcPr/>
                </a:tc>
                <a:tc>
                  <a:txBody>
                    <a:bodyPr/>
                    <a:lstStyle/>
                    <a:p>
                      <a:r>
                        <a:rPr lang="en-US" sz="1100" dirty="0"/>
                        <a:t>Annual reports, Industry experts</a:t>
                      </a:r>
                    </a:p>
                  </a:txBody>
                  <a:tcPr/>
                </a:tc>
                <a:tc>
                  <a:txBody>
                    <a:bodyPr/>
                    <a:lstStyle/>
                    <a:p>
                      <a:r>
                        <a:rPr lang="en-US" sz="1100" dirty="0"/>
                        <a:t>Estimate the expenses arising from marketing and advertising of the new program</a:t>
                      </a:r>
                    </a:p>
                  </a:txBody>
                  <a:tcPr/>
                </a:tc>
                <a:tc>
                  <a:txBody>
                    <a:bodyPr/>
                    <a:lstStyle/>
                    <a:p>
                      <a:endParaRPr lang="en-US" sz="1100"/>
                    </a:p>
                  </a:txBody>
                  <a:tcPr/>
                </a:tc>
                <a:tc>
                  <a:txBody>
                    <a:bodyPr/>
                    <a:lstStyle/>
                    <a:p>
                      <a:endParaRPr lang="en-US" sz="1100" dirty="0"/>
                    </a:p>
                  </a:txBody>
                  <a:tcPr/>
                </a:tc>
                <a:extLst>
                  <a:ext uri="{0D108BD9-81ED-4DB2-BD59-A6C34878D82A}">
                    <a16:rowId xmlns:a16="http://schemas.microsoft.com/office/drawing/2014/main" val="3520870370"/>
                  </a:ext>
                </a:extLst>
              </a:tr>
              <a:tr h="953544">
                <a:tc>
                  <a:txBody>
                    <a:bodyPr/>
                    <a:lstStyle/>
                    <a:p>
                      <a:r>
                        <a:rPr lang="en-US" sz="1100" dirty="0"/>
                        <a:t>Fuel Logistics &amp; Storage costs</a:t>
                      </a:r>
                    </a:p>
                  </a:txBody>
                  <a:tcPr/>
                </a:tc>
                <a:tc>
                  <a:txBody>
                    <a:bodyPr/>
                    <a:lstStyle/>
                    <a:p>
                      <a:r>
                        <a:rPr lang="en-US" sz="1100" dirty="0"/>
                        <a:t>There may be additional costs to take care of the fuel logistics</a:t>
                      </a:r>
                    </a:p>
                  </a:txBody>
                  <a:tcPr/>
                </a:tc>
                <a:tc>
                  <a:txBody>
                    <a:bodyPr/>
                    <a:lstStyle/>
                    <a:p>
                      <a:r>
                        <a:rPr lang="en-US" sz="1100" dirty="0"/>
                        <a:t>Analyze how Hertz and other competitors take care of added fuel and logistic costs</a:t>
                      </a:r>
                    </a:p>
                  </a:txBody>
                  <a:tcPr/>
                </a:tc>
                <a:tc>
                  <a:txBody>
                    <a:bodyPr/>
                    <a:lstStyle/>
                    <a:p>
                      <a:r>
                        <a:rPr lang="en-US" sz="1100" dirty="0"/>
                        <a:t>Industry experts, Industry journals, Annual reports</a:t>
                      </a:r>
                    </a:p>
                  </a:txBody>
                  <a:tcPr/>
                </a:tc>
                <a:tc>
                  <a:txBody>
                    <a:bodyPr/>
                    <a:lstStyle/>
                    <a:p>
                      <a:r>
                        <a:rPr lang="en-US" sz="1100" dirty="0"/>
                        <a:t>Estimate any additional costs pertaining to fuel logistics and/or storage</a:t>
                      </a:r>
                    </a:p>
                  </a:txBody>
                  <a:tcPr/>
                </a:tc>
                <a:tc>
                  <a:txBody>
                    <a:bodyPr/>
                    <a:lstStyle/>
                    <a:p>
                      <a:endParaRPr lang="en-US" sz="1100"/>
                    </a:p>
                  </a:txBody>
                  <a:tcPr/>
                </a:tc>
                <a:tc>
                  <a:txBody>
                    <a:bodyPr/>
                    <a:lstStyle/>
                    <a:p>
                      <a:endParaRPr lang="en-US" sz="1100" dirty="0"/>
                    </a:p>
                  </a:txBody>
                  <a:tcPr/>
                </a:tc>
                <a:extLst>
                  <a:ext uri="{0D108BD9-81ED-4DB2-BD59-A6C34878D82A}">
                    <a16:rowId xmlns:a16="http://schemas.microsoft.com/office/drawing/2014/main" val="2590696326"/>
                  </a:ext>
                </a:extLst>
              </a:tr>
              <a:tr h="953544">
                <a:tc>
                  <a:txBody>
                    <a:bodyPr/>
                    <a:lstStyle/>
                    <a:p>
                      <a:r>
                        <a:rPr lang="en-US" sz="1100" dirty="0"/>
                        <a:t>Extra Insurance costs</a:t>
                      </a:r>
                    </a:p>
                  </a:txBody>
                  <a:tcPr/>
                </a:tc>
                <a:tc>
                  <a:txBody>
                    <a:bodyPr/>
                    <a:lstStyle/>
                    <a:p>
                      <a:r>
                        <a:rPr lang="en-US" sz="1100" dirty="0"/>
                        <a:t>Rolling out the program will result in a revision of our auto-insurance premiums</a:t>
                      </a:r>
                    </a:p>
                  </a:txBody>
                  <a:tcPr/>
                </a:tc>
                <a:tc>
                  <a:txBody>
                    <a:bodyPr/>
                    <a:lstStyle/>
                    <a:p>
                      <a:r>
                        <a:rPr lang="en-US" sz="1100" dirty="0"/>
                        <a:t>Estimate the additional premiums per vehicle that will arise from the rollout of this program</a:t>
                      </a:r>
                    </a:p>
                  </a:txBody>
                  <a:tcPr/>
                </a:tc>
                <a:tc>
                  <a:txBody>
                    <a:bodyPr/>
                    <a:lstStyle/>
                    <a:p>
                      <a:r>
                        <a:rPr lang="en-US" sz="1100" dirty="0"/>
                        <a:t>Industry experts, Industry Journals</a:t>
                      </a:r>
                    </a:p>
                  </a:txBody>
                  <a:tcPr/>
                </a:tc>
                <a:tc>
                  <a:txBody>
                    <a:bodyPr/>
                    <a:lstStyle/>
                    <a:p>
                      <a:r>
                        <a:rPr lang="en-US" sz="1100" dirty="0"/>
                        <a:t>Estimate the increase in our per vehicle premiums post the launch of the program</a:t>
                      </a:r>
                    </a:p>
                  </a:txBody>
                  <a:tcPr/>
                </a:tc>
                <a:tc>
                  <a:txBody>
                    <a:bodyPr/>
                    <a:lstStyle/>
                    <a:p>
                      <a:endParaRPr lang="en-US" sz="1100"/>
                    </a:p>
                  </a:txBody>
                  <a:tcPr/>
                </a:tc>
                <a:tc>
                  <a:txBody>
                    <a:bodyPr/>
                    <a:lstStyle/>
                    <a:p>
                      <a:endParaRPr lang="en-US" sz="1100" dirty="0"/>
                    </a:p>
                  </a:txBody>
                  <a:tcPr/>
                </a:tc>
                <a:extLst>
                  <a:ext uri="{0D108BD9-81ED-4DB2-BD59-A6C34878D82A}">
                    <a16:rowId xmlns:a16="http://schemas.microsoft.com/office/drawing/2014/main" val="773967806"/>
                  </a:ext>
                </a:extLst>
              </a:tr>
              <a:tr h="820918">
                <a:tc>
                  <a:txBody>
                    <a:bodyPr/>
                    <a:lstStyle/>
                    <a:p>
                      <a:r>
                        <a:rPr lang="en-US" sz="1100" dirty="0"/>
                        <a:t>Maintenance costs</a:t>
                      </a:r>
                    </a:p>
                  </a:txBody>
                  <a:tcPr/>
                </a:tc>
                <a:tc>
                  <a:txBody>
                    <a:bodyPr/>
                    <a:lstStyle/>
                    <a:p>
                      <a:r>
                        <a:rPr lang="en-US" sz="1100" dirty="0"/>
                        <a:t>Roll out of the program will result in additional maintenance costs for our fleet of vehicles</a:t>
                      </a:r>
                    </a:p>
                  </a:txBody>
                  <a:tcPr/>
                </a:tc>
                <a:tc>
                  <a:txBody>
                    <a:bodyPr/>
                    <a:lstStyle/>
                    <a:p>
                      <a:r>
                        <a:rPr lang="en-US" sz="1100" dirty="0"/>
                        <a:t>Estimate the additional maintenance costs for the vehicle fleet </a:t>
                      </a:r>
                    </a:p>
                  </a:txBody>
                  <a:tcPr/>
                </a:tc>
                <a:tc>
                  <a:txBody>
                    <a:bodyPr/>
                    <a:lstStyle/>
                    <a:p>
                      <a:r>
                        <a:rPr lang="en-US" sz="1100" dirty="0"/>
                        <a:t>Industry journals, Industry experts</a:t>
                      </a:r>
                    </a:p>
                  </a:txBody>
                  <a:tcPr/>
                </a:tc>
                <a:tc>
                  <a:txBody>
                    <a:bodyPr/>
                    <a:lstStyle/>
                    <a:p>
                      <a:r>
                        <a:rPr lang="en-US" sz="1100" dirty="0"/>
                        <a:t>Estimate the increase in vehicle maintenance costs</a:t>
                      </a:r>
                    </a:p>
                  </a:txBody>
                  <a:tcPr/>
                </a:tc>
                <a:tc>
                  <a:txBody>
                    <a:bodyPr/>
                    <a:lstStyle/>
                    <a:p>
                      <a:endParaRPr lang="en-US" sz="1100"/>
                    </a:p>
                  </a:txBody>
                  <a:tcPr/>
                </a:tc>
                <a:tc>
                  <a:txBody>
                    <a:bodyPr/>
                    <a:lstStyle/>
                    <a:p>
                      <a:endParaRPr lang="en-US" sz="1100" dirty="0"/>
                    </a:p>
                  </a:txBody>
                  <a:tcPr/>
                </a:tc>
                <a:extLst>
                  <a:ext uri="{0D108BD9-81ED-4DB2-BD59-A6C34878D82A}">
                    <a16:rowId xmlns:a16="http://schemas.microsoft.com/office/drawing/2014/main" val="4228382876"/>
                  </a:ext>
                </a:extLst>
              </a:tr>
            </a:tbl>
          </a:graphicData>
        </a:graphic>
      </p:graphicFrame>
    </p:spTree>
    <p:extLst>
      <p:ext uri="{BB962C8B-B14F-4D97-AF65-F5344CB8AC3E}">
        <p14:creationId xmlns:p14="http://schemas.microsoft.com/office/powerpoint/2010/main" val="360254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10254790"/>
              </p:ext>
            </p:extLst>
          </p:nvPr>
        </p:nvGraphicFramePr>
        <p:xfrm>
          <a:off x="0" y="3"/>
          <a:ext cx="12191999" cy="6857998"/>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962303407"/>
                    </a:ext>
                  </a:extLst>
                </a:gridCol>
                <a:gridCol w="1970343">
                  <a:extLst>
                    <a:ext uri="{9D8B030D-6E8A-4147-A177-3AD203B41FA5}">
                      <a16:colId xmlns:a16="http://schemas.microsoft.com/office/drawing/2014/main" val="2343281503"/>
                    </a:ext>
                  </a:extLst>
                </a:gridCol>
                <a:gridCol w="2144992">
                  <a:extLst>
                    <a:ext uri="{9D8B030D-6E8A-4147-A177-3AD203B41FA5}">
                      <a16:colId xmlns:a16="http://schemas.microsoft.com/office/drawing/2014/main" val="1521731346"/>
                    </a:ext>
                  </a:extLst>
                </a:gridCol>
                <a:gridCol w="1455926">
                  <a:extLst>
                    <a:ext uri="{9D8B030D-6E8A-4147-A177-3AD203B41FA5}">
                      <a16:colId xmlns:a16="http://schemas.microsoft.com/office/drawing/2014/main" val="3800866094"/>
                    </a:ext>
                  </a:extLst>
                </a:gridCol>
                <a:gridCol w="2400612">
                  <a:extLst>
                    <a:ext uri="{9D8B030D-6E8A-4147-A177-3AD203B41FA5}">
                      <a16:colId xmlns:a16="http://schemas.microsoft.com/office/drawing/2014/main" val="2828293402"/>
                    </a:ext>
                  </a:extLst>
                </a:gridCol>
                <a:gridCol w="1133876">
                  <a:extLst>
                    <a:ext uri="{9D8B030D-6E8A-4147-A177-3AD203B41FA5}">
                      <a16:colId xmlns:a16="http://schemas.microsoft.com/office/drawing/2014/main" val="3271278657"/>
                    </a:ext>
                  </a:extLst>
                </a:gridCol>
                <a:gridCol w="1344536">
                  <a:extLst>
                    <a:ext uri="{9D8B030D-6E8A-4147-A177-3AD203B41FA5}">
                      <a16:colId xmlns:a16="http://schemas.microsoft.com/office/drawing/2014/main" val="2501777574"/>
                    </a:ext>
                  </a:extLst>
                </a:gridCol>
              </a:tblGrid>
              <a:tr h="606413">
                <a:tc>
                  <a:txBody>
                    <a:bodyPr/>
                    <a:lstStyle/>
                    <a:p>
                      <a:r>
                        <a:rPr lang="en-US" sz="1400" dirty="0"/>
                        <a:t>Issue</a:t>
                      </a:r>
                    </a:p>
                  </a:txBody>
                  <a:tcPr/>
                </a:tc>
                <a:tc>
                  <a:txBody>
                    <a:bodyPr/>
                    <a:lstStyle/>
                    <a:p>
                      <a:r>
                        <a:rPr lang="en-US" sz="1400" dirty="0"/>
                        <a:t>Hypothesis</a:t>
                      </a:r>
                    </a:p>
                  </a:txBody>
                  <a:tcPr/>
                </a:tc>
                <a:tc>
                  <a:txBody>
                    <a:bodyPr/>
                    <a:lstStyle/>
                    <a:p>
                      <a:r>
                        <a:rPr lang="en-US" sz="1400" dirty="0"/>
                        <a:t>Analysis</a:t>
                      </a:r>
                    </a:p>
                  </a:txBody>
                  <a:tcPr/>
                </a:tc>
                <a:tc>
                  <a:txBody>
                    <a:bodyPr/>
                    <a:lstStyle/>
                    <a:p>
                      <a:r>
                        <a:rPr lang="en-US" sz="1400" dirty="0"/>
                        <a:t>Data Source</a:t>
                      </a:r>
                    </a:p>
                  </a:txBody>
                  <a:tcPr/>
                </a:tc>
                <a:tc>
                  <a:txBody>
                    <a:bodyPr/>
                    <a:lstStyle/>
                    <a:p>
                      <a:r>
                        <a:rPr lang="en-US" sz="1400" dirty="0"/>
                        <a:t>End Products</a:t>
                      </a:r>
                    </a:p>
                  </a:txBody>
                  <a:tcPr/>
                </a:tc>
                <a:tc>
                  <a:txBody>
                    <a:bodyPr/>
                    <a:lstStyle/>
                    <a:p>
                      <a:r>
                        <a:rPr lang="en-US" sz="1400" dirty="0"/>
                        <a:t>Responsibility</a:t>
                      </a:r>
                    </a:p>
                  </a:txBody>
                  <a:tcPr/>
                </a:tc>
                <a:tc>
                  <a:txBody>
                    <a:bodyPr/>
                    <a:lstStyle/>
                    <a:p>
                      <a:r>
                        <a:rPr lang="en-US" sz="1400" dirty="0"/>
                        <a:t>Timing</a:t>
                      </a:r>
                    </a:p>
                  </a:txBody>
                  <a:tcPr/>
                </a:tc>
                <a:extLst>
                  <a:ext uri="{0D108BD9-81ED-4DB2-BD59-A6C34878D82A}">
                    <a16:rowId xmlns:a16="http://schemas.microsoft.com/office/drawing/2014/main" val="4009628073"/>
                  </a:ext>
                </a:extLst>
              </a:tr>
              <a:tr h="1250317">
                <a:tc>
                  <a:txBody>
                    <a:bodyPr/>
                    <a:lstStyle/>
                    <a:p>
                      <a:r>
                        <a:rPr lang="en-US" sz="1200" dirty="0"/>
                        <a:t>Gas Price Projections</a:t>
                      </a:r>
                    </a:p>
                  </a:txBody>
                  <a:tcPr/>
                </a:tc>
                <a:tc>
                  <a:txBody>
                    <a:bodyPr/>
                    <a:lstStyle/>
                    <a:p>
                      <a:r>
                        <a:rPr lang="en-US" sz="1200" dirty="0"/>
                        <a:t>Fluctuations in gas prices will have an impact on the bottom-line after the launch of this program</a:t>
                      </a:r>
                    </a:p>
                  </a:txBody>
                  <a:tcPr/>
                </a:tc>
                <a:tc>
                  <a:txBody>
                    <a:bodyPr/>
                    <a:lstStyle/>
                    <a:p>
                      <a:r>
                        <a:rPr lang="en-US" sz="1200" dirty="0"/>
                        <a:t>Analyze gas prices trends &amp; current market conditions; Also keep an eye on geo-political events</a:t>
                      </a:r>
                    </a:p>
                  </a:txBody>
                  <a:tcPr/>
                </a:tc>
                <a:tc>
                  <a:txBody>
                    <a:bodyPr/>
                    <a:lstStyle/>
                    <a:p>
                      <a:r>
                        <a:rPr lang="en-US" sz="1200" dirty="0"/>
                        <a:t>Analyst Reports, Industry Journals</a:t>
                      </a:r>
                    </a:p>
                  </a:txBody>
                  <a:tcPr/>
                </a:tc>
                <a:tc>
                  <a:txBody>
                    <a:bodyPr/>
                    <a:lstStyle/>
                    <a:p>
                      <a:r>
                        <a:rPr lang="en-US" sz="1200" dirty="0"/>
                        <a:t>Estimate the impact that fluctuating gas prices might have on the bottom line</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969024127"/>
                  </a:ext>
                </a:extLst>
              </a:tr>
              <a:tr h="1250317">
                <a:tc>
                  <a:txBody>
                    <a:bodyPr/>
                    <a:lstStyle/>
                    <a:p>
                      <a:r>
                        <a:rPr lang="en-US" sz="1200" dirty="0"/>
                        <a:t>Premium = Offering Price – Gas Price</a:t>
                      </a:r>
                    </a:p>
                  </a:txBody>
                  <a:tcPr/>
                </a:tc>
                <a:tc>
                  <a:txBody>
                    <a:bodyPr/>
                    <a:lstStyle/>
                    <a:p>
                      <a:r>
                        <a:rPr lang="en-US" sz="1200" dirty="0"/>
                        <a:t>What’s the premium that we charge for this program?</a:t>
                      </a:r>
                    </a:p>
                  </a:txBody>
                  <a:tcPr/>
                </a:tc>
                <a:tc>
                  <a:txBody>
                    <a:bodyPr/>
                    <a:lstStyle/>
                    <a:p>
                      <a:r>
                        <a:rPr lang="en-US" sz="1200" dirty="0"/>
                        <a:t>a) Benchmark the prices that other companies charge for similar programs</a:t>
                      </a:r>
                      <a:br>
                        <a:rPr lang="en-US" sz="1200" dirty="0"/>
                      </a:br>
                      <a:r>
                        <a:rPr lang="en-US" sz="1200" dirty="0"/>
                        <a:t>b) Revisit our costs to make decision on pricing</a:t>
                      </a:r>
                    </a:p>
                  </a:txBody>
                  <a:tcPr/>
                </a:tc>
                <a:tc>
                  <a:txBody>
                    <a:bodyPr/>
                    <a:lstStyle/>
                    <a:p>
                      <a:r>
                        <a:rPr lang="en-US" sz="1200" dirty="0"/>
                        <a:t>Annual reports, Income Statements</a:t>
                      </a:r>
                    </a:p>
                  </a:txBody>
                  <a:tcPr/>
                </a:tc>
                <a:tc>
                  <a:txBody>
                    <a:bodyPr/>
                    <a:lstStyle/>
                    <a:p>
                      <a:r>
                        <a:rPr lang="en-US" sz="1200" dirty="0"/>
                        <a:t>Estimate the per-gallon premium that should be charged as a part of this program</a:t>
                      </a:r>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3995636169"/>
                  </a:ext>
                </a:extLst>
              </a:tr>
              <a:tr h="1250317">
                <a:tc>
                  <a:txBody>
                    <a:bodyPr/>
                    <a:lstStyle/>
                    <a:p>
                      <a:r>
                        <a:rPr lang="en-US" sz="1200" dirty="0"/>
                        <a:t>Willingness of customers to embrace the program</a:t>
                      </a:r>
                    </a:p>
                  </a:txBody>
                  <a:tcPr/>
                </a:tc>
                <a:tc>
                  <a:txBody>
                    <a:bodyPr/>
                    <a:lstStyle/>
                    <a:p>
                      <a:r>
                        <a:rPr lang="en-US" sz="1200" dirty="0"/>
                        <a:t>Does our average customer even want this feature?</a:t>
                      </a:r>
                    </a:p>
                  </a:txBody>
                  <a:tcPr/>
                </a:tc>
                <a:tc>
                  <a:txBody>
                    <a:bodyPr/>
                    <a:lstStyle/>
                    <a:p>
                      <a:r>
                        <a:rPr lang="en-US" sz="1200" dirty="0"/>
                        <a:t>Analyze surveys and reports regarding customer habits and preferences in the car-rentals industry</a:t>
                      </a:r>
                    </a:p>
                  </a:txBody>
                  <a:tcPr/>
                </a:tc>
                <a:tc>
                  <a:txBody>
                    <a:bodyPr/>
                    <a:lstStyle/>
                    <a:p>
                      <a:r>
                        <a:rPr lang="en-US" sz="1200" dirty="0"/>
                        <a:t>Industry journals. Expert interviews</a:t>
                      </a:r>
                    </a:p>
                  </a:txBody>
                  <a:tcPr/>
                </a:tc>
                <a:tc>
                  <a:txBody>
                    <a:bodyPr/>
                    <a:lstStyle/>
                    <a:p>
                      <a:r>
                        <a:rPr lang="en-US" sz="1200" dirty="0"/>
                        <a:t>Estimate the demand for ‘no-fuel-return’ programs in the car-rentals industry</a:t>
                      </a:r>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303602994"/>
                  </a:ext>
                </a:extLst>
              </a:tr>
              <a:tr h="1250317">
                <a:tc>
                  <a:txBody>
                    <a:bodyPr/>
                    <a:lstStyle/>
                    <a:p>
                      <a:r>
                        <a:rPr lang="en-US" sz="1200" dirty="0"/>
                        <a:t>Retention of the existing customer base</a:t>
                      </a:r>
                    </a:p>
                  </a:txBody>
                  <a:tcPr/>
                </a:tc>
                <a:tc>
                  <a:txBody>
                    <a:bodyPr/>
                    <a:lstStyle/>
                    <a:p>
                      <a:r>
                        <a:rPr lang="en-US" sz="1200" dirty="0"/>
                        <a:t>How do we make sure we retain our existing customer base?</a:t>
                      </a:r>
                    </a:p>
                  </a:txBody>
                  <a:tcPr/>
                </a:tc>
                <a:tc>
                  <a:txBody>
                    <a:bodyPr/>
                    <a:lstStyle/>
                    <a:p>
                      <a:r>
                        <a:rPr lang="en-US" sz="1200" dirty="0"/>
                        <a:t>Analyze the impact of the program on our existing customer 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Industry journals. Expert interviews</a:t>
                      </a:r>
                    </a:p>
                    <a:p>
                      <a:endParaRPr lang="en-US" sz="1200" dirty="0"/>
                    </a:p>
                  </a:txBody>
                  <a:tcPr/>
                </a:tc>
                <a:tc>
                  <a:txBody>
                    <a:bodyPr/>
                    <a:lstStyle/>
                    <a:p>
                      <a:r>
                        <a:rPr lang="en-US" sz="1200" dirty="0"/>
                        <a:t>Estimate the impact of introducing this program on MyRentals existing customer base</a:t>
                      </a:r>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102889202"/>
                  </a:ext>
                </a:extLst>
              </a:tr>
              <a:tr h="1250317">
                <a:tc>
                  <a:txBody>
                    <a:bodyPr/>
                    <a:lstStyle/>
                    <a:p>
                      <a:r>
                        <a:rPr lang="en-US" sz="1200" dirty="0"/>
                        <a:t>Expansion of the existing customer base</a:t>
                      </a:r>
                    </a:p>
                  </a:txBody>
                  <a:tcPr/>
                </a:tc>
                <a:tc>
                  <a:txBody>
                    <a:bodyPr/>
                    <a:lstStyle/>
                    <a:p>
                      <a:r>
                        <a:rPr lang="en-US" sz="1200" dirty="0"/>
                        <a:t>Can we expand our existing customer base and/or enter other segments with the launch of this program?</a:t>
                      </a:r>
                    </a:p>
                  </a:txBody>
                  <a:tcPr/>
                </a:tc>
                <a:tc>
                  <a:txBody>
                    <a:bodyPr/>
                    <a:lstStyle/>
                    <a:p>
                      <a:r>
                        <a:rPr lang="en-US" sz="1200" dirty="0"/>
                        <a:t>Project any increases in our customer base owing to the launch of this program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Industry journals. Expert interviews</a:t>
                      </a:r>
                    </a:p>
                    <a:p>
                      <a:endParaRPr lang="en-US" sz="1200" dirty="0"/>
                    </a:p>
                  </a:txBody>
                  <a:tcPr/>
                </a:tc>
                <a:tc>
                  <a:txBody>
                    <a:bodyPr/>
                    <a:lstStyle/>
                    <a:p>
                      <a:r>
                        <a:rPr lang="en-US" sz="1200" dirty="0"/>
                        <a:t>Estimate the increase in MyRentals customer base that may arise from this program and/or other factors</a:t>
                      </a:r>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422661144"/>
                  </a:ext>
                </a:extLst>
              </a:tr>
            </a:tbl>
          </a:graphicData>
        </a:graphic>
      </p:graphicFrame>
    </p:spTree>
    <p:extLst>
      <p:ext uri="{BB962C8B-B14F-4D97-AF65-F5344CB8AC3E}">
        <p14:creationId xmlns:p14="http://schemas.microsoft.com/office/powerpoint/2010/main" val="371483190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TM10001115[[fn=Parcel]]</Template>
  <TotalTime>518</TotalTime>
  <Words>1008</Words>
  <Application>Microsoft Office PowerPoint</Application>
  <PresentationFormat>Widescreen</PresentationFormat>
  <Paragraphs>116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MYrENTALS – Case Analysis</vt:lpstr>
      <vt:lpstr>To match…or not to match</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MyRental – Case Analysis</dc:title>
  <dc:creator>Abhinav Gaur</dc:creator>
  <cp:lastModifiedBy>Prashant Saxena</cp:lastModifiedBy>
  <cp:revision>41</cp:revision>
  <dcterms:created xsi:type="dcterms:W3CDTF">2017-03-29T16:47:10Z</dcterms:created>
  <dcterms:modified xsi:type="dcterms:W3CDTF">2017-03-30T03:47:14Z</dcterms:modified>
</cp:coreProperties>
</file>