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EADE-6E2F-5449-CC31-355D0B8D5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38462C-02A8-4A8B-4196-F730379D7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17791C3-4944-847E-222D-DEB85F56648D}"/>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5" name="Footer Placeholder 4">
            <a:extLst>
              <a:ext uri="{FF2B5EF4-FFF2-40B4-BE49-F238E27FC236}">
                <a16:creationId xmlns:a16="http://schemas.microsoft.com/office/drawing/2014/main" id="{99361BF2-87FD-9572-BECE-87CE45B4B1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CB9942-B4C7-5FEE-EEF9-FC141955325B}"/>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175349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E1BE-F6AA-3FBB-7AD6-8A7FFC32028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36447E-BB02-E38C-BD01-DB80E9E2F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92948A-E121-EC3A-F027-B2E9D25E4494}"/>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5" name="Footer Placeholder 4">
            <a:extLst>
              <a:ext uri="{FF2B5EF4-FFF2-40B4-BE49-F238E27FC236}">
                <a16:creationId xmlns:a16="http://schemas.microsoft.com/office/drawing/2014/main" id="{9F6489ED-0DB0-8F1C-A193-C8DEB0A1E5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C7EE9F-2C5D-7557-6791-8164FCE4E15E}"/>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3468036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2F1A0-3CB5-4B39-8FDC-2BC71D8490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2E2595-F8B8-5515-E551-9B572A0BC4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61D792-5ABE-900D-86CB-363C6BE8F651}"/>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5" name="Footer Placeholder 4">
            <a:extLst>
              <a:ext uri="{FF2B5EF4-FFF2-40B4-BE49-F238E27FC236}">
                <a16:creationId xmlns:a16="http://schemas.microsoft.com/office/drawing/2014/main" id="{F4E078F3-7C92-4C9F-39D9-6EC845465C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A20B41-EF0C-84FD-0F64-36530CD659D7}"/>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1366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13EF-C5E3-9FCA-2EBB-6EEA531D07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78BC5E-1C89-5036-E07C-C3A6390627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979D35-FB20-9303-A577-566B2B92521D}"/>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5" name="Footer Placeholder 4">
            <a:extLst>
              <a:ext uri="{FF2B5EF4-FFF2-40B4-BE49-F238E27FC236}">
                <a16:creationId xmlns:a16="http://schemas.microsoft.com/office/drawing/2014/main" id="{1516AAE3-22AA-9A1E-551E-C81F7AA048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5565CA-DA6C-24A8-5945-7C7ECFA7FDAE}"/>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261966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A46E-66B1-1DCC-1EAD-CAFDA9DA7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84DA2F-630D-2775-CD1B-23B0E12C0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4D424-6DA1-6A8E-FD1E-EAC39774A700}"/>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5" name="Footer Placeholder 4">
            <a:extLst>
              <a:ext uri="{FF2B5EF4-FFF2-40B4-BE49-F238E27FC236}">
                <a16:creationId xmlns:a16="http://schemas.microsoft.com/office/drawing/2014/main" id="{E503CF71-C417-955E-0347-85AE17FBB3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972774-9739-9C08-5D0A-B4DF3A7DA384}"/>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163280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A29F-BEF7-5FA2-4EAD-2857BC7148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325643-32BE-4D82-F926-837165899E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AE7B2E7-FA6B-64E1-9334-B3B33CCBD7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1F17C5-D696-A10A-6A77-BAF0D7E59008}"/>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6" name="Footer Placeholder 5">
            <a:extLst>
              <a:ext uri="{FF2B5EF4-FFF2-40B4-BE49-F238E27FC236}">
                <a16:creationId xmlns:a16="http://schemas.microsoft.com/office/drawing/2014/main" id="{58413D3B-43D9-4A5B-9990-A98744DAEB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DB39E-CC0C-85E0-944D-F65397DD0888}"/>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230578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BA1F-D4BB-0778-78A6-7EBF723686D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93ADD8-ED91-C19F-3359-F3CC891D8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299A97-E5BF-F8D9-35D3-608E7D542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42D251-21BB-57F4-3D64-6CB02DF4B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88734-23CE-E358-7280-2067650D3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C32357B-389C-A00A-15F6-268EEF2CC1D4}"/>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8" name="Footer Placeholder 7">
            <a:extLst>
              <a:ext uri="{FF2B5EF4-FFF2-40B4-BE49-F238E27FC236}">
                <a16:creationId xmlns:a16="http://schemas.microsoft.com/office/drawing/2014/main" id="{9243E5EA-9405-0290-D57B-6CB7226ACF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D7063E3-04D6-2AF3-51B4-FFCED3A34CE0}"/>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212280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060A-D879-F5F7-5EEB-62E4A6C2AF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E3030F-97E6-1811-1EAD-0507BF699169}"/>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4" name="Footer Placeholder 3">
            <a:extLst>
              <a:ext uri="{FF2B5EF4-FFF2-40B4-BE49-F238E27FC236}">
                <a16:creationId xmlns:a16="http://schemas.microsoft.com/office/drawing/2014/main" id="{3F406B5A-C38A-26F1-0240-10844F91C4F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588BE21-1DAE-DE7A-95CB-3B4E43178FCB}"/>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220024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6490F-A293-BA59-F4BB-C062A6B9AE6C}"/>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3" name="Footer Placeholder 2">
            <a:extLst>
              <a:ext uri="{FF2B5EF4-FFF2-40B4-BE49-F238E27FC236}">
                <a16:creationId xmlns:a16="http://schemas.microsoft.com/office/drawing/2014/main" id="{734EF572-BDD1-115D-3F0E-8B9D817826E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F839397-F961-876A-F2A5-337FDB65174B}"/>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4516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4BE8-7A00-B0BA-01BB-B344FAFEF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51593EA-4373-A86C-F41E-ED09FA6F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F4BBACE-D99F-7F58-4D33-2ABF23D55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17301-3B1C-70BF-60A7-060AAC23798D}"/>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6" name="Footer Placeholder 5">
            <a:extLst>
              <a:ext uri="{FF2B5EF4-FFF2-40B4-BE49-F238E27FC236}">
                <a16:creationId xmlns:a16="http://schemas.microsoft.com/office/drawing/2014/main" id="{499A5D74-770C-6236-363F-B2797FC5DF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52FD29-5962-270B-8875-5F87B98A726C}"/>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189787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214A-1EE7-74A8-2273-4D28B8DC0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7304C0-6DC0-886D-AC9E-F97C50378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C66C46-D2A7-B544-4359-A7C886BB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C2F2B4-87CA-39B8-B5DA-B841C0289061}"/>
              </a:ext>
            </a:extLst>
          </p:cNvPr>
          <p:cNvSpPr>
            <a:spLocks noGrp="1"/>
          </p:cNvSpPr>
          <p:nvPr>
            <p:ph type="dt" sz="half" idx="10"/>
          </p:nvPr>
        </p:nvSpPr>
        <p:spPr/>
        <p:txBody>
          <a:bodyPr/>
          <a:lstStyle/>
          <a:p>
            <a:fld id="{C5E21238-2067-4AC4-BEEC-7656FD87DE9C}" type="datetimeFigureOut">
              <a:rPr lang="en-GB" smtClean="0"/>
              <a:t>20/04/2024</a:t>
            </a:fld>
            <a:endParaRPr lang="en-GB"/>
          </a:p>
        </p:txBody>
      </p:sp>
      <p:sp>
        <p:nvSpPr>
          <p:cNvPr id="6" name="Footer Placeholder 5">
            <a:extLst>
              <a:ext uri="{FF2B5EF4-FFF2-40B4-BE49-F238E27FC236}">
                <a16:creationId xmlns:a16="http://schemas.microsoft.com/office/drawing/2014/main" id="{2C1C3CC3-7663-6985-0ED1-ABB7E965C3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70C2FD-7953-698C-F474-DCAEFCB0F861}"/>
              </a:ext>
            </a:extLst>
          </p:cNvPr>
          <p:cNvSpPr>
            <a:spLocks noGrp="1"/>
          </p:cNvSpPr>
          <p:nvPr>
            <p:ph type="sldNum" sz="quarter" idx="12"/>
          </p:nvPr>
        </p:nvSpPr>
        <p:spPr/>
        <p:txBody>
          <a:bodyPr/>
          <a:lstStyle/>
          <a:p>
            <a:fld id="{03B6239B-558A-4A9D-BFB5-36C212D696D3}" type="slidenum">
              <a:rPr lang="en-GB" smtClean="0"/>
              <a:t>‹#›</a:t>
            </a:fld>
            <a:endParaRPr lang="en-GB"/>
          </a:p>
        </p:txBody>
      </p:sp>
    </p:spTree>
    <p:extLst>
      <p:ext uri="{BB962C8B-B14F-4D97-AF65-F5344CB8AC3E}">
        <p14:creationId xmlns:p14="http://schemas.microsoft.com/office/powerpoint/2010/main" val="139133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A427D-53D4-EB7A-5CF0-CCA2F578DF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7C28ED-7BA9-EF09-3B17-7C9C6E54F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DE5193-B241-7BE5-273F-499601B5D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E21238-2067-4AC4-BEEC-7656FD87DE9C}" type="datetimeFigureOut">
              <a:rPr lang="en-GB" smtClean="0"/>
              <a:t>20/04/2024</a:t>
            </a:fld>
            <a:endParaRPr lang="en-GB"/>
          </a:p>
        </p:txBody>
      </p:sp>
      <p:sp>
        <p:nvSpPr>
          <p:cNvPr id="5" name="Footer Placeholder 4">
            <a:extLst>
              <a:ext uri="{FF2B5EF4-FFF2-40B4-BE49-F238E27FC236}">
                <a16:creationId xmlns:a16="http://schemas.microsoft.com/office/drawing/2014/main" id="{255C9D87-DEC7-1476-D4CA-23C18B558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3E79378-18B6-306F-09FB-9267B1304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B6239B-558A-4A9D-BFB5-36C212D696D3}" type="slidenum">
              <a:rPr lang="en-GB" smtClean="0"/>
              <a:t>‹#›</a:t>
            </a:fld>
            <a:endParaRPr lang="en-GB"/>
          </a:p>
        </p:txBody>
      </p:sp>
    </p:spTree>
    <p:extLst>
      <p:ext uri="{BB962C8B-B14F-4D97-AF65-F5344CB8AC3E}">
        <p14:creationId xmlns:p14="http://schemas.microsoft.com/office/powerpoint/2010/main" val="109789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descr="Chess set">
                <a:extLst>
                  <a:ext uri="{FF2B5EF4-FFF2-40B4-BE49-F238E27FC236}">
                    <a16:creationId xmlns:a16="http://schemas.microsoft.com/office/drawing/2014/main" id="{288F393F-C8CB-90E0-E078-D9868D482235}"/>
                  </a:ext>
                </a:extLst>
              </p:cNvPr>
              <p:cNvGraphicFramePr>
                <a:graphicFrameLocks noChangeAspect="1"/>
              </p:cNvGraphicFramePr>
              <p:nvPr>
                <p:extLst>
                  <p:ext uri="{D42A27DB-BD31-4B8C-83A1-F6EECF244321}">
                    <p14:modId xmlns:p14="http://schemas.microsoft.com/office/powerpoint/2010/main" val="2776670644"/>
                  </p:ext>
                </p:extLst>
              </p:nvPr>
            </p:nvGraphicFramePr>
            <p:xfrm>
              <a:off x="6377143" y="-586522"/>
              <a:ext cx="6198201" cy="7188388"/>
            </p:xfrm>
            <a:graphic>
              <a:graphicData uri="http://schemas.microsoft.com/office/drawing/2017/model3d">
                <am3d:model3d r:embed="rId2">
                  <am3d:spPr>
                    <a:xfrm>
                      <a:off x="0" y="0"/>
                      <a:ext cx="6198201" cy="7188388"/>
                    </a:xfrm>
                    <a:prstGeom prst="rect">
                      <a:avLst/>
                    </a:prstGeom>
                  </am3d:spPr>
                  <am3d:camera>
                    <am3d:pos x="0" y="0" z="74006283"/>
                    <am3d:up dx="0" dy="36000000" dz="0"/>
                    <am3d:lookAt x="0" y="0" z="0"/>
                    <am3d:perspective fov="2700000"/>
                  </am3d:camera>
                  <am3d:trans>
                    <am3d:meterPerModelUnit n="10141987" d="1000000"/>
                    <am3d:preTrans dx="-2" dy="-12431321" dz="0"/>
                    <am3d:scale>
                      <am3d:sx n="1000000" d="1000000"/>
                      <am3d:sy n="1000000" d="1000000"/>
                      <am3d:sz n="1000000" d="1000000"/>
                    </am3d:scale>
                    <am3d:rot ax="6157600" ay="-2557116" az="-6498377"/>
                    <am3d:postTrans dx="0" dy="0" dz="0"/>
                  </am3d:trans>
                  <am3d:raster rName="Office3DRenderer" rVer="16.0.8326">
                    <am3d:blip r:embed="rId3"/>
                  </am3d:raster>
                  <am3d:objViewport viewportSz="863558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Chess set">
                <a:extLst>
                  <a:ext uri="{FF2B5EF4-FFF2-40B4-BE49-F238E27FC236}">
                    <a16:creationId xmlns:a16="http://schemas.microsoft.com/office/drawing/2014/main" id="{288F393F-C8CB-90E0-E078-D9868D482235}"/>
                  </a:ext>
                </a:extLst>
              </p:cNvPr>
              <p:cNvPicPr>
                <a:picLocks noGrp="1" noRot="1" noChangeAspect="1" noMove="1" noResize="1" noEditPoints="1" noAdjustHandles="1" noChangeArrowheads="1" noChangeShapeType="1" noCrop="1"/>
              </p:cNvPicPr>
              <p:nvPr/>
            </p:nvPicPr>
            <p:blipFill>
              <a:blip r:embed="rId3"/>
              <a:stretch>
                <a:fillRect/>
              </a:stretch>
            </p:blipFill>
            <p:spPr>
              <a:xfrm>
                <a:off x="6377143" y="-586522"/>
                <a:ext cx="6198201" cy="7188388"/>
              </a:xfrm>
              <a:prstGeom prst="rect">
                <a:avLst/>
              </a:prstGeom>
            </p:spPr>
          </p:pic>
        </mc:Fallback>
      </mc:AlternateContent>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96982" y="1122363"/>
            <a:ext cx="7356764" cy="2387600"/>
          </a:xfrm>
        </p:spPr>
        <p:txBody>
          <a:bodyPr/>
          <a:lstStyle/>
          <a:p>
            <a:r>
              <a:rPr lang="en-US" b="1" dirty="0">
                <a:solidFill>
                  <a:srgbClr val="FF0000"/>
                </a:solidFill>
                <a:latin typeface="Arial Black" panose="020B0A04020102020204" pitchFamily="34" charset="0"/>
              </a:rPr>
              <a:t>GAME</a:t>
            </a:r>
            <a:r>
              <a:rPr lang="en-US" b="1" dirty="0">
                <a:latin typeface="Arial Black" panose="020B0A04020102020204" pitchFamily="34" charset="0"/>
              </a:rPr>
              <a:t> ANALYSIS </a:t>
            </a:r>
            <a:br>
              <a:rPr lang="en-US" b="1" dirty="0">
                <a:latin typeface="Arial Black" panose="020B0A04020102020204" pitchFamily="34" charset="0"/>
              </a:rPr>
            </a:br>
            <a:r>
              <a:rPr lang="en-US" b="1" dirty="0">
                <a:latin typeface="Arial Black" panose="020B0A04020102020204" pitchFamily="34" charset="0"/>
              </a:rPr>
              <a:t>WITH </a:t>
            </a:r>
            <a:r>
              <a:rPr lang="en-US" b="1" dirty="0">
                <a:solidFill>
                  <a:schemeClr val="tx2">
                    <a:lumMod val="90000"/>
                    <a:lumOff val="10000"/>
                  </a:schemeClr>
                </a:solidFill>
                <a:latin typeface="Arial Black" panose="020B0A04020102020204" pitchFamily="34" charset="0"/>
              </a:rPr>
              <a:t>SQL</a:t>
            </a:r>
            <a:endParaRPr lang="en-GB" b="1" dirty="0">
              <a:solidFill>
                <a:schemeClr val="tx2">
                  <a:lumMod val="90000"/>
                  <a:lumOff val="1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530524" y="4079875"/>
            <a:ext cx="5846619" cy="1655762"/>
          </a:xfrm>
        </p:spPr>
        <p:txBody>
          <a:bodyPr/>
          <a:lstStyle/>
          <a:p>
            <a:r>
              <a:rPr lang="en-US" b="1" dirty="0"/>
              <a:t>BY </a:t>
            </a:r>
            <a:br>
              <a:rPr lang="en-US" b="1" dirty="0"/>
            </a:br>
            <a:r>
              <a:rPr lang="en-US" sz="3200" b="1" dirty="0"/>
              <a:t>SALAUDEEN WAKILU OLADEJI</a:t>
            </a:r>
            <a:endParaRPr lang="en-GB" sz="3200" b="1" dirty="0"/>
          </a:p>
        </p:txBody>
      </p:sp>
    </p:spTree>
    <p:extLst>
      <p:ext uri="{BB962C8B-B14F-4D97-AF65-F5344CB8AC3E}">
        <p14:creationId xmlns:p14="http://schemas.microsoft.com/office/powerpoint/2010/main" val="147175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8. Find </a:t>
            </a:r>
            <a:r>
              <a:rPr lang="en-US" sz="2000" dirty="0" err="1">
                <a:solidFill>
                  <a:schemeClr val="tx2">
                    <a:lumMod val="90000"/>
                    <a:lumOff val="10000"/>
                  </a:schemeClr>
                </a:solidFill>
                <a:latin typeface="Consolas" panose="020B0609020204030204" pitchFamily="49" charset="0"/>
              </a:rPr>
              <a:t>first_login</a:t>
            </a:r>
            <a:r>
              <a:rPr lang="en-US" sz="2000" dirty="0">
                <a:solidFill>
                  <a:schemeClr val="tx2">
                    <a:lumMod val="90000"/>
                    <a:lumOff val="10000"/>
                  </a:schemeClr>
                </a:solidFill>
                <a:latin typeface="Consolas" panose="020B0609020204030204" pitchFamily="49" charset="0"/>
              </a:rPr>
              <a:t> datetime for each device id </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StartDate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first_login_datetime</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0000FF"/>
                </a:solidFill>
                <a:latin typeface="Consolas" panose="020B0609020204030204" pitchFamily="49" charset="0"/>
              </a:rPr>
              <a:t>GROUP</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Dev_ID</a:t>
            </a:r>
            <a:r>
              <a:rPr lang="en-GB"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C9701844-0A97-BEE6-60B1-0DF009744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541" y="2175879"/>
            <a:ext cx="3507475" cy="3720480"/>
          </a:xfrm>
          <a:prstGeom prst="rect">
            <a:avLst/>
          </a:prstGeom>
        </p:spPr>
      </p:pic>
    </p:spTree>
    <p:extLst>
      <p:ext uri="{BB962C8B-B14F-4D97-AF65-F5344CB8AC3E}">
        <p14:creationId xmlns:p14="http://schemas.microsoft.com/office/powerpoint/2010/main" val="26707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9. Find Top 5 score based on each difficulty level and Rank them in -- increasing </a:t>
            </a:r>
          </a:p>
          <a:p>
            <a:pPr algn="l"/>
            <a:r>
              <a:rPr lang="en-US" sz="2000" dirty="0">
                <a:solidFill>
                  <a:schemeClr val="tx2">
                    <a:lumMod val="90000"/>
                    <a:lumOff val="10000"/>
                  </a:schemeClr>
                </a:solidFill>
                <a:latin typeface="Consolas" panose="020B0609020204030204" pitchFamily="49" charset="0"/>
              </a:rPr>
              <a:t>   order using Rank. Display </a:t>
            </a:r>
            <a:r>
              <a:rPr lang="en-US" sz="2000" dirty="0" err="1">
                <a:solidFill>
                  <a:schemeClr val="tx2">
                    <a:lumMod val="90000"/>
                    <a:lumOff val="10000"/>
                  </a:schemeClr>
                </a:solidFill>
                <a:latin typeface="Consolas" panose="020B0609020204030204" pitchFamily="49" charset="0"/>
              </a:rPr>
              <a:t>dev_id</a:t>
            </a:r>
            <a:r>
              <a:rPr lang="en-US" sz="2000" dirty="0">
                <a:solidFill>
                  <a:schemeClr val="tx2">
                    <a:lumMod val="90000"/>
                    <a:lumOff val="10000"/>
                  </a:schemeClr>
                </a:solidFill>
                <a:latin typeface="Consolas" panose="020B0609020204030204" pitchFamily="49" charset="0"/>
              </a:rPr>
              <a:t> as well.</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solidFill>
                  <a:srgbClr val="0000FF"/>
                </a:solidFill>
                <a:latin typeface="Consolas" panose="020B0609020204030204" pitchFamily="49" charset="0"/>
              </a:rPr>
              <a:t>WITH</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RankedScores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 </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difficulty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ROW_NUMBER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difficulty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score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Rank</a:t>
            </a:r>
            <a:endParaRPr lang="en-US" sz="1800" dirty="0">
              <a:solidFill>
                <a:srgbClr val="000000"/>
              </a:solidFill>
              <a:latin typeface="Consolas" panose="020B0609020204030204" pitchFamily="49" charset="0"/>
            </a:endParaRP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endParaRPr lang="en-GB"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difficulty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a:t>
            </a: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RankedScores</a:t>
            </a:r>
            <a:endParaRPr lang="en-GB"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WHERE</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Rank</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&lt;=</a:t>
            </a:r>
            <a:r>
              <a:rPr lang="en-GB" sz="1800" dirty="0">
                <a:solidFill>
                  <a:srgbClr val="000000"/>
                </a:solidFill>
                <a:latin typeface="Consolas" panose="020B0609020204030204" pitchFamily="49" charset="0"/>
              </a:rPr>
              <a:t> 5</a:t>
            </a: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difficulty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Rank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312779F3-11D6-C675-1337-CB09A6757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77" y="2483159"/>
            <a:ext cx="3009369" cy="4065095"/>
          </a:xfrm>
          <a:prstGeom prst="rect">
            <a:avLst/>
          </a:prstGeom>
        </p:spPr>
      </p:pic>
    </p:spTree>
    <p:extLst>
      <p:ext uri="{BB962C8B-B14F-4D97-AF65-F5344CB8AC3E}">
        <p14:creationId xmlns:p14="http://schemas.microsoft.com/office/powerpoint/2010/main" val="109054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10. Find the device ID that is first logged in(based on </a:t>
            </a:r>
            <a:r>
              <a:rPr lang="en-US" sz="2000" dirty="0" err="1">
                <a:solidFill>
                  <a:schemeClr val="tx2">
                    <a:lumMod val="90000"/>
                    <a:lumOff val="10000"/>
                  </a:schemeClr>
                </a:solidFill>
                <a:latin typeface="Consolas" panose="020B0609020204030204" pitchFamily="49" charset="0"/>
              </a:rPr>
              <a:t>start_datetime</a:t>
            </a:r>
            <a:r>
              <a:rPr lang="en-US" sz="2000" dirty="0">
                <a:solidFill>
                  <a:schemeClr val="tx2">
                    <a:lumMod val="90000"/>
                    <a:lumOff val="10000"/>
                  </a:schemeClr>
                </a:solidFill>
                <a:latin typeface="Consolas" panose="020B0609020204030204" pitchFamily="49" charset="0"/>
              </a:rPr>
              <a:t>) -- for each player(</a:t>
            </a:r>
            <a:r>
              <a:rPr lang="en-US" sz="2000" dirty="0" err="1">
                <a:solidFill>
                  <a:schemeClr val="tx2">
                    <a:lumMod val="90000"/>
                    <a:lumOff val="10000"/>
                  </a:schemeClr>
                </a:solidFill>
                <a:latin typeface="Consolas" panose="020B0609020204030204" pitchFamily="49" charset="0"/>
              </a:rPr>
              <a:t>p_id</a:t>
            </a:r>
            <a:r>
              <a:rPr lang="en-US" sz="2000" dirty="0">
                <a:solidFill>
                  <a:schemeClr val="tx2">
                    <a:lumMod val="90000"/>
                    <a:lumOff val="10000"/>
                  </a:schemeClr>
                </a:solidFill>
                <a:latin typeface="Consolas" panose="020B0609020204030204" pitchFamily="49" charset="0"/>
              </a:rPr>
              <a:t>). Output should contain player id, device id and -- first login datetime.</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StartDate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first_login_datetime</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 l</a:t>
            </a:r>
          </a:p>
          <a:p>
            <a:pPr algn="l"/>
            <a:r>
              <a:rPr lang="en-GB" sz="1800" dirty="0">
                <a:solidFill>
                  <a:srgbClr val="808080"/>
                </a:solidFill>
                <a:latin typeface="Consolas" panose="020B0609020204030204" pitchFamily="49" charset="0"/>
              </a:rPr>
              <a:t>INNER</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JOIN</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StartDate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min_start_time</a:t>
            </a:r>
            <a:endParaRPr lang="en-US" sz="1800" dirty="0">
              <a:solidFill>
                <a:srgbClr val="000000"/>
              </a:solidFill>
              <a:latin typeface="Consolas" panose="020B0609020204030204" pitchFamily="49" charset="0"/>
            </a:endParaRP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GROUP</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P_ID</a:t>
            </a:r>
          </a:p>
          <a:p>
            <a:pPr algn="l"/>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first_login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first_login</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StartDate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first_login</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min_start_time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E55CC2E2-2616-F039-3F7A-D65C94C6C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779" y="2181624"/>
            <a:ext cx="2610214" cy="4191210"/>
          </a:xfrm>
          <a:prstGeom prst="rect">
            <a:avLst/>
          </a:prstGeom>
        </p:spPr>
      </p:pic>
    </p:spTree>
    <p:extLst>
      <p:ext uri="{BB962C8B-B14F-4D97-AF65-F5344CB8AC3E}">
        <p14:creationId xmlns:p14="http://schemas.microsoft.com/office/powerpoint/2010/main" val="213115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11. </a:t>
            </a:r>
            <a:r>
              <a:rPr lang="en-US" sz="1800" dirty="0">
                <a:solidFill>
                  <a:schemeClr val="tx2">
                    <a:lumMod val="90000"/>
                    <a:lumOff val="10000"/>
                  </a:schemeClr>
                </a:solidFill>
                <a:latin typeface="Consolas" panose="020B0609020204030204" pitchFamily="49" charset="0"/>
              </a:rPr>
              <a:t>For each player and date, how many </a:t>
            </a:r>
            <a:r>
              <a:rPr lang="en-US" sz="1800" dirty="0" err="1">
                <a:solidFill>
                  <a:schemeClr val="tx2">
                    <a:lumMod val="90000"/>
                    <a:lumOff val="10000"/>
                  </a:schemeClr>
                </a:solidFill>
                <a:latin typeface="Consolas" panose="020B0609020204030204" pitchFamily="49" charset="0"/>
              </a:rPr>
              <a:t>kill_count</a:t>
            </a:r>
            <a:r>
              <a:rPr lang="en-US" sz="1800" dirty="0">
                <a:solidFill>
                  <a:schemeClr val="tx2">
                    <a:lumMod val="90000"/>
                    <a:lumOff val="10000"/>
                  </a:schemeClr>
                </a:solidFill>
                <a:latin typeface="Consolas" panose="020B0609020204030204" pitchFamily="49" charset="0"/>
              </a:rPr>
              <a:t> played so far by the player. That is, </a:t>
            </a:r>
          </a:p>
          <a:p>
            <a:pPr algn="l"/>
            <a:r>
              <a:rPr lang="en-US" sz="1800" dirty="0">
                <a:solidFill>
                  <a:schemeClr val="tx2">
                    <a:lumMod val="90000"/>
                    <a:lumOff val="10000"/>
                  </a:schemeClr>
                </a:solidFill>
                <a:latin typeface="Consolas" panose="020B0609020204030204" pitchFamily="49" charset="0"/>
              </a:rPr>
              <a:t>    the total number of games played -- by the player until that date.</a:t>
            </a:r>
          </a:p>
          <a:p>
            <a:pPr algn="l"/>
            <a:r>
              <a:rPr lang="en-GB" sz="1800" dirty="0">
                <a:solidFill>
                  <a:schemeClr val="tx2">
                    <a:lumMod val="90000"/>
                    <a:lumOff val="10000"/>
                  </a:schemeClr>
                </a:solidFill>
                <a:latin typeface="Consolas" panose="020B0609020204030204" pitchFamily="49" charset="0"/>
              </a:rPr>
              <a:t>     a) window function</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StartDate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kill_count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P_ID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StartDate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total_kill_count</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StartDate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35273D2A-E153-C689-67FB-5B9D926E4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189" y="2403764"/>
            <a:ext cx="3135135" cy="4202617"/>
          </a:xfrm>
          <a:prstGeom prst="rect">
            <a:avLst/>
          </a:prstGeom>
        </p:spPr>
      </p:pic>
    </p:spTree>
    <p:extLst>
      <p:ext uri="{BB962C8B-B14F-4D97-AF65-F5344CB8AC3E}">
        <p14:creationId xmlns:p14="http://schemas.microsoft.com/office/powerpoint/2010/main" val="125369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11. </a:t>
            </a:r>
            <a:r>
              <a:rPr lang="en-US" sz="1800" dirty="0">
                <a:solidFill>
                  <a:schemeClr val="tx2">
                    <a:lumMod val="90000"/>
                    <a:lumOff val="10000"/>
                  </a:schemeClr>
                </a:solidFill>
                <a:latin typeface="Consolas" panose="020B0609020204030204" pitchFamily="49" charset="0"/>
              </a:rPr>
              <a:t>For each player and date, how many </a:t>
            </a:r>
            <a:r>
              <a:rPr lang="en-US" sz="1800" dirty="0" err="1">
                <a:solidFill>
                  <a:schemeClr val="tx2">
                    <a:lumMod val="90000"/>
                    <a:lumOff val="10000"/>
                  </a:schemeClr>
                </a:solidFill>
                <a:latin typeface="Consolas" panose="020B0609020204030204" pitchFamily="49" charset="0"/>
              </a:rPr>
              <a:t>kill_count</a:t>
            </a:r>
            <a:r>
              <a:rPr lang="en-US" sz="1800" dirty="0">
                <a:solidFill>
                  <a:schemeClr val="tx2">
                    <a:lumMod val="90000"/>
                    <a:lumOff val="10000"/>
                  </a:schemeClr>
                </a:solidFill>
                <a:latin typeface="Consolas" panose="020B0609020204030204" pitchFamily="49" charset="0"/>
              </a:rPr>
              <a:t> played so far by the player. That is, </a:t>
            </a:r>
          </a:p>
          <a:p>
            <a:pPr algn="l"/>
            <a:r>
              <a:rPr lang="en-US" sz="1800" dirty="0">
                <a:solidFill>
                  <a:schemeClr val="tx2">
                    <a:lumMod val="90000"/>
                    <a:lumOff val="10000"/>
                  </a:schemeClr>
                </a:solidFill>
                <a:latin typeface="Consolas" panose="020B0609020204030204" pitchFamily="49" charset="0"/>
              </a:rPr>
              <a:t>    the total number of games played -- by the player until that date.</a:t>
            </a:r>
          </a:p>
          <a:p>
            <a:pPr algn="l"/>
            <a:r>
              <a:rPr lang="en-GB" sz="1800" dirty="0">
                <a:solidFill>
                  <a:schemeClr val="tx2">
                    <a:lumMod val="90000"/>
                    <a:lumOff val="10000"/>
                  </a:schemeClr>
                </a:solidFill>
                <a:latin typeface="Consolas" panose="020B0609020204030204" pitchFamily="49" charset="0"/>
              </a:rPr>
              <a:t>     b)  without window function</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StartDate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kill_count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total_kill_count</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 </a:t>
            </a:r>
            <a:r>
              <a:rPr lang="en-GB" sz="1800" dirty="0" err="1">
                <a:solidFill>
                  <a:srgbClr val="000000"/>
                </a:solidFill>
                <a:latin typeface="Consolas" panose="020B0609020204030204" pitchFamily="49" charset="0"/>
              </a:rPr>
              <a:t>ld</a:t>
            </a:r>
            <a:endParaRPr lang="en-GB"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StartDate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ld_inner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StartDate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level_details2 </a:t>
            </a:r>
            <a:r>
              <a:rPr lang="en-US" sz="1800" dirty="0" err="1">
                <a:solidFill>
                  <a:srgbClr val="000000"/>
                </a:solidFill>
                <a:latin typeface="Consolas" panose="020B0609020204030204" pitchFamily="49" charset="0"/>
              </a:rPr>
              <a:t>ld_inner</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ld_inner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endParaRPr lang="en-US" sz="1800" dirty="0">
              <a:solidFill>
                <a:srgbClr val="000000"/>
              </a:solidFill>
              <a:latin typeface="Consolas" panose="020B0609020204030204" pitchFamily="49" charset="0"/>
            </a:endParaRPr>
          </a:p>
          <a:p>
            <a:pPr algn="l"/>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StartDate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StartDate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FBD545D1-3E3A-C6B0-3BA6-0130ACA5F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605" y="2677627"/>
            <a:ext cx="2305372" cy="2581635"/>
          </a:xfrm>
          <a:prstGeom prst="rect">
            <a:avLst/>
          </a:prstGeom>
        </p:spPr>
      </p:pic>
    </p:spTree>
    <p:extLst>
      <p:ext uri="{BB962C8B-B14F-4D97-AF65-F5344CB8AC3E}">
        <p14:creationId xmlns:p14="http://schemas.microsoft.com/office/powerpoint/2010/main" val="146718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12. Find the cumulative sum of stages crossed over a </a:t>
            </a:r>
            <a:r>
              <a:rPr lang="en-US" sz="2000" dirty="0" err="1">
                <a:solidFill>
                  <a:schemeClr val="tx2">
                    <a:lumMod val="90000"/>
                    <a:lumOff val="10000"/>
                  </a:schemeClr>
                </a:solidFill>
                <a:latin typeface="Consolas" panose="020B0609020204030204" pitchFamily="49" charset="0"/>
              </a:rPr>
              <a:t>start_datetime</a:t>
            </a:r>
            <a:endParaRPr lang="en-US" sz="1800" dirty="0">
              <a:solidFill>
                <a:schemeClr val="tx2">
                  <a:lumMod val="90000"/>
                  <a:lumOff val="10000"/>
                </a:schemeClr>
              </a:solidFill>
              <a:latin typeface="Consolas" panose="020B0609020204030204" pitchFamily="49"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StartDate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stages_crossed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stages_crossed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StartDate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cumulative_stages_crossed</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0000FF"/>
                </a:solidFill>
                <a:latin typeface="Consolas" panose="020B0609020204030204" pitchFamily="49" charset="0"/>
              </a:rPr>
              <a:t>ORDER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StartDate</a:t>
            </a:r>
            <a:r>
              <a:rPr lang="en-GB"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1AA14818-C246-57D7-B62B-C08831ADF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264" y="2174186"/>
            <a:ext cx="3219567" cy="4206085"/>
          </a:xfrm>
          <a:prstGeom prst="rect">
            <a:avLst/>
          </a:prstGeom>
        </p:spPr>
      </p:pic>
    </p:spTree>
    <p:extLst>
      <p:ext uri="{BB962C8B-B14F-4D97-AF65-F5344CB8AC3E}">
        <p14:creationId xmlns:p14="http://schemas.microsoft.com/office/powerpoint/2010/main" val="270143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13. </a:t>
            </a:r>
            <a:r>
              <a:rPr lang="en-US" sz="1800" dirty="0">
                <a:solidFill>
                  <a:schemeClr val="tx2">
                    <a:lumMod val="90000"/>
                    <a:lumOff val="10000"/>
                  </a:schemeClr>
                </a:solidFill>
                <a:latin typeface="Consolas" panose="020B0609020204030204" pitchFamily="49" charset="0"/>
              </a:rPr>
              <a:t>Find the cumulative sum of an stages crossed over a </a:t>
            </a:r>
            <a:r>
              <a:rPr lang="en-US" sz="1800" dirty="0" err="1">
                <a:solidFill>
                  <a:schemeClr val="tx2">
                    <a:lumMod val="90000"/>
                    <a:lumOff val="10000"/>
                  </a:schemeClr>
                </a:solidFill>
                <a:latin typeface="Consolas" panose="020B0609020204030204" pitchFamily="49" charset="0"/>
              </a:rPr>
              <a:t>start_datetime</a:t>
            </a:r>
            <a:r>
              <a:rPr lang="en-US" sz="1800" dirty="0">
                <a:solidFill>
                  <a:schemeClr val="tx2">
                    <a:lumMod val="90000"/>
                    <a:lumOff val="10000"/>
                  </a:schemeClr>
                </a:solidFill>
                <a:latin typeface="Consolas" panose="020B0609020204030204" pitchFamily="49" charset="0"/>
              </a:rPr>
              <a:t> for each player id  </a:t>
            </a:r>
          </a:p>
          <a:p>
            <a:pPr algn="l"/>
            <a:r>
              <a:rPr lang="en-US" sz="1800" dirty="0">
                <a:solidFill>
                  <a:schemeClr val="tx2">
                    <a:lumMod val="90000"/>
                    <a:lumOff val="10000"/>
                  </a:schemeClr>
                </a:solidFill>
                <a:latin typeface="Consolas" panose="020B0609020204030204" pitchFamily="49" charset="0"/>
              </a:rPr>
              <a:t>     but exclude the most recent </a:t>
            </a:r>
            <a:r>
              <a:rPr lang="en-US" sz="1800" dirty="0" err="1">
                <a:solidFill>
                  <a:schemeClr val="tx2">
                    <a:lumMod val="90000"/>
                    <a:lumOff val="10000"/>
                  </a:schemeClr>
                </a:solidFill>
                <a:latin typeface="Consolas" panose="020B0609020204030204" pitchFamily="49" charset="0"/>
              </a:rPr>
              <a:t>start_datetime</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316303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solidFill>
                  <a:srgbClr val="0000FF"/>
                </a:solidFill>
                <a:latin typeface="Consolas" panose="020B0609020204030204" pitchFamily="49" charset="0"/>
              </a:rPr>
              <a:t>WITH</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RankedStages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 </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StartDate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stages_crossed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ROW_NUMBER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P_ID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StartDate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rn</a:t>
            </a:r>
            <a:endParaRPr lang="en-US" sz="1800" dirty="0">
              <a:solidFill>
                <a:srgbClr val="000000"/>
              </a:solidFill>
              <a:latin typeface="Consolas" panose="020B0609020204030204" pitchFamily="49" charset="0"/>
            </a:endParaRP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endParaRPr lang="en-GB"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StartDate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stages_crossed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Stages_crossed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P_ID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StartDate </a:t>
            </a:r>
            <a:r>
              <a:rPr lang="en-US" sz="1800" dirty="0">
                <a:solidFill>
                  <a:srgbClr val="0000FF"/>
                </a:solidFill>
                <a:latin typeface="Consolas" panose="020B0609020204030204" pitchFamily="49" charset="0"/>
              </a:rPr>
              <a:t>ASC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ROWS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BETWEEN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UNBOUNDED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PRECEDING</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PRECEDING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cumulative_stages_crossed</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RankedStages</a:t>
            </a:r>
            <a:endParaRPr lang="en-GB"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WHERE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rn</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&gt;</a:t>
            </a:r>
            <a:r>
              <a:rPr lang="en-GB" sz="1800" dirty="0">
                <a:solidFill>
                  <a:srgbClr val="000000"/>
                </a:solidFill>
                <a:latin typeface="Consolas" panose="020B0609020204030204" pitchFamily="49" charset="0"/>
              </a:rPr>
              <a:t> 1</a:t>
            </a: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StartDate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ECCB6416-3943-8393-4A8E-D1D570DF9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497" y="2756845"/>
            <a:ext cx="4315427" cy="2600688"/>
          </a:xfrm>
          <a:prstGeom prst="rect">
            <a:avLst/>
          </a:prstGeom>
        </p:spPr>
      </p:pic>
    </p:spTree>
    <p:extLst>
      <p:ext uri="{BB962C8B-B14F-4D97-AF65-F5344CB8AC3E}">
        <p14:creationId xmlns:p14="http://schemas.microsoft.com/office/powerpoint/2010/main" val="180814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14. </a:t>
            </a:r>
            <a:r>
              <a:rPr lang="en-US" sz="1800" dirty="0">
                <a:solidFill>
                  <a:schemeClr val="tx2">
                    <a:lumMod val="90000"/>
                    <a:lumOff val="10000"/>
                  </a:schemeClr>
                </a:solidFill>
                <a:latin typeface="Consolas" panose="020B0609020204030204" pitchFamily="49" charset="0"/>
              </a:rPr>
              <a:t>Extract top 3 highest sum of score for each device id and the corresponding </a:t>
            </a:r>
            <a:r>
              <a:rPr lang="en-US" sz="1800" dirty="0" err="1">
                <a:solidFill>
                  <a:schemeClr val="tx2">
                    <a:lumMod val="90000"/>
                    <a:lumOff val="10000"/>
                  </a:schemeClr>
                </a:solidFill>
                <a:latin typeface="Consolas" panose="020B0609020204030204" pitchFamily="49" charset="0"/>
              </a:rPr>
              <a:t>player_id</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789709" y="2410692"/>
            <a:ext cx="5306291" cy="320401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solidFill>
                  <a:srgbClr val="0000FF"/>
                </a:solidFill>
                <a:latin typeface="Consolas" panose="020B0609020204030204" pitchFamily="49" charset="0"/>
              </a:rPr>
              <a:t>WITH</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RankedScores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 </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total_score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ROW_NUMBER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rn</a:t>
            </a:r>
            <a:endParaRPr lang="en-US" sz="1800" dirty="0">
              <a:solidFill>
                <a:srgbClr val="000000"/>
              </a:solidFill>
              <a:latin typeface="Consolas" panose="020B0609020204030204" pitchFamily="49" charset="0"/>
            </a:endParaRP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endParaRPr lang="en-US" sz="1800" dirty="0">
              <a:solidFill>
                <a:srgbClr val="000000"/>
              </a:solidFill>
              <a:latin typeface="Consolas" panose="020B0609020204030204" pitchFamily="49" charset="0"/>
            </a:endParaRPr>
          </a:p>
          <a:p>
            <a:pPr algn="l"/>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endParaRPr lang="en-GB"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total_score</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RankedScores</a:t>
            </a:r>
            <a:endParaRPr lang="en-GB"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WHERE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rn</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&lt;=</a:t>
            </a:r>
            <a:r>
              <a:rPr lang="en-GB" sz="1800" dirty="0">
                <a:solidFill>
                  <a:srgbClr val="000000"/>
                </a:solidFill>
                <a:latin typeface="Consolas" panose="020B0609020204030204" pitchFamily="49" charset="0"/>
              </a:rPr>
              <a:t> 3</a:t>
            </a: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88C27F2F-5695-8D30-189C-546084513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912" y="2132764"/>
            <a:ext cx="2902252" cy="4392727"/>
          </a:xfrm>
          <a:prstGeom prst="rect">
            <a:avLst/>
          </a:prstGeom>
        </p:spPr>
      </p:pic>
    </p:spTree>
    <p:extLst>
      <p:ext uri="{BB962C8B-B14F-4D97-AF65-F5344CB8AC3E}">
        <p14:creationId xmlns:p14="http://schemas.microsoft.com/office/powerpoint/2010/main" val="246072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15. </a:t>
            </a:r>
            <a:r>
              <a:rPr lang="en-US" sz="1800" dirty="0">
                <a:solidFill>
                  <a:schemeClr val="tx2">
                    <a:lumMod val="90000"/>
                    <a:lumOff val="10000"/>
                  </a:schemeClr>
                </a:solidFill>
                <a:latin typeface="Consolas" panose="020B0609020204030204" pitchFamily="49" charset="0"/>
              </a:rPr>
              <a:t>Find players who scored more than 50% of the avg score scored by sum of -- scores for </a:t>
            </a:r>
          </a:p>
          <a:p>
            <a:pPr algn="l"/>
            <a:r>
              <a:rPr lang="en-US" sz="1800" dirty="0">
                <a:solidFill>
                  <a:schemeClr val="tx2">
                    <a:lumMod val="90000"/>
                    <a:lumOff val="10000"/>
                  </a:schemeClr>
                </a:solidFill>
                <a:latin typeface="Consolas" panose="020B0609020204030204" pitchFamily="49" charset="0"/>
              </a:rPr>
              <a:t>     each </a:t>
            </a:r>
            <a:r>
              <a:rPr lang="en-US" sz="1800" dirty="0" err="1">
                <a:solidFill>
                  <a:schemeClr val="tx2">
                    <a:lumMod val="90000"/>
                    <a:lumOff val="10000"/>
                  </a:schemeClr>
                </a:solidFill>
                <a:latin typeface="Consolas" panose="020B0609020204030204" pitchFamily="49" charset="0"/>
              </a:rPr>
              <a:t>player_id</a:t>
            </a:r>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GB" sz="1800" b="1" dirty="0">
              <a:solidFill>
                <a:schemeClr val="tx2">
                  <a:lumMod val="90000"/>
                  <a:lumOff val="10000"/>
                </a:schemeClr>
              </a:solidFill>
              <a:latin typeface="Consolas" panose="020B0609020204030204" pitchFamily="49" charset="0"/>
              <a:cs typeface="Times New Roman" panose="02020603050405020304" pitchFamily="18" charset="0"/>
            </a:endParaRPr>
          </a:p>
          <a:p>
            <a:pPr algn="l"/>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623442"/>
            <a:ext cx="5153025" cy="3749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solidFill>
                  <a:srgbClr val="0000FF"/>
                </a:solidFill>
                <a:latin typeface="Consolas" panose="020B0609020204030204" pitchFamily="49" charset="0"/>
              </a:rPr>
              <a:t>WITH</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PlayerAvgScores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 </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avg_score</a:t>
            </a:r>
            <a:endParaRPr lang="en-US" sz="1800" dirty="0">
              <a:solidFill>
                <a:srgbClr val="000000"/>
              </a:solidFill>
              <a:latin typeface="Consolas" panose="020B0609020204030204" pitchFamily="49" charset="0"/>
            </a:endParaRP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GROUP</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P_ID</a:t>
            </a:r>
          </a:p>
          <a:p>
            <a:pPr algn="l"/>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endParaRPr lang="en-GB"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avg_score</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 </a:t>
            </a:r>
            <a:r>
              <a:rPr lang="en-GB" sz="1800" dirty="0" err="1">
                <a:solidFill>
                  <a:srgbClr val="000000"/>
                </a:solidFill>
                <a:latin typeface="Consolas" panose="020B0609020204030204" pitchFamily="49" charset="0"/>
              </a:rPr>
              <a:t>ld</a:t>
            </a:r>
            <a:endParaRPr lang="en-GB" sz="1800" dirty="0">
              <a:solidFill>
                <a:srgbClr val="000000"/>
              </a:solidFill>
              <a:latin typeface="Consolas" panose="020B0609020204030204" pitchFamily="49" charset="0"/>
            </a:endParaRPr>
          </a:p>
          <a:p>
            <a:pPr algn="l"/>
            <a:r>
              <a:rPr lang="fr-FR" sz="1800" dirty="0">
                <a:solidFill>
                  <a:srgbClr val="808080"/>
                </a:solidFill>
                <a:latin typeface="Consolas" panose="020B0609020204030204" pitchFamily="49" charset="0"/>
              </a:rPr>
              <a:t>JOIN</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PlayerAvgScores</a:t>
            </a:r>
            <a:r>
              <a:rPr lang="fr-FR" sz="1800" dirty="0">
                <a:solidFill>
                  <a:srgbClr val="000000"/>
                </a:solidFill>
                <a:latin typeface="Consolas" panose="020B0609020204030204" pitchFamily="49" charset="0"/>
              </a:rPr>
              <a:t> pas </a:t>
            </a:r>
            <a:r>
              <a:rPr lang="fr-FR" sz="1800" dirty="0">
                <a:solidFill>
                  <a:srgbClr val="0000FF"/>
                </a:solidFill>
                <a:latin typeface="Consolas" panose="020B0609020204030204" pitchFamily="49" charset="0"/>
              </a:rPr>
              <a:t>ON</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ld</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P_ID</a:t>
            </a:r>
            <a:r>
              <a:rPr lang="fr-FR" sz="1800" dirty="0">
                <a:solidFill>
                  <a:srgbClr val="000000"/>
                </a:solidFill>
                <a:latin typeface="Consolas" panose="020B0609020204030204" pitchFamily="49" charset="0"/>
              </a:rPr>
              <a:t> </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pas</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P_ID</a:t>
            </a:r>
            <a:endParaRPr lang="fr-FR"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avg_score</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0.5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avg_score</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data&#10;&#10;Description automatically generated">
            <a:extLst>
              <a:ext uri="{FF2B5EF4-FFF2-40B4-BE49-F238E27FC236}">
                <a16:creationId xmlns:a16="http://schemas.microsoft.com/office/drawing/2014/main" id="{9FD12FCB-5170-7CD0-BB81-F0A35959D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668" y="2217509"/>
            <a:ext cx="3382241" cy="4155325"/>
          </a:xfrm>
          <a:prstGeom prst="rect">
            <a:avLst/>
          </a:prstGeom>
        </p:spPr>
      </p:pic>
    </p:spTree>
    <p:extLst>
      <p:ext uri="{BB962C8B-B14F-4D97-AF65-F5344CB8AC3E}">
        <p14:creationId xmlns:p14="http://schemas.microsoft.com/office/powerpoint/2010/main" val="2741866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407014"/>
            <a:ext cx="11518709" cy="702005"/>
          </a:xfrm>
        </p:spPr>
        <p:txBody>
          <a:bodyPr>
            <a:noAutofit/>
          </a:bodyPr>
          <a:lstStyle/>
          <a:p>
            <a:pPr algn="l"/>
            <a:r>
              <a:rPr lang="en-US" sz="2000" dirty="0">
                <a:solidFill>
                  <a:schemeClr val="tx2">
                    <a:lumMod val="90000"/>
                    <a:lumOff val="10000"/>
                  </a:schemeClr>
                </a:solidFill>
                <a:latin typeface="Consolas" panose="020B0609020204030204" pitchFamily="49" charset="0"/>
              </a:rPr>
              <a:t>16. </a:t>
            </a:r>
            <a:r>
              <a:rPr lang="en-US" sz="1800" dirty="0">
                <a:solidFill>
                  <a:schemeClr val="accent1">
                    <a:lumMod val="50000"/>
                  </a:schemeClr>
                </a:solidFill>
                <a:latin typeface="Consolas" panose="020B0609020204030204" pitchFamily="49" charset="0"/>
              </a:rPr>
              <a:t>Create a stored procedure to find top n </a:t>
            </a:r>
            <a:r>
              <a:rPr lang="en-US" sz="1800" dirty="0" err="1">
                <a:solidFill>
                  <a:schemeClr val="accent1">
                    <a:lumMod val="50000"/>
                  </a:schemeClr>
                </a:solidFill>
                <a:latin typeface="Consolas" panose="020B0609020204030204" pitchFamily="49" charset="0"/>
              </a:rPr>
              <a:t>headshots_count</a:t>
            </a:r>
            <a:r>
              <a:rPr lang="en-US" sz="1800" dirty="0">
                <a:solidFill>
                  <a:schemeClr val="accent1">
                    <a:lumMod val="50000"/>
                  </a:schemeClr>
                </a:solidFill>
                <a:latin typeface="Consolas" panose="020B0609020204030204" pitchFamily="49" charset="0"/>
              </a:rPr>
              <a:t> based on each </a:t>
            </a:r>
            <a:r>
              <a:rPr lang="en-US" sz="1800" dirty="0" err="1">
                <a:solidFill>
                  <a:schemeClr val="accent1">
                    <a:lumMod val="50000"/>
                  </a:schemeClr>
                </a:solidFill>
                <a:latin typeface="Consolas" panose="020B0609020204030204" pitchFamily="49" charset="0"/>
              </a:rPr>
              <a:t>dev_id</a:t>
            </a:r>
            <a:r>
              <a:rPr lang="en-US" sz="1800" dirty="0">
                <a:solidFill>
                  <a:schemeClr val="accent1">
                    <a:lumMod val="50000"/>
                  </a:schemeClr>
                </a:solidFill>
                <a:latin typeface="Consolas" panose="020B0609020204030204" pitchFamily="49" charset="0"/>
              </a:rPr>
              <a:t> and Rank </a:t>
            </a:r>
          </a:p>
          <a:p>
            <a:pPr algn="l"/>
            <a:r>
              <a:rPr lang="en-US" sz="1800" dirty="0">
                <a:solidFill>
                  <a:schemeClr val="accent1">
                    <a:lumMod val="50000"/>
                  </a:schemeClr>
                </a:solidFill>
                <a:latin typeface="Consolas" panose="020B0609020204030204" pitchFamily="49" charset="0"/>
              </a:rPr>
              <a:t>     them in increasing order using </a:t>
            </a:r>
            <a:r>
              <a:rPr lang="en-US" sz="1800" dirty="0" err="1">
                <a:solidFill>
                  <a:schemeClr val="accent1">
                    <a:lumMod val="50000"/>
                  </a:schemeClr>
                </a:solidFill>
                <a:latin typeface="Consolas" panose="020B0609020204030204" pitchFamily="49" charset="0"/>
              </a:rPr>
              <a:t>Row_Number</a:t>
            </a:r>
            <a:r>
              <a:rPr lang="en-US" sz="1800" dirty="0">
                <a:solidFill>
                  <a:schemeClr val="accent1">
                    <a:lumMod val="50000"/>
                  </a:schemeClr>
                </a:solidFill>
                <a:latin typeface="Consolas" panose="020B0609020204030204" pitchFamily="49" charset="0"/>
              </a:rPr>
              <a:t>. Display difficulty as well..</a:t>
            </a:r>
            <a:endParaRPr lang="en-US" sz="20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sp>
        <p:nvSpPr>
          <p:cNvPr id="6" name="TextBox 5">
            <a:extLst>
              <a:ext uri="{FF2B5EF4-FFF2-40B4-BE49-F238E27FC236}">
                <a16:creationId xmlns:a16="http://schemas.microsoft.com/office/drawing/2014/main" id="{BB789D34-C011-BBDC-B172-092C60665059}"/>
              </a:ext>
            </a:extLst>
          </p:cNvPr>
          <p:cNvSpPr txBox="1"/>
          <p:nvPr/>
        </p:nvSpPr>
        <p:spPr>
          <a:xfrm>
            <a:off x="1583467" y="2415987"/>
            <a:ext cx="7560533" cy="3754874"/>
          </a:xfrm>
          <a:prstGeom prst="rect">
            <a:avLst/>
          </a:prstGeom>
          <a:noFill/>
        </p:spPr>
        <p:txBody>
          <a:bodyPr wrap="square">
            <a:spAutoFit/>
          </a:bodyPr>
          <a:lstStyle/>
          <a:p>
            <a:r>
              <a:rPr lang="en-GB" sz="1400" dirty="0"/>
              <a:t>CREATE PROCEDURE </a:t>
            </a:r>
            <a:r>
              <a:rPr lang="en-GB" sz="1400" dirty="0" err="1"/>
              <a:t>GetTopNHeadshotsCountByDevID</a:t>
            </a:r>
            <a:endParaRPr lang="en-GB" sz="1400" dirty="0"/>
          </a:p>
          <a:p>
            <a:r>
              <a:rPr lang="en-GB" sz="1400" dirty="0"/>
              <a:t>    @n INT</a:t>
            </a:r>
          </a:p>
          <a:p>
            <a:r>
              <a:rPr lang="en-GB" sz="1400" dirty="0"/>
              <a:t>AS</a:t>
            </a:r>
          </a:p>
          <a:p>
            <a:r>
              <a:rPr lang="en-GB" sz="1400" dirty="0"/>
              <a:t>BEGIN</a:t>
            </a:r>
          </a:p>
          <a:p>
            <a:r>
              <a:rPr lang="en-GB" sz="1400" dirty="0"/>
              <a:t>    SET NOCOUNT ON;</a:t>
            </a:r>
          </a:p>
          <a:p>
            <a:endParaRPr lang="en-GB" sz="1400" dirty="0"/>
          </a:p>
          <a:p>
            <a:r>
              <a:rPr lang="en-GB" sz="1400" dirty="0"/>
              <a:t>    WITH </a:t>
            </a:r>
            <a:r>
              <a:rPr lang="en-GB" sz="1400" dirty="0" err="1"/>
              <a:t>RankedHeadshots</a:t>
            </a:r>
            <a:r>
              <a:rPr lang="en-GB" sz="1400" dirty="0"/>
              <a:t> AS (</a:t>
            </a:r>
          </a:p>
          <a:p>
            <a:r>
              <a:rPr lang="en-GB" sz="1400" dirty="0"/>
              <a:t>        SELECT </a:t>
            </a:r>
            <a:r>
              <a:rPr lang="en-GB" sz="1400" dirty="0" err="1"/>
              <a:t>Dev_ID</a:t>
            </a:r>
            <a:r>
              <a:rPr lang="en-GB" sz="1400" dirty="0"/>
              <a:t>, difficulty, </a:t>
            </a:r>
            <a:r>
              <a:rPr lang="en-GB" sz="1400" dirty="0" err="1"/>
              <a:t>headshots_count</a:t>
            </a:r>
            <a:r>
              <a:rPr lang="en-GB" sz="1400" dirty="0"/>
              <a:t>,</a:t>
            </a:r>
          </a:p>
          <a:p>
            <a:r>
              <a:rPr lang="en-GB" sz="1400" dirty="0"/>
              <a:t>               ROW_NUMBER() OVER (PARTITION BY </a:t>
            </a:r>
            <a:r>
              <a:rPr lang="en-GB" sz="1400" dirty="0" err="1"/>
              <a:t>Dev_ID</a:t>
            </a:r>
            <a:r>
              <a:rPr lang="en-GB" sz="1400" dirty="0"/>
              <a:t> ORDER BY </a:t>
            </a:r>
            <a:r>
              <a:rPr lang="en-GB" sz="1400" dirty="0" err="1"/>
              <a:t>headshots_count</a:t>
            </a:r>
            <a:r>
              <a:rPr lang="en-GB" sz="1400" dirty="0"/>
              <a:t> ASC) AS </a:t>
            </a:r>
            <a:r>
              <a:rPr lang="en-GB" sz="1400" dirty="0" err="1"/>
              <a:t>rn</a:t>
            </a:r>
            <a:endParaRPr lang="en-GB" sz="1400" dirty="0"/>
          </a:p>
          <a:p>
            <a:r>
              <a:rPr lang="en-GB" sz="1400" dirty="0"/>
              <a:t>        FROM level_details2</a:t>
            </a:r>
          </a:p>
          <a:p>
            <a:r>
              <a:rPr lang="en-GB" sz="1400" dirty="0"/>
              <a:t>    )</a:t>
            </a:r>
          </a:p>
          <a:p>
            <a:endParaRPr lang="en-GB" sz="1400" dirty="0"/>
          </a:p>
          <a:p>
            <a:r>
              <a:rPr lang="en-GB" sz="1400" dirty="0"/>
              <a:t>    SELECT </a:t>
            </a:r>
            <a:r>
              <a:rPr lang="en-GB" sz="1400" dirty="0" err="1"/>
              <a:t>Dev_ID</a:t>
            </a:r>
            <a:r>
              <a:rPr lang="en-GB" sz="1400" dirty="0"/>
              <a:t>, difficulty, </a:t>
            </a:r>
            <a:r>
              <a:rPr lang="en-GB" sz="1400" dirty="0" err="1"/>
              <a:t>headshots_count</a:t>
            </a:r>
            <a:endParaRPr lang="en-GB" sz="1400" dirty="0"/>
          </a:p>
          <a:p>
            <a:r>
              <a:rPr lang="en-GB" sz="1400" dirty="0"/>
              <a:t>    FROM </a:t>
            </a:r>
            <a:r>
              <a:rPr lang="en-GB" sz="1400" dirty="0" err="1"/>
              <a:t>RankedHeadshots</a:t>
            </a:r>
            <a:endParaRPr lang="en-GB" sz="1400" dirty="0"/>
          </a:p>
          <a:p>
            <a:r>
              <a:rPr lang="en-GB" sz="1400" dirty="0"/>
              <a:t>    WHERE </a:t>
            </a:r>
            <a:r>
              <a:rPr lang="en-GB" sz="1400" dirty="0" err="1"/>
              <a:t>rn</a:t>
            </a:r>
            <a:r>
              <a:rPr lang="en-GB" sz="1400" dirty="0"/>
              <a:t> &lt;= @n</a:t>
            </a:r>
          </a:p>
          <a:p>
            <a:r>
              <a:rPr lang="en-GB" sz="1400" dirty="0"/>
              <a:t>    ORDER BY </a:t>
            </a:r>
            <a:r>
              <a:rPr lang="en-GB" sz="1400" dirty="0" err="1"/>
              <a:t>Dev_ID</a:t>
            </a:r>
            <a:r>
              <a:rPr lang="en-GB" sz="1400" dirty="0"/>
              <a:t> ASC, </a:t>
            </a:r>
            <a:r>
              <a:rPr lang="en-GB" sz="1400" dirty="0" err="1"/>
              <a:t>headshots_count</a:t>
            </a:r>
            <a:r>
              <a:rPr lang="en-GB" sz="1400" dirty="0"/>
              <a:t> ASC;</a:t>
            </a:r>
          </a:p>
          <a:p>
            <a:r>
              <a:rPr lang="en-GB" sz="1400" dirty="0"/>
              <a:t>END;</a:t>
            </a:r>
          </a:p>
        </p:txBody>
      </p:sp>
    </p:spTree>
    <p:extLst>
      <p:ext uri="{BB962C8B-B14F-4D97-AF65-F5344CB8AC3E}">
        <p14:creationId xmlns:p14="http://schemas.microsoft.com/office/powerpoint/2010/main" val="296239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b="1" kern="1200">
                <a:solidFill>
                  <a:srgbClr val="FFFFFF"/>
                </a:solidFill>
                <a:latin typeface="+mj-lt"/>
                <a:ea typeface="+mj-ea"/>
                <a:cs typeface="+mj-cs"/>
              </a:rPr>
              <a:t>Overview of the Dataset</a:t>
            </a:r>
          </a:p>
        </p:txBody>
      </p:sp>
      <p:sp>
        <p:nvSpPr>
          <p:cNvPr id="3" name="Subtitle 2">
            <a:extLst>
              <a:ext uri="{FF2B5EF4-FFF2-40B4-BE49-F238E27FC236}">
                <a16:creationId xmlns:a16="http://schemas.microsoft.com/office/drawing/2014/main" id="{C2718BC3-80DA-5316-D563-D8EB0F704DE7}"/>
              </a:ext>
            </a:extLst>
          </p:cNvPr>
          <p:cNvSpPr>
            <a:spLocks/>
          </p:cNvSpPr>
          <p:nvPr/>
        </p:nvSpPr>
        <p:spPr>
          <a:xfrm>
            <a:off x="471948" y="2281032"/>
            <a:ext cx="10287505" cy="1401658"/>
          </a:xfrm>
          <a:prstGeom prst="rect">
            <a:avLst/>
          </a:prstGeom>
        </p:spPr>
        <p:txBody>
          <a:bodyPr>
            <a:normAutofit/>
          </a:bodyPr>
          <a:lstStyle/>
          <a:p>
            <a:pPr defTabSz="786384">
              <a:lnSpc>
                <a:spcPct val="90000"/>
              </a:lnSpc>
              <a:spcAft>
                <a:spcPts val="600"/>
              </a:spcAft>
            </a:pPr>
            <a:r>
              <a:rPr lang="en-US" sz="1548" b="1" kern="1200" dirty="0">
                <a:solidFill>
                  <a:schemeClr val="tx1"/>
                </a:solidFill>
                <a:latin typeface="Times New Roman" panose="02020603050405020304" pitchFamily="18" charset="0"/>
                <a:ea typeface="+mn-ea"/>
                <a:cs typeface="Times New Roman" panose="02020603050405020304" pitchFamily="18" charset="0"/>
              </a:rPr>
              <a:t>Dataset Name: Game Analysis Dataset</a:t>
            </a:r>
          </a:p>
          <a:p>
            <a:pPr defTabSz="786384">
              <a:lnSpc>
                <a:spcPct val="90000"/>
              </a:lnSpc>
              <a:spcAft>
                <a:spcPts val="600"/>
              </a:spcAft>
            </a:pPr>
            <a:r>
              <a:rPr lang="en-US" sz="1548" kern="1200" dirty="0">
                <a:solidFill>
                  <a:schemeClr val="tx1"/>
                </a:solidFill>
                <a:latin typeface="Times New Roman" panose="02020603050405020304" pitchFamily="18" charset="0"/>
                <a:ea typeface="+mn-ea"/>
                <a:cs typeface="Times New Roman" panose="02020603050405020304" pitchFamily="18" charset="0"/>
              </a:rPr>
              <a:t>Tables Included:</a:t>
            </a:r>
          </a:p>
          <a:p>
            <a:pPr marL="294894" indent="-294894" defTabSz="786384">
              <a:lnSpc>
                <a:spcPct val="90000"/>
              </a:lnSpc>
              <a:spcAft>
                <a:spcPts val="600"/>
              </a:spcAft>
              <a:buFont typeface="Arial" panose="020B0604020202020204" pitchFamily="34" charset="0"/>
              <a:buChar char="•"/>
            </a:pPr>
            <a:r>
              <a:rPr lang="en-US" sz="1548" kern="1200" dirty="0">
                <a:solidFill>
                  <a:schemeClr val="tx1"/>
                </a:solidFill>
                <a:latin typeface="Times New Roman" panose="02020603050405020304" pitchFamily="18" charset="0"/>
                <a:ea typeface="+mn-ea"/>
                <a:cs typeface="Times New Roman" panose="02020603050405020304" pitchFamily="18" charset="0"/>
              </a:rPr>
              <a:t>Player Details: Information about players</a:t>
            </a:r>
          </a:p>
          <a:p>
            <a:pPr marL="294894" indent="-294894" defTabSz="786384">
              <a:lnSpc>
                <a:spcPct val="90000"/>
              </a:lnSpc>
              <a:spcAft>
                <a:spcPts val="600"/>
              </a:spcAft>
              <a:buFont typeface="Arial" panose="020B0604020202020204" pitchFamily="34" charset="0"/>
              <a:buChar char="•"/>
            </a:pPr>
            <a:r>
              <a:rPr lang="en-US" sz="1548" kern="1200" dirty="0">
                <a:solidFill>
                  <a:schemeClr val="tx1"/>
                </a:solidFill>
                <a:latin typeface="Times New Roman" panose="02020603050405020304" pitchFamily="18" charset="0"/>
                <a:ea typeface="+mn-ea"/>
                <a:cs typeface="Times New Roman" panose="02020603050405020304" pitchFamily="18" charset="0"/>
              </a:rPr>
              <a:t>Level Details: Game progression and performance metrics</a:t>
            </a:r>
            <a:endParaRPr lang="en-US"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860620" y="1774949"/>
            <a:ext cx="104947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6323803" y="4002817"/>
            <a:ext cx="4435651" cy="23025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94894" indent="-294894" algn="l" defTabSz="786384">
              <a:spcBef>
                <a:spcPts val="860"/>
              </a:spcBef>
              <a:buFont typeface="Arial" panose="020B0604020202020204" pitchFamily="34" charset="0"/>
              <a:buChar char="•"/>
            </a:pPr>
            <a:r>
              <a:rPr lang="en-US" sz="1462" kern="1200" err="1">
                <a:solidFill>
                  <a:schemeClr val="tx1"/>
                </a:solidFill>
                <a:latin typeface="Times New Roman" panose="02020603050405020304" pitchFamily="18" charset="0"/>
                <a:ea typeface="+mn-ea"/>
                <a:cs typeface="Times New Roman" panose="02020603050405020304" pitchFamily="18" charset="0"/>
              </a:rPr>
              <a:t>stages_crossed</a:t>
            </a:r>
            <a:r>
              <a:rPr lang="en-US" sz="1462" kern="1200">
                <a:solidFill>
                  <a:schemeClr val="tx1"/>
                </a:solidFill>
                <a:latin typeface="Times New Roman" panose="02020603050405020304" pitchFamily="18" charset="0"/>
                <a:ea typeface="+mn-ea"/>
                <a:cs typeface="Times New Roman" panose="02020603050405020304" pitchFamily="18" charset="0"/>
              </a:rPr>
              <a:t>: Number of stages crossed</a:t>
            </a:r>
          </a:p>
          <a:p>
            <a:pPr marL="294894" indent="-294894" algn="l" defTabSz="786384">
              <a:spcBef>
                <a:spcPts val="860"/>
              </a:spcBef>
              <a:buFont typeface="Arial" panose="020B0604020202020204" pitchFamily="34" charset="0"/>
              <a:buChar char="•"/>
            </a:pPr>
            <a:r>
              <a:rPr lang="en-US" sz="1462" kern="1200">
                <a:solidFill>
                  <a:schemeClr val="tx1"/>
                </a:solidFill>
                <a:latin typeface="Times New Roman" panose="02020603050405020304" pitchFamily="18" charset="0"/>
                <a:ea typeface="+mn-ea"/>
                <a:cs typeface="Times New Roman" panose="02020603050405020304" pitchFamily="18" charset="0"/>
              </a:rPr>
              <a:t>level: Game level</a:t>
            </a:r>
          </a:p>
          <a:p>
            <a:pPr marL="294894" indent="-294894" algn="l" defTabSz="786384">
              <a:spcBef>
                <a:spcPts val="860"/>
              </a:spcBef>
              <a:buFont typeface="Arial" panose="020B0604020202020204" pitchFamily="34" charset="0"/>
              <a:buChar char="•"/>
            </a:pPr>
            <a:r>
              <a:rPr lang="en-US" sz="1462" kern="1200">
                <a:solidFill>
                  <a:schemeClr val="tx1"/>
                </a:solidFill>
                <a:latin typeface="Times New Roman" panose="02020603050405020304" pitchFamily="18" charset="0"/>
                <a:ea typeface="+mn-ea"/>
                <a:cs typeface="Times New Roman" panose="02020603050405020304" pitchFamily="18" charset="0"/>
              </a:rPr>
              <a:t>difficulty: Game difficulty level</a:t>
            </a:r>
          </a:p>
          <a:p>
            <a:pPr marL="294894" indent="-294894" algn="l" defTabSz="786384">
              <a:spcBef>
                <a:spcPts val="860"/>
              </a:spcBef>
              <a:buFont typeface="Arial" panose="020B0604020202020204" pitchFamily="34" charset="0"/>
              <a:buChar char="•"/>
            </a:pPr>
            <a:r>
              <a:rPr lang="en-US" sz="1462" kern="1200" err="1">
                <a:solidFill>
                  <a:schemeClr val="tx1"/>
                </a:solidFill>
                <a:latin typeface="Times New Roman" panose="02020603050405020304" pitchFamily="18" charset="0"/>
                <a:ea typeface="+mn-ea"/>
                <a:cs typeface="Times New Roman" panose="02020603050405020304" pitchFamily="18" charset="0"/>
              </a:rPr>
              <a:t>kill_count</a:t>
            </a:r>
            <a:r>
              <a:rPr lang="en-US" sz="1462" kern="1200">
                <a:solidFill>
                  <a:schemeClr val="tx1"/>
                </a:solidFill>
                <a:latin typeface="Times New Roman" panose="02020603050405020304" pitchFamily="18" charset="0"/>
                <a:ea typeface="+mn-ea"/>
                <a:cs typeface="Times New Roman" panose="02020603050405020304" pitchFamily="18" charset="0"/>
              </a:rPr>
              <a:t>: Number of kills</a:t>
            </a:r>
          </a:p>
          <a:p>
            <a:pPr marL="294894" indent="-294894" algn="l" defTabSz="786384">
              <a:spcBef>
                <a:spcPts val="860"/>
              </a:spcBef>
              <a:buFont typeface="Arial" panose="020B0604020202020204" pitchFamily="34" charset="0"/>
              <a:buChar char="•"/>
            </a:pPr>
            <a:r>
              <a:rPr lang="en-US" sz="1462" kern="1200" err="1">
                <a:solidFill>
                  <a:schemeClr val="tx1"/>
                </a:solidFill>
                <a:latin typeface="Times New Roman" panose="02020603050405020304" pitchFamily="18" charset="0"/>
                <a:ea typeface="+mn-ea"/>
                <a:cs typeface="Times New Roman" panose="02020603050405020304" pitchFamily="18" charset="0"/>
              </a:rPr>
              <a:t>headshots_count</a:t>
            </a:r>
            <a:r>
              <a:rPr lang="en-US" sz="1462" kern="1200">
                <a:solidFill>
                  <a:schemeClr val="tx1"/>
                </a:solidFill>
                <a:latin typeface="Times New Roman" panose="02020603050405020304" pitchFamily="18" charset="0"/>
                <a:ea typeface="+mn-ea"/>
                <a:cs typeface="Times New Roman" panose="02020603050405020304" pitchFamily="18" charset="0"/>
              </a:rPr>
              <a:t>: Number of headshots</a:t>
            </a:r>
          </a:p>
          <a:p>
            <a:pPr marL="294894" indent="-294894" algn="l" defTabSz="786384">
              <a:spcBef>
                <a:spcPts val="860"/>
              </a:spcBef>
              <a:buFont typeface="Arial" panose="020B0604020202020204" pitchFamily="34" charset="0"/>
              <a:buChar char="•"/>
            </a:pPr>
            <a:r>
              <a:rPr lang="en-US" sz="1462" kern="1200">
                <a:solidFill>
                  <a:schemeClr val="tx1"/>
                </a:solidFill>
                <a:latin typeface="Times New Roman" panose="02020603050405020304" pitchFamily="18" charset="0"/>
                <a:ea typeface="+mn-ea"/>
                <a:cs typeface="Times New Roman" panose="02020603050405020304" pitchFamily="18" charset="0"/>
              </a:rPr>
              <a:t>score: Player score</a:t>
            </a:r>
          </a:p>
          <a:p>
            <a:pPr marL="294894" indent="-294894" algn="l" defTabSz="786384">
              <a:spcBef>
                <a:spcPts val="860"/>
              </a:spcBef>
              <a:buFont typeface="Arial" panose="020B0604020202020204" pitchFamily="34" charset="0"/>
              <a:buChar char="•"/>
            </a:pPr>
            <a:r>
              <a:rPr lang="en-US" sz="1462" kern="1200" err="1">
                <a:solidFill>
                  <a:schemeClr val="tx1"/>
                </a:solidFill>
                <a:latin typeface="Times New Roman" panose="02020603050405020304" pitchFamily="18" charset="0"/>
                <a:ea typeface="+mn-ea"/>
                <a:cs typeface="Times New Roman" panose="02020603050405020304" pitchFamily="18" charset="0"/>
              </a:rPr>
              <a:t>lives_earned</a:t>
            </a:r>
            <a:r>
              <a:rPr lang="en-US" sz="1462" kern="1200">
                <a:solidFill>
                  <a:schemeClr val="tx1"/>
                </a:solidFill>
                <a:latin typeface="Times New Roman" panose="02020603050405020304" pitchFamily="18" charset="0"/>
                <a:ea typeface="+mn-ea"/>
                <a:cs typeface="Times New Roman" panose="02020603050405020304" pitchFamily="18" charset="0"/>
              </a:rPr>
              <a:t>: Extra lives earned</a:t>
            </a:r>
            <a:endParaRPr lang="en-GB" sz="170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850461" y="4002817"/>
            <a:ext cx="4435651" cy="2302567"/>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786384">
              <a:spcBef>
                <a:spcPts val="860"/>
              </a:spcBef>
            </a:pPr>
            <a:r>
              <a:rPr lang="en-US" sz="1700" kern="1200">
                <a:solidFill>
                  <a:schemeClr val="tx1"/>
                </a:solidFill>
                <a:latin typeface="Times New Roman" panose="02020603050405020304" pitchFamily="18" charset="0"/>
                <a:ea typeface="+mn-ea"/>
                <a:cs typeface="Times New Roman" panose="02020603050405020304" pitchFamily="18" charset="0"/>
              </a:rPr>
              <a:t>Key Columns:</a:t>
            </a:r>
          </a:p>
          <a:p>
            <a:pPr marL="294894" indent="-294894" algn="l" defTabSz="786384">
              <a:spcBef>
                <a:spcPts val="860"/>
              </a:spcBef>
              <a:buFont typeface="Arial" panose="020B0604020202020204" pitchFamily="34" charset="0"/>
              <a:buChar char="•"/>
            </a:pPr>
            <a:r>
              <a:rPr lang="en-US" sz="1700" kern="1200">
                <a:solidFill>
                  <a:schemeClr val="tx1"/>
                </a:solidFill>
                <a:latin typeface="Times New Roman" panose="02020603050405020304" pitchFamily="18" charset="0"/>
                <a:ea typeface="+mn-ea"/>
                <a:cs typeface="Times New Roman" panose="02020603050405020304" pitchFamily="18" charset="0"/>
              </a:rPr>
              <a:t>P_ID: Player ID</a:t>
            </a:r>
          </a:p>
          <a:p>
            <a:pPr marL="294894" indent="-294894" algn="l" defTabSz="786384">
              <a:spcBef>
                <a:spcPts val="860"/>
              </a:spcBef>
              <a:buFont typeface="Arial" panose="020B0604020202020204" pitchFamily="34" charset="0"/>
              <a:buChar char="•"/>
            </a:pPr>
            <a:r>
              <a:rPr lang="en-US" sz="1700" kern="1200" err="1">
                <a:solidFill>
                  <a:schemeClr val="tx1"/>
                </a:solidFill>
                <a:latin typeface="Times New Roman" panose="02020603050405020304" pitchFamily="18" charset="0"/>
                <a:ea typeface="+mn-ea"/>
                <a:cs typeface="Times New Roman" panose="02020603050405020304" pitchFamily="18" charset="0"/>
              </a:rPr>
              <a:t>PName</a:t>
            </a:r>
            <a:r>
              <a:rPr lang="en-US" sz="1700" kern="1200">
                <a:solidFill>
                  <a:schemeClr val="tx1"/>
                </a:solidFill>
                <a:latin typeface="Times New Roman" panose="02020603050405020304" pitchFamily="18" charset="0"/>
                <a:ea typeface="+mn-ea"/>
                <a:cs typeface="Times New Roman" panose="02020603050405020304" pitchFamily="18" charset="0"/>
              </a:rPr>
              <a:t>: Player Name</a:t>
            </a:r>
          </a:p>
          <a:p>
            <a:pPr marL="294894" indent="-294894" algn="l" defTabSz="786384">
              <a:spcBef>
                <a:spcPts val="860"/>
              </a:spcBef>
              <a:buFont typeface="Arial" panose="020B0604020202020204" pitchFamily="34" charset="0"/>
              <a:buChar char="•"/>
            </a:pPr>
            <a:r>
              <a:rPr lang="en-US" sz="1700" kern="1200">
                <a:solidFill>
                  <a:schemeClr val="tx1"/>
                </a:solidFill>
                <a:latin typeface="Times New Roman" panose="02020603050405020304" pitchFamily="18" charset="0"/>
                <a:ea typeface="+mn-ea"/>
                <a:cs typeface="Times New Roman" panose="02020603050405020304" pitchFamily="18" charset="0"/>
              </a:rPr>
              <a:t>L1_status, L2_status: Status of Level 1 and Level 2 completion</a:t>
            </a:r>
          </a:p>
          <a:p>
            <a:pPr marL="294894" indent="-294894" algn="l" defTabSz="786384">
              <a:spcBef>
                <a:spcPts val="860"/>
              </a:spcBef>
              <a:buFont typeface="Arial" panose="020B0604020202020204" pitchFamily="34" charset="0"/>
              <a:buChar char="•"/>
            </a:pPr>
            <a:r>
              <a:rPr lang="en-US" sz="1700" kern="1200">
                <a:solidFill>
                  <a:schemeClr val="tx1"/>
                </a:solidFill>
                <a:latin typeface="Times New Roman" panose="02020603050405020304" pitchFamily="18" charset="0"/>
                <a:ea typeface="+mn-ea"/>
                <a:cs typeface="Times New Roman" panose="02020603050405020304" pitchFamily="18" charset="0"/>
              </a:rPr>
              <a:t>L1_code, L2_code: System-generated codes for Level 1 and Level 2</a:t>
            </a:r>
          </a:p>
          <a:p>
            <a:pPr marL="294894" indent="-294894" algn="l" defTabSz="786384">
              <a:spcBef>
                <a:spcPts val="860"/>
              </a:spcBef>
              <a:buFont typeface="Arial" panose="020B0604020202020204" pitchFamily="34" charset="0"/>
              <a:buChar char="•"/>
            </a:pPr>
            <a:r>
              <a:rPr lang="en-US" sz="1700" kern="1200" err="1">
                <a:solidFill>
                  <a:schemeClr val="tx1"/>
                </a:solidFill>
                <a:latin typeface="Times New Roman" panose="02020603050405020304" pitchFamily="18" charset="0"/>
                <a:ea typeface="+mn-ea"/>
                <a:cs typeface="Times New Roman" panose="02020603050405020304" pitchFamily="18" charset="0"/>
              </a:rPr>
              <a:t>Dev_ID</a:t>
            </a:r>
            <a:r>
              <a:rPr lang="en-US" sz="1700" kern="1200">
                <a:solidFill>
                  <a:schemeClr val="tx1"/>
                </a:solidFill>
                <a:latin typeface="Times New Roman" panose="02020603050405020304" pitchFamily="18" charset="0"/>
                <a:ea typeface="+mn-ea"/>
                <a:cs typeface="Times New Roman" panose="02020603050405020304" pitchFamily="18" charset="0"/>
              </a:rPr>
              <a:t>: Device ID</a:t>
            </a:r>
          </a:p>
          <a:p>
            <a:pPr marL="294894" indent="-294894" algn="l" defTabSz="786384">
              <a:spcBef>
                <a:spcPts val="860"/>
              </a:spcBef>
              <a:buFont typeface="Arial" panose="020B0604020202020204" pitchFamily="34" charset="0"/>
              <a:buChar char="•"/>
            </a:pPr>
            <a:r>
              <a:rPr lang="en-US" sz="1700" kern="1200" err="1">
                <a:solidFill>
                  <a:schemeClr val="tx1"/>
                </a:solidFill>
                <a:latin typeface="Times New Roman" panose="02020603050405020304" pitchFamily="18" charset="0"/>
                <a:ea typeface="+mn-ea"/>
                <a:cs typeface="Times New Roman" panose="02020603050405020304" pitchFamily="18" charset="0"/>
              </a:rPr>
              <a:t>start_time</a:t>
            </a:r>
            <a:r>
              <a:rPr lang="en-US" sz="1700" kern="1200">
                <a:solidFill>
                  <a:schemeClr val="tx1"/>
                </a:solidFill>
                <a:latin typeface="Times New Roman" panose="02020603050405020304" pitchFamily="18" charset="0"/>
                <a:ea typeface="+mn-ea"/>
                <a:cs typeface="Times New Roman" panose="02020603050405020304" pitchFamily="18" charset="0"/>
              </a:rPr>
              <a:t>: Game session start time</a:t>
            </a:r>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375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535452"/>
          </a:xfrm>
        </p:spPr>
        <p:txBody>
          <a:bodyPr>
            <a:noAutofit/>
          </a:bodyPr>
          <a:lstStyle/>
          <a:p>
            <a:pPr algn="l"/>
            <a:r>
              <a:rPr lang="en-US" sz="2000" dirty="0">
                <a:solidFill>
                  <a:schemeClr val="tx2">
                    <a:lumMod val="90000"/>
                    <a:lumOff val="10000"/>
                  </a:schemeClr>
                </a:solidFill>
                <a:latin typeface="Consolas" panose="020B0609020204030204" pitchFamily="49" charset="0"/>
              </a:rPr>
              <a:t>17. </a:t>
            </a:r>
            <a:r>
              <a:rPr lang="en-US" sz="1800" dirty="0">
                <a:solidFill>
                  <a:schemeClr val="tx2">
                    <a:lumMod val="90000"/>
                    <a:lumOff val="10000"/>
                  </a:schemeClr>
                </a:solidFill>
                <a:latin typeface="Consolas" panose="020B0609020204030204" pitchFamily="49" charset="0"/>
              </a:rPr>
              <a:t>Create a function to return sum of Score for a given </a:t>
            </a:r>
            <a:r>
              <a:rPr lang="en-US" sz="1800" dirty="0" err="1">
                <a:solidFill>
                  <a:schemeClr val="tx2">
                    <a:lumMod val="90000"/>
                    <a:lumOff val="10000"/>
                  </a:schemeClr>
                </a:solidFill>
                <a:latin typeface="Consolas" panose="020B0609020204030204" pitchFamily="49" charset="0"/>
              </a:rPr>
              <a:t>player_id</a:t>
            </a:r>
            <a:r>
              <a:rPr lang="en-US" sz="1800" dirty="0">
                <a:solidFill>
                  <a:schemeClr val="tx2">
                    <a:lumMod val="90000"/>
                    <a:lumOff val="10000"/>
                  </a:schemeClr>
                </a:solidFill>
                <a:latin typeface="Consolas" panose="020B0609020204030204" pitchFamily="49" charset="0"/>
              </a:rPr>
              <a:t>.</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781665" y="2134190"/>
            <a:ext cx="6209069" cy="3968592"/>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800" dirty="0">
                <a:solidFill>
                  <a:srgbClr val="000000"/>
                </a:solidFill>
                <a:latin typeface="Consolas" panose="020B0609020204030204" pitchFamily="49" charset="0"/>
              </a:rPr>
              <a:t>CREATE FUNCTION </a:t>
            </a:r>
            <a:r>
              <a:rPr lang="en-US" sz="1800" dirty="0" err="1">
                <a:solidFill>
                  <a:srgbClr val="000000"/>
                </a:solidFill>
                <a:latin typeface="Consolas" panose="020B0609020204030204" pitchFamily="49" charset="0"/>
              </a:rPr>
              <a:t>GetTotalScoreForPlayer</a:t>
            </a:r>
            <a:endParaRPr lang="en-US" sz="1800" dirty="0">
              <a:solidFill>
                <a:srgbClr val="000000"/>
              </a:solidFill>
              <a:latin typeface="Consolas" panose="020B0609020204030204" pitchFamily="49" charset="0"/>
            </a:endParaRPr>
          </a:p>
          <a:p>
            <a:pPr algn="l">
              <a:lnSpc>
                <a:spcPct val="120000"/>
              </a:lnSpc>
            </a:pPr>
            <a:r>
              <a:rPr lang="en-US" sz="1800" dirty="0">
                <a:solidFill>
                  <a:srgbClr val="000000"/>
                </a:solidFill>
                <a:latin typeface="Consolas" panose="020B0609020204030204" pitchFamily="49" charset="0"/>
              </a:rPr>
              <a:t>(</a:t>
            </a:r>
          </a:p>
          <a:p>
            <a:pPr algn="l">
              <a:lnSpc>
                <a:spcPct val="120000"/>
              </a:lnSpc>
            </a:pPr>
            <a:r>
              <a:rPr lang="en-US" sz="1800" dirty="0">
                <a:solidFill>
                  <a:srgbClr val="000000"/>
                </a:solidFill>
                <a:latin typeface="Consolas" panose="020B0609020204030204" pitchFamily="49" charset="0"/>
              </a:rPr>
              <a:t>    @P_ID INT</a:t>
            </a:r>
          </a:p>
          <a:p>
            <a:pPr algn="l">
              <a:lnSpc>
                <a:spcPct val="120000"/>
              </a:lnSpc>
            </a:pPr>
            <a:r>
              <a:rPr lang="en-US" sz="1800" dirty="0">
                <a:solidFill>
                  <a:srgbClr val="000000"/>
                </a:solidFill>
                <a:latin typeface="Consolas" panose="020B0609020204030204" pitchFamily="49" charset="0"/>
              </a:rPr>
              <a:t>)</a:t>
            </a:r>
          </a:p>
          <a:p>
            <a:pPr algn="l">
              <a:lnSpc>
                <a:spcPct val="120000"/>
              </a:lnSpc>
            </a:pPr>
            <a:r>
              <a:rPr lang="en-US" sz="1800" dirty="0">
                <a:solidFill>
                  <a:srgbClr val="000000"/>
                </a:solidFill>
                <a:latin typeface="Consolas" panose="020B0609020204030204" pitchFamily="49" charset="0"/>
              </a:rPr>
              <a:t>RETURNS INT</a:t>
            </a:r>
          </a:p>
          <a:p>
            <a:pPr algn="l">
              <a:lnSpc>
                <a:spcPct val="120000"/>
              </a:lnSpc>
            </a:pPr>
            <a:r>
              <a:rPr lang="en-US" sz="1800" dirty="0">
                <a:solidFill>
                  <a:srgbClr val="000000"/>
                </a:solidFill>
                <a:latin typeface="Consolas" panose="020B0609020204030204" pitchFamily="49" charset="0"/>
              </a:rPr>
              <a:t>AS</a:t>
            </a:r>
          </a:p>
          <a:p>
            <a:pPr algn="l">
              <a:lnSpc>
                <a:spcPct val="120000"/>
              </a:lnSpc>
            </a:pPr>
            <a:r>
              <a:rPr lang="en-US" sz="1800" dirty="0">
                <a:solidFill>
                  <a:srgbClr val="000000"/>
                </a:solidFill>
                <a:latin typeface="Consolas" panose="020B0609020204030204" pitchFamily="49" charset="0"/>
              </a:rPr>
              <a:t>BEGIN</a:t>
            </a:r>
          </a:p>
          <a:p>
            <a:pPr algn="l">
              <a:lnSpc>
                <a:spcPct val="120000"/>
              </a:lnSpc>
            </a:pPr>
            <a:r>
              <a:rPr lang="en-US" sz="1800" dirty="0">
                <a:solidFill>
                  <a:srgbClr val="000000"/>
                </a:solidFill>
                <a:latin typeface="Consolas" panose="020B0609020204030204" pitchFamily="49" charset="0"/>
              </a:rPr>
              <a:t>    DECLARE @TotalScore INT;</a:t>
            </a:r>
          </a:p>
          <a:p>
            <a:pPr algn="l">
              <a:lnSpc>
                <a:spcPct val="120000"/>
              </a:lnSpc>
            </a:pPr>
            <a:endParaRPr lang="en-US" sz="1800" dirty="0">
              <a:solidFill>
                <a:srgbClr val="000000"/>
              </a:solidFill>
              <a:latin typeface="Consolas" panose="020B0609020204030204" pitchFamily="49" charset="0"/>
            </a:endParaRPr>
          </a:p>
          <a:p>
            <a:pPr algn="l">
              <a:lnSpc>
                <a:spcPct val="120000"/>
              </a:lnSpc>
            </a:pPr>
            <a:r>
              <a:rPr lang="en-US" sz="1800" dirty="0">
                <a:solidFill>
                  <a:srgbClr val="000000"/>
                </a:solidFill>
                <a:latin typeface="Consolas" panose="020B0609020204030204" pitchFamily="49" charset="0"/>
              </a:rPr>
              <a:t>    SELECT @TotalScore = SUM(score)</a:t>
            </a:r>
          </a:p>
          <a:p>
            <a:pPr algn="l">
              <a:lnSpc>
                <a:spcPct val="120000"/>
              </a:lnSpc>
            </a:pPr>
            <a:r>
              <a:rPr lang="en-US" sz="1800" dirty="0">
                <a:solidFill>
                  <a:srgbClr val="000000"/>
                </a:solidFill>
                <a:latin typeface="Consolas" panose="020B0609020204030204" pitchFamily="49" charset="0"/>
              </a:rPr>
              <a:t>    FROM level_details2</a:t>
            </a:r>
          </a:p>
          <a:p>
            <a:pPr algn="l">
              <a:lnSpc>
                <a:spcPct val="120000"/>
              </a:lnSpc>
            </a:pPr>
            <a:r>
              <a:rPr lang="en-US" sz="1800" dirty="0">
                <a:solidFill>
                  <a:srgbClr val="000000"/>
                </a:solidFill>
                <a:latin typeface="Consolas" panose="020B0609020204030204" pitchFamily="49" charset="0"/>
              </a:rPr>
              <a:t>    WHERE P_ID = @P_ID;</a:t>
            </a:r>
          </a:p>
          <a:p>
            <a:pPr algn="l">
              <a:lnSpc>
                <a:spcPct val="120000"/>
              </a:lnSpc>
            </a:pPr>
            <a:endParaRPr lang="en-US" sz="1800" dirty="0">
              <a:solidFill>
                <a:srgbClr val="000000"/>
              </a:solidFill>
              <a:latin typeface="Consolas" panose="020B0609020204030204" pitchFamily="49" charset="0"/>
            </a:endParaRPr>
          </a:p>
          <a:p>
            <a:pPr algn="l">
              <a:lnSpc>
                <a:spcPct val="120000"/>
              </a:lnSpc>
            </a:pPr>
            <a:r>
              <a:rPr lang="en-US" sz="1800" dirty="0">
                <a:solidFill>
                  <a:srgbClr val="000000"/>
                </a:solidFill>
                <a:latin typeface="Consolas" panose="020B0609020204030204" pitchFamily="49" charset="0"/>
              </a:rPr>
              <a:t>    RETURN @TotalScore;</a:t>
            </a:r>
          </a:p>
          <a:p>
            <a:pPr algn="l">
              <a:lnSpc>
                <a:spcPct val="120000"/>
              </a:lnSpc>
            </a:pPr>
            <a:r>
              <a:rPr lang="en-US" sz="1800" dirty="0">
                <a:solidFill>
                  <a:srgbClr val="000000"/>
                </a:solidFill>
                <a:latin typeface="Consolas" panose="020B0609020204030204" pitchFamily="49" charset="0"/>
              </a:rPr>
              <a:t>END;</a:t>
            </a:r>
          </a:p>
          <a:p>
            <a:pPr algn="l"/>
            <a:endParaRPr lang="en-US" sz="1800" dirty="0">
              <a:solidFill>
                <a:srgbClr val="000000"/>
              </a:solidFill>
              <a:latin typeface="Consolas" panose="020B0609020204030204" pitchFamily="49" charset="0"/>
            </a:endParaRPr>
          </a:p>
          <a:p>
            <a:pPr algn="l"/>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72739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dirty="0"/>
              <a:t>SUMMARY</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2365656"/>
            <a:ext cx="11518709" cy="535452"/>
          </a:xfrm>
        </p:spPr>
        <p:txBody>
          <a:bodyPr>
            <a:noAutofit/>
          </a:bodyPr>
          <a:lstStyle/>
          <a:p>
            <a:pPr algn="just"/>
            <a:r>
              <a:rPr lang="en-US" sz="2800" b="0" i="0" dirty="0">
                <a:solidFill>
                  <a:schemeClr val="accent1">
                    <a:lumMod val="50000"/>
                  </a:schemeClr>
                </a:solidFill>
                <a:effectLst/>
                <a:latin typeface="Consolas" panose="020B0609020204030204" pitchFamily="49" charset="0"/>
              </a:rPr>
              <a:t>The game analysis provided valuable insights into player behavior and performance within the game environment. Through the examination of various metrics such as player scores, difficulty levels chosen, and headshots counts, we gained a deeper understanding of player engagement and skill levels.</a:t>
            </a:r>
            <a:endParaRPr lang="en-US" sz="2800" b="1" dirty="0">
              <a:solidFill>
                <a:schemeClr val="accent1">
                  <a:lumMod val="50000"/>
                </a:schemeClr>
              </a:solidFill>
              <a:latin typeface="Consolas" panose="020B0609020204030204" pitchFamily="49"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7283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dirty="0"/>
              <a:t>KEY FINDINGS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535452"/>
          </a:xfrm>
        </p:spPr>
        <p:txBody>
          <a:bodyPr>
            <a:noAutofit/>
          </a:bodyPr>
          <a:lstStyle/>
          <a:p>
            <a:pPr algn="just">
              <a:buFont typeface="Arial" panose="020B0604020202020204" pitchFamily="34" charset="0"/>
              <a:buChar char="•"/>
            </a:pPr>
            <a:r>
              <a:rPr lang="en-US" sz="2000" b="1" i="0" dirty="0">
                <a:solidFill>
                  <a:schemeClr val="accent1">
                    <a:lumMod val="50000"/>
                  </a:schemeClr>
                </a:solidFill>
                <a:effectLst/>
                <a:latin typeface="Consolas" panose="020B0609020204030204" pitchFamily="49" charset="0"/>
              </a:rPr>
              <a:t>Player Engagement:</a:t>
            </a:r>
            <a:r>
              <a:rPr lang="en-US" sz="2000" b="0" i="0" dirty="0">
                <a:solidFill>
                  <a:schemeClr val="accent1">
                    <a:lumMod val="50000"/>
                  </a:schemeClr>
                </a:solidFill>
                <a:effectLst/>
                <a:latin typeface="Consolas" panose="020B0609020204030204" pitchFamily="49" charset="0"/>
              </a:rPr>
              <a:t> The majority of players showed high levels of engagement, with multiple levels completed by most.</a:t>
            </a:r>
          </a:p>
          <a:p>
            <a:pPr algn="just"/>
            <a:endParaRPr lang="en-US" sz="2000" b="0" i="0" dirty="0">
              <a:solidFill>
                <a:schemeClr val="accent1">
                  <a:lumMod val="50000"/>
                </a:schemeClr>
              </a:solidFill>
              <a:effectLst/>
              <a:latin typeface="Consolas" panose="020B0609020204030204" pitchFamily="49" charset="0"/>
            </a:endParaRPr>
          </a:p>
          <a:p>
            <a:pPr algn="just">
              <a:buFont typeface="Arial" panose="020B0604020202020204" pitchFamily="34" charset="0"/>
              <a:buChar char="•"/>
            </a:pPr>
            <a:r>
              <a:rPr lang="en-US" sz="2000" b="1" i="0" dirty="0">
                <a:solidFill>
                  <a:schemeClr val="accent1">
                    <a:lumMod val="50000"/>
                  </a:schemeClr>
                </a:solidFill>
                <a:effectLst/>
                <a:latin typeface="Consolas" panose="020B0609020204030204" pitchFamily="49" charset="0"/>
              </a:rPr>
              <a:t>Difficulty Levels:</a:t>
            </a:r>
            <a:r>
              <a:rPr lang="en-US" sz="2000" b="0" i="0" dirty="0">
                <a:solidFill>
                  <a:schemeClr val="accent1">
                    <a:lumMod val="50000"/>
                  </a:schemeClr>
                </a:solidFill>
                <a:effectLst/>
                <a:latin typeface="Consolas" panose="020B0609020204030204" pitchFamily="49" charset="0"/>
              </a:rPr>
              <a:t> A significant number of players opted for Medium difficulty, indicating a balanced gameplay experience. Easy and Hard difficulty levels also saw participation, catering to players of different skill levels.</a:t>
            </a:r>
          </a:p>
          <a:p>
            <a:pPr algn="just"/>
            <a:endParaRPr lang="en-US" sz="2000" b="0" i="0" dirty="0">
              <a:solidFill>
                <a:schemeClr val="accent1">
                  <a:lumMod val="50000"/>
                </a:schemeClr>
              </a:solidFill>
              <a:effectLst/>
              <a:latin typeface="Consolas" panose="020B0609020204030204" pitchFamily="49" charset="0"/>
            </a:endParaRPr>
          </a:p>
          <a:p>
            <a:pPr algn="just">
              <a:buFont typeface="Arial" panose="020B0604020202020204" pitchFamily="34" charset="0"/>
              <a:buChar char="•"/>
            </a:pPr>
            <a:r>
              <a:rPr lang="en-US" sz="2000" b="1" i="0" dirty="0">
                <a:solidFill>
                  <a:schemeClr val="accent1">
                    <a:lumMod val="50000"/>
                  </a:schemeClr>
                </a:solidFill>
                <a:effectLst/>
                <a:latin typeface="Consolas" panose="020B0609020204030204" pitchFamily="49" charset="0"/>
              </a:rPr>
              <a:t>Skill Levels:</a:t>
            </a:r>
            <a:r>
              <a:rPr lang="en-US" sz="2000" b="0" i="0" dirty="0">
                <a:solidFill>
                  <a:schemeClr val="accent1">
                    <a:lumMod val="50000"/>
                  </a:schemeClr>
                </a:solidFill>
                <a:effectLst/>
                <a:latin typeface="Consolas" panose="020B0609020204030204" pitchFamily="49" charset="0"/>
              </a:rPr>
              <a:t> The headshots count revealed that many players exhibited skilled gameplay, achieving headshots in their gameplay </a:t>
            </a:r>
            <a:r>
              <a:rPr lang="en-US" sz="2000" b="0" i="0">
                <a:solidFill>
                  <a:schemeClr val="accent1">
                    <a:lumMod val="50000"/>
                  </a:schemeClr>
                </a:solidFill>
                <a:effectLst/>
                <a:latin typeface="Consolas" panose="020B0609020204030204" pitchFamily="49" charset="0"/>
              </a:rPr>
              <a:t>sessions.</a:t>
            </a:r>
          </a:p>
          <a:p>
            <a:pPr algn="just"/>
            <a:endParaRPr lang="en-US" sz="2000" b="0" i="0" dirty="0">
              <a:solidFill>
                <a:schemeClr val="accent1">
                  <a:lumMod val="50000"/>
                </a:schemeClr>
              </a:solidFill>
              <a:effectLst/>
              <a:latin typeface="Consolas" panose="020B0609020204030204" pitchFamily="49" charset="0"/>
            </a:endParaRPr>
          </a:p>
          <a:p>
            <a:pPr algn="just">
              <a:buFont typeface="Arial" panose="020B0604020202020204" pitchFamily="34" charset="0"/>
              <a:buChar char="•"/>
            </a:pPr>
            <a:r>
              <a:rPr lang="en-US" sz="2000" b="1" i="0" dirty="0">
                <a:solidFill>
                  <a:schemeClr val="accent1">
                    <a:lumMod val="50000"/>
                  </a:schemeClr>
                </a:solidFill>
                <a:effectLst/>
                <a:latin typeface="Consolas" panose="020B0609020204030204" pitchFamily="49" charset="0"/>
              </a:rPr>
              <a:t>Device Usage:</a:t>
            </a:r>
            <a:r>
              <a:rPr lang="en-US" sz="2000" b="0" i="0" dirty="0">
                <a:solidFill>
                  <a:schemeClr val="accent1">
                    <a:lumMod val="50000"/>
                  </a:schemeClr>
                </a:solidFill>
                <a:effectLst/>
                <a:latin typeface="Consolas" panose="020B0609020204030204" pitchFamily="49" charset="0"/>
              </a:rPr>
              <a:t> Varied device usage was observed, with players accessing the game across a range of device IDs.</a:t>
            </a: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5160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871696"/>
            <a:ext cx="9635319" cy="557605"/>
          </a:xfrm>
        </p:spPr>
        <p:txBody>
          <a:bodyPr>
            <a:noAutofit/>
          </a:bodyPr>
          <a:lstStyle/>
          <a:p>
            <a:pPr marL="342900" indent="-342900" algn="l">
              <a:buFont typeface="+mj-lt"/>
              <a:buAutoNum type="arabicPeriod"/>
            </a:pPr>
            <a:r>
              <a:rPr lang="en-US" sz="2000" dirty="0">
                <a:solidFill>
                  <a:schemeClr val="tx2">
                    <a:lumMod val="90000"/>
                    <a:lumOff val="10000"/>
                  </a:schemeClr>
                </a:solidFill>
                <a:latin typeface="Consolas" panose="020B0609020204030204" pitchFamily="49" charset="0"/>
              </a:rPr>
              <a:t>Extract P_ID, </a:t>
            </a:r>
            <a:r>
              <a:rPr lang="en-US" sz="2000" dirty="0" err="1">
                <a:solidFill>
                  <a:schemeClr val="tx2">
                    <a:lumMod val="90000"/>
                    <a:lumOff val="10000"/>
                  </a:schemeClr>
                </a:solidFill>
                <a:latin typeface="Consolas" panose="020B0609020204030204" pitchFamily="49" charset="0"/>
              </a:rPr>
              <a:t>Dev_ID</a:t>
            </a:r>
            <a:r>
              <a:rPr lang="en-US" sz="2000" dirty="0">
                <a:solidFill>
                  <a:schemeClr val="tx2">
                    <a:lumMod val="90000"/>
                    <a:lumOff val="10000"/>
                  </a:schemeClr>
                </a:solidFill>
                <a:latin typeface="Consolas" panose="020B0609020204030204" pitchFamily="49" charset="0"/>
              </a:rPr>
              <a:t>, </a:t>
            </a:r>
            <a:r>
              <a:rPr lang="en-US" sz="2000" dirty="0" err="1">
                <a:solidFill>
                  <a:schemeClr val="tx2">
                    <a:lumMod val="90000"/>
                    <a:lumOff val="10000"/>
                  </a:schemeClr>
                </a:solidFill>
                <a:latin typeface="Consolas" panose="020B0609020204030204" pitchFamily="49" charset="0"/>
              </a:rPr>
              <a:t>PName</a:t>
            </a:r>
            <a:r>
              <a:rPr lang="en-US" sz="2000" dirty="0">
                <a:solidFill>
                  <a:schemeClr val="tx2">
                    <a:lumMod val="90000"/>
                    <a:lumOff val="10000"/>
                  </a:schemeClr>
                </a:solidFill>
                <a:latin typeface="Consolas" panose="020B0609020204030204" pitchFamily="49" charset="0"/>
              </a:rPr>
              <a:t> and </a:t>
            </a:r>
            <a:r>
              <a:rPr lang="en-US" sz="2000" dirty="0" err="1">
                <a:solidFill>
                  <a:schemeClr val="tx2">
                    <a:lumMod val="90000"/>
                    <a:lumOff val="10000"/>
                  </a:schemeClr>
                </a:solidFill>
                <a:latin typeface="Consolas" panose="020B0609020204030204" pitchFamily="49" charset="0"/>
              </a:rPr>
              <a:t>Difficulty_level</a:t>
            </a:r>
            <a:r>
              <a:rPr lang="en-US" sz="2000" dirty="0">
                <a:solidFill>
                  <a:schemeClr val="tx2">
                    <a:lumMod val="90000"/>
                    <a:lumOff val="10000"/>
                  </a:schemeClr>
                </a:solidFill>
                <a:latin typeface="Consolas" panose="020B0609020204030204" pitchFamily="49" charset="0"/>
              </a:rPr>
              <a:t> of all players </a:t>
            </a:r>
            <a:r>
              <a:rPr lang="en-GB" sz="2000" dirty="0">
                <a:solidFill>
                  <a:schemeClr val="tx2">
                    <a:lumMod val="90000"/>
                    <a:lumOff val="10000"/>
                  </a:schemeClr>
                </a:solidFill>
                <a:latin typeface="Consolas" panose="020B0609020204030204" pitchFamily="49" charset="0"/>
              </a:rPr>
              <a:t>at level 0</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a:latin typeface="Times New Roman" panose="02020603050405020304" pitchFamily="18" charset="0"/>
                <a:cs typeface="Times New Roman" panose="02020603050405020304" pitchFamily="18" charset="0"/>
              </a:rPr>
              <a:t>SELECT p.P_ID, l.Dev_ID, p.PName, l.difficulty AS Difficulty_level</a:t>
            </a:r>
          </a:p>
          <a:p>
            <a:pPr algn="l"/>
            <a:r>
              <a:rPr lang="en-US" sz="1700">
                <a:latin typeface="Times New Roman" panose="02020603050405020304" pitchFamily="18" charset="0"/>
                <a:cs typeface="Times New Roman" panose="02020603050405020304" pitchFamily="18" charset="0"/>
              </a:rPr>
              <a:t>FROM player_details p</a:t>
            </a:r>
          </a:p>
          <a:p>
            <a:pPr algn="l"/>
            <a:r>
              <a:rPr lang="en-US" sz="1700">
                <a:latin typeface="Times New Roman" panose="02020603050405020304" pitchFamily="18" charset="0"/>
                <a:cs typeface="Times New Roman" panose="02020603050405020304" pitchFamily="18" charset="0"/>
              </a:rPr>
              <a:t>JOIN level_details2 l ON p.P_ID = l.P_ID</a:t>
            </a:r>
          </a:p>
          <a:p>
            <a:pPr algn="l"/>
            <a:r>
              <a:rPr lang="en-US" sz="1700">
                <a:latin typeface="Times New Roman" panose="02020603050405020304" pitchFamily="18" charset="0"/>
                <a:cs typeface="Times New Roman" panose="02020603050405020304" pitchFamily="18" charset="0"/>
              </a:rPr>
              <a:t>WHERE l.level = 0;</a:t>
            </a:r>
            <a:endParaRPr lang="en-GB" sz="1700"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pic>
        <p:nvPicPr>
          <p:cNvPr id="6" name="Picture 5" descr="A screenshot of a computer">
            <a:extLst>
              <a:ext uri="{FF2B5EF4-FFF2-40B4-BE49-F238E27FC236}">
                <a16:creationId xmlns:a16="http://schemas.microsoft.com/office/drawing/2014/main" id="{71FC5CD5-8594-1A51-1AA7-D5F8BF226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277" y="2623442"/>
            <a:ext cx="4267796" cy="2991267"/>
          </a:xfrm>
          <a:prstGeom prst="rect">
            <a:avLst/>
          </a:prstGeom>
        </p:spPr>
      </p:pic>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5924886" y="2623442"/>
            <a:ext cx="0" cy="2991267"/>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13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2. Find Level1_code wise </a:t>
            </a:r>
            <a:r>
              <a:rPr lang="en-US" sz="2000" dirty="0" err="1">
                <a:solidFill>
                  <a:schemeClr val="tx2">
                    <a:lumMod val="90000"/>
                    <a:lumOff val="10000"/>
                  </a:schemeClr>
                </a:solidFill>
                <a:latin typeface="Consolas" panose="020B0609020204030204" pitchFamily="49" charset="0"/>
              </a:rPr>
              <a:t>Avg_Kill_Count</a:t>
            </a:r>
            <a:r>
              <a:rPr lang="en-US" sz="2000" dirty="0">
                <a:solidFill>
                  <a:schemeClr val="tx2">
                    <a:lumMod val="90000"/>
                    <a:lumOff val="10000"/>
                  </a:schemeClr>
                </a:solidFill>
                <a:latin typeface="Consolas" panose="020B0609020204030204" pitchFamily="49" charset="0"/>
              </a:rPr>
              <a:t> where </a:t>
            </a:r>
            <a:r>
              <a:rPr lang="en-US" sz="2000" dirty="0" err="1">
                <a:solidFill>
                  <a:schemeClr val="tx2">
                    <a:lumMod val="90000"/>
                    <a:lumOff val="10000"/>
                  </a:schemeClr>
                </a:solidFill>
                <a:latin typeface="Consolas" panose="020B0609020204030204" pitchFamily="49" charset="0"/>
              </a:rPr>
              <a:t>lives_earned</a:t>
            </a:r>
            <a:r>
              <a:rPr lang="en-US" sz="2000" dirty="0">
                <a:solidFill>
                  <a:schemeClr val="tx2">
                    <a:lumMod val="90000"/>
                    <a:lumOff val="10000"/>
                  </a:schemeClr>
                </a:solidFill>
                <a:latin typeface="Consolas" panose="020B0609020204030204" pitchFamily="49" charset="0"/>
              </a:rPr>
              <a:t> is 2 and </a:t>
            </a:r>
            <a:r>
              <a:rPr lang="en-US" sz="2000" dirty="0" err="1">
                <a:solidFill>
                  <a:schemeClr val="tx2">
                    <a:lumMod val="90000"/>
                    <a:lumOff val="10000"/>
                  </a:schemeClr>
                </a:solidFill>
                <a:latin typeface="Consolas" panose="020B0609020204030204" pitchFamily="49" charset="0"/>
              </a:rPr>
              <a:t>atleast</a:t>
            </a:r>
            <a:endParaRPr lang="en-US" sz="2000" dirty="0">
              <a:solidFill>
                <a:schemeClr val="tx2">
                  <a:lumMod val="90000"/>
                  <a:lumOff val="10000"/>
                </a:schemeClr>
              </a:solidFill>
              <a:latin typeface="Consolas" panose="020B0609020204030204" pitchFamily="49" charset="0"/>
            </a:endParaRPr>
          </a:p>
          <a:p>
            <a:pPr algn="l"/>
            <a:r>
              <a:rPr lang="en-GB" sz="2000" dirty="0">
                <a:solidFill>
                  <a:schemeClr val="tx2">
                    <a:lumMod val="90000"/>
                    <a:lumOff val="10000"/>
                  </a:schemeClr>
                </a:solidFill>
                <a:latin typeface="Consolas" panose="020B0609020204030204" pitchFamily="49" charset="0"/>
              </a:rPr>
              <a:t>   3 stages are crossed</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solidFill>
                <a:srgbClr val="0000FF"/>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Level</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kill_count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Avg_Kill_Count</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lives_earned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stages_crossed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3</a:t>
            </a:r>
          </a:p>
          <a:p>
            <a:pPr algn="l"/>
            <a:r>
              <a:rPr lang="en-GB" sz="1800" dirty="0">
                <a:solidFill>
                  <a:srgbClr val="0000FF"/>
                </a:solidFill>
                <a:latin typeface="Consolas" panose="020B0609020204030204" pitchFamily="49" charset="0"/>
              </a:rPr>
              <a:t>GROUP</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Level</a:t>
            </a:r>
            <a:r>
              <a:rPr lang="en-GB" sz="1800" dirty="0">
                <a:solidFill>
                  <a:srgbClr val="808080"/>
                </a:solidFill>
                <a:latin typeface="Consolas" panose="020B0609020204030204" pitchFamily="49" charset="0"/>
              </a:rPr>
              <a:t>;</a:t>
            </a:r>
            <a:endParaRPr lang="en-GB" sz="1700"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5924886"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CE4B0001-8EFD-14E6-0911-C954DAD1F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495" y="2937960"/>
            <a:ext cx="3762563" cy="2615685"/>
          </a:xfrm>
          <a:prstGeom prst="rect">
            <a:avLst/>
          </a:prstGeom>
        </p:spPr>
      </p:pic>
    </p:spTree>
    <p:extLst>
      <p:ext uri="{BB962C8B-B14F-4D97-AF65-F5344CB8AC3E}">
        <p14:creationId xmlns:p14="http://schemas.microsoft.com/office/powerpoint/2010/main" val="2593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3. Find the total number of stages crossed at each </a:t>
            </a:r>
            <a:r>
              <a:rPr lang="en-US" sz="2000" dirty="0" err="1">
                <a:solidFill>
                  <a:schemeClr val="tx2">
                    <a:lumMod val="90000"/>
                    <a:lumOff val="10000"/>
                  </a:schemeClr>
                </a:solidFill>
                <a:latin typeface="Consolas" panose="020B0609020204030204" pitchFamily="49" charset="0"/>
              </a:rPr>
              <a:t>diffuculty</a:t>
            </a:r>
            <a:r>
              <a:rPr lang="en-US" sz="2000" dirty="0">
                <a:solidFill>
                  <a:schemeClr val="tx2">
                    <a:lumMod val="90000"/>
                    <a:lumOff val="10000"/>
                  </a:schemeClr>
                </a:solidFill>
                <a:latin typeface="Consolas" panose="020B0609020204030204" pitchFamily="49" charset="0"/>
              </a:rPr>
              <a:t> level-- where for </a:t>
            </a:r>
          </a:p>
          <a:p>
            <a:pPr algn="l"/>
            <a:r>
              <a:rPr lang="en-US" sz="2000" dirty="0">
                <a:solidFill>
                  <a:schemeClr val="tx2">
                    <a:lumMod val="90000"/>
                    <a:lumOff val="10000"/>
                  </a:schemeClr>
                </a:solidFill>
                <a:latin typeface="Consolas" panose="020B0609020204030204" pitchFamily="49" charset="0"/>
              </a:rPr>
              <a:t>   Level2 with players use </a:t>
            </a:r>
            <a:r>
              <a:rPr lang="en-US" sz="2000" dirty="0" err="1">
                <a:solidFill>
                  <a:schemeClr val="tx2">
                    <a:lumMod val="90000"/>
                    <a:lumOff val="10000"/>
                  </a:schemeClr>
                </a:solidFill>
                <a:latin typeface="Consolas" panose="020B0609020204030204" pitchFamily="49" charset="0"/>
              </a:rPr>
              <a:t>zm_series</a:t>
            </a:r>
            <a:r>
              <a:rPr lang="en-US" sz="2000" dirty="0">
                <a:solidFill>
                  <a:schemeClr val="tx2">
                    <a:lumMod val="90000"/>
                    <a:lumOff val="10000"/>
                  </a:schemeClr>
                </a:solidFill>
                <a:latin typeface="Consolas" panose="020B0609020204030204" pitchFamily="49" charset="0"/>
              </a:rPr>
              <a:t> devices. Arrange the result-- in </a:t>
            </a:r>
            <a:r>
              <a:rPr lang="en-US" sz="2000" dirty="0" err="1">
                <a:solidFill>
                  <a:schemeClr val="tx2">
                    <a:lumMod val="90000"/>
                    <a:lumOff val="10000"/>
                  </a:schemeClr>
                </a:solidFill>
                <a:latin typeface="Consolas" panose="020B0609020204030204" pitchFamily="49" charset="0"/>
              </a:rPr>
              <a:t>decsreasing</a:t>
            </a:r>
            <a:r>
              <a:rPr lang="en-US" sz="2000" dirty="0">
                <a:solidFill>
                  <a:schemeClr val="tx2">
                    <a:lumMod val="90000"/>
                    <a:lumOff val="10000"/>
                  </a:schemeClr>
                </a:solidFill>
                <a:latin typeface="Consolas" panose="020B0609020204030204" pitchFamily="49" charset="0"/>
              </a:rPr>
              <a:t> </a:t>
            </a:r>
          </a:p>
          <a:p>
            <a:pPr algn="l"/>
            <a:r>
              <a:rPr lang="en-US" sz="2000" dirty="0">
                <a:solidFill>
                  <a:schemeClr val="tx2">
                    <a:lumMod val="90000"/>
                    <a:lumOff val="10000"/>
                  </a:schemeClr>
                </a:solidFill>
                <a:latin typeface="Consolas" panose="020B0609020204030204" pitchFamily="49" charset="0"/>
              </a:rPr>
              <a:t>   order of total number of stages crossed.</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solidFill>
                <a:srgbClr val="0000FF"/>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Difficulty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Stages_crossed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Total_Stages_Crossed</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Level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LIKE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zm</a:t>
            </a:r>
            <a:r>
              <a:rPr lang="en-US" sz="1800" dirty="0">
                <a:solidFill>
                  <a:srgbClr val="FF000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GROUP</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Difficulty</a:t>
            </a: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Total_Stages_Crossed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GB" sz="1700"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5924886"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F3042453-B660-B68F-567F-56D6901B5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243" y="2882283"/>
            <a:ext cx="4227910" cy="2522230"/>
          </a:xfrm>
          <a:prstGeom prst="rect">
            <a:avLst/>
          </a:prstGeom>
        </p:spPr>
      </p:pic>
    </p:spTree>
    <p:extLst>
      <p:ext uri="{BB962C8B-B14F-4D97-AF65-F5344CB8AC3E}">
        <p14:creationId xmlns:p14="http://schemas.microsoft.com/office/powerpoint/2010/main" val="313860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4. Extract P_ID and the total number of unique dates for those players -- who </a:t>
            </a:r>
          </a:p>
          <a:p>
            <a:pPr algn="l"/>
            <a:r>
              <a:rPr lang="en-US" sz="2000" dirty="0">
                <a:solidFill>
                  <a:schemeClr val="tx2">
                    <a:lumMod val="90000"/>
                    <a:lumOff val="10000"/>
                  </a:schemeClr>
                </a:solidFill>
                <a:latin typeface="Consolas" panose="020B0609020204030204" pitchFamily="49" charset="0"/>
              </a:rPr>
              <a:t>   have played games on multiple days.</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StartDate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Unique_Dates</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0000FF"/>
                </a:solidFill>
                <a:latin typeface="Consolas" panose="020B0609020204030204" pitchFamily="49" charset="0"/>
              </a:rPr>
              <a:t>GROUP</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P_ID</a:t>
            </a:r>
          </a:p>
          <a:p>
            <a:pPr algn="l"/>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StartDate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5924886"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78321BB2-302B-892E-C450-A6DF1084E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539" y="2480587"/>
            <a:ext cx="3801419" cy="3362726"/>
          </a:xfrm>
          <a:prstGeom prst="rect">
            <a:avLst/>
          </a:prstGeom>
        </p:spPr>
      </p:pic>
    </p:spTree>
    <p:extLst>
      <p:ext uri="{BB962C8B-B14F-4D97-AF65-F5344CB8AC3E}">
        <p14:creationId xmlns:p14="http://schemas.microsoft.com/office/powerpoint/2010/main" val="385391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5. Find P_ID and level wise sum of </a:t>
            </a:r>
            <a:r>
              <a:rPr lang="en-US" sz="2000" dirty="0" err="1">
                <a:solidFill>
                  <a:schemeClr val="tx2">
                    <a:lumMod val="90000"/>
                    <a:lumOff val="10000"/>
                  </a:schemeClr>
                </a:solidFill>
                <a:latin typeface="Consolas" panose="020B0609020204030204" pitchFamily="49" charset="0"/>
              </a:rPr>
              <a:t>kill_counts</a:t>
            </a:r>
            <a:r>
              <a:rPr lang="en-US" sz="2000" dirty="0">
                <a:solidFill>
                  <a:schemeClr val="tx2">
                    <a:lumMod val="90000"/>
                    <a:lumOff val="10000"/>
                  </a:schemeClr>
                </a:solidFill>
                <a:latin typeface="Consolas" panose="020B0609020204030204" pitchFamily="49" charset="0"/>
              </a:rPr>
              <a:t> where </a:t>
            </a:r>
            <a:r>
              <a:rPr lang="en-US" sz="2000" dirty="0" err="1">
                <a:solidFill>
                  <a:schemeClr val="tx2">
                    <a:lumMod val="90000"/>
                    <a:lumOff val="10000"/>
                  </a:schemeClr>
                </a:solidFill>
                <a:latin typeface="Consolas" panose="020B0609020204030204" pitchFamily="49" charset="0"/>
              </a:rPr>
              <a:t>kill_count</a:t>
            </a:r>
            <a:r>
              <a:rPr lang="en-US" sz="2000" dirty="0">
                <a:solidFill>
                  <a:schemeClr val="tx2">
                    <a:lumMod val="90000"/>
                    <a:lumOff val="10000"/>
                  </a:schemeClr>
                </a:solidFill>
                <a:latin typeface="Consolas" panose="020B0609020204030204" pitchFamily="49" charset="0"/>
              </a:rPr>
              <a:t>-- is greater than </a:t>
            </a:r>
          </a:p>
          <a:p>
            <a:pPr algn="l"/>
            <a:r>
              <a:rPr lang="en-US" sz="2000" dirty="0">
                <a:solidFill>
                  <a:schemeClr val="tx2">
                    <a:lumMod val="90000"/>
                    <a:lumOff val="10000"/>
                  </a:schemeClr>
                </a:solidFill>
                <a:latin typeface="Consolas" panose="020B0609020204030204" pitchFamily="49" charset="0"/>
              </a:rPr>
              <a:t>   avg kill count for the Medium difficulty.</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666790"/>
            <a:ext cx="5153025" cy="329791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solidFill>
                  <a:srgbClr val="0000FF"/>
                </a:solidFill>
                <a:latin typeface="Consolas" panose="020B0609020204030204" pitchFamily="49" charset="0"/>
              </a:rPr>
              <a:t>WITH</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AvgKillCount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 </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kill_count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Avg_Kill_Count</a:t>
            </a:r>
            <a:endParaRPr lang="en-US" sz="1800" dirty="0">
              <a:solidFill>
                <a:srgbClr val="000000"/>
              </a:solidFill>
              <a:latin typeface="Consolas" panose="020B0609020204030204" pitchFamily="49" charset="0"/>
            </a:endParaRP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WHERE</a:t>
            </a:r>
            <a:r>
              <a:rPr lang="en-GB" sz="1800" dirty="0">
                <a:solidFill>
                  <a:srgbClr val="000000"/>
                </a:solidFill>
                <a:latin typeface="Consolas" panose="020B0609020204030204" pitchFamily="49" charset="0"/>
              </a:rPr>
              <a:t> difficulty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'Medium'</a:t>
            </a:r>
            <a:endParaRPr lang="en-GB" sz="1800" dirty="0">
              <a:solidFill>
                <a:srgbClr val="000000"/>
              </a:solidFill>
              <a:latin typeface="Consolas" panose="020B0609020204030204" pitchFamily="49" charset="0"/>
            </a:endParaRPr>
          </a:p>
          <a:p>
            <a:pPr algn="l"/>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endParaRPr lang="en-GB"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level</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kill_count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Total_Kill_Count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level_details2 l</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AvgKillCount</a:t>
            </a:r>
            <a:r>
              <a:rPr lang="en-US" sz="1800" dirty="0">
                <a:solidFill>
                  <a:srgbClr val="000000"/>
                </a:solidFill>
                <a:latin typeface="Consolas" panose="020B0609020204030204" pitchFamily="49" charset="0"/>
              </a:rPr>
              <a:t> a</a:t>
            </a:r>
          </a:p>
          <a:p>
            <a:pPr algn="l"/>
            <a:r>
              <a:rPr lang="en-GB" sz="1800" dirty="0">
                <a:solidFill>
                  <a:srgbClr val="0000FF"/>
                </a:solidFill>
                <a:latin typeface="Consolas" panose="020B0609020204030204" pitchFamily="49" charset="0"/>
              </a:rPr>
              <a:t>WHERE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l</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difficulty</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'Medium'</a:t>
            </a:r>
            <a:r>
              <a:rPr lang="en-GB" sz="1800" dirty="0">
                <a:solidFill>
                  <a:srgbClr val="000000"/>
                </a:solidFill>
                <a:latin typeface="Consolas" panose="020B0609020204030204" pitchFamily="49" charset="0"/>
              </a:rPr>
              <a:t> </a:t>
            </a:r>
          </a:p>
          <a:p>
            <a:pPr algn="l"/>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kill_count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Avg_Kill_Count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level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5924886"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807CB5F0-125C-8DEF-6C86-57D51C6D7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554" y="2383288"/>
            <a:ext cx="3207226" cy="3787882"/>
          </a:xfrm>
          <a:prstGeom prst="rect">
            <a:avLst/>
          </a:prstGeom>
        </p:spPr>
      </p:pic>
    </p:spTree>
    <p:extLst>
      <p:ext uri="{BB962C8B-B14F-4D97-AF65-F5344CB8AC3E}">
        <p14:creationId xmlns:p14="http://schemas.microsoft.com/office/powerpoint/2010/main" val="184752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6. Find Level and its corresponding Level code wise sum of lives earned excluding     </a:t>
            </a:r>
          </a:p>
          <a:p>
            <a:pPr algn="l"/>
            <a:r>
              <a:rPr lang="en-US" sz="2000" dirty="0">
                <a:solidFill>
                  <a:schemeClr val="tx2">
                    <a:lumMod val="90000"/>
                    <a:lumOff val="10000"/>
                  </a:schemeClr>
                </a:solidFill>
                <a:latin typeface="Consolas" panose="020B0609020204030204" pitchFamily="49" charset="0"/>
              </a:rPr>
              <a:t>   level 0. Arrange in ascending order of level.</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267495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level</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L1_code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lives_earned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Total_Lives_Earned</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 l</a:t>
            </a:r>
          </a:p>
          <a:p>
            <a:pPr algn="l"/>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player_details</a:t>
            </a:r>
            <a:r>
              <a:rPr lang="en-US" sz="1800" dirty="0">
                <a:solidFill>
                  <a:srgbClr val="000000"/>
                </a:solidFill>
                <a:latin typeface="Consolas" panose="020B0609020204030204" pitchFamily="49" charset="0"/>
              </a:rPr>
              <a:t> p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endParaRPr lang="en-US"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WHERE</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level</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&lt;&gt;</a:t>
            </a:r>
            <a:r>
              <a:rPr lang="en-GB" sz="1800" dirty="0">
                <a:solidFill>
                  <a:srgbClr val="000000"/>
                </a:solidFill>
                <a:latin typeface="Consolas" panose="020B0609020204030204" pitchFamily="49" charset="0"/>
              </a:rPr>
              <a:t> 0</a:t>
            </a:r>
          </a:p>
          <a:p>
            <a:pPr algn="l"/>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level</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L1_code</a:t>
            </a:r>
          </a:p>
          <a:p>
            <a:pPr algn="l"/>
            <a:r>
              <a:rPr lang="en-GB" sz="1800" dirty="0">
                <a:solidFill>
                  <a:srgbClr val="0000FF"/>
                </a:solidFill>
                <a:latin typeface="Consolas" panose="020B0609020204030204" pitchFamily="49" charset="0"/>
              </a:rPr>
              <a:t>ORDER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level</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ASC</a:t>
            </a:r>
            <a:r>
              <a:rPr lang="en-GB"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B7288FF9-3D68-2C33-D3EC-126962802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952" y="2623442"/>
            <a:ext cx="4161119" cy="2991267"/>
          </a:xfrm>
          <a:prstGeom prst="rect">
            <a:avLst/>
          </a:prstGeom>
        </p:spPr>
      </p:pic>
    </p:spTree>
    <p:extLst>
      <p:ext uri="{BB962C8B-B14F-4D97-AF65-F5344CB8AC3E}">
        <p14:creationId xmlns:p14="http://schemas.microsoft.com/office/powerpoint/2010/main" val="222714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9C7-33BA-37B0-42CB-525521A09995}"/>
              </a:ext>
            </a:extLst>
          </p:cNvPr>
          <p:cNvSpPr>
            <a:spLocks noGrp="1"/>
          </p:cNvSpPr>
          <p:nvPr>
            <p:ph type="ctrTitle"/>
          </p:nvPr>
        </p:nvSpPr>
        <p:spPr>
          <a:xfrm>
            <a:off x="1149927" y="755218"/>
            <a:ext cx="9549918" cy="477837"/>
          </a:xfrm>
        </p:spPr>
        <p:txBody>
          <a:bodyPr>
            <a:normAutofit fontScale="90000"/>
          </a:bodyPr>
          <a:lstStyle/>
          <a:p>
            <a:r>
              <a:rPr lang="en-US" b="1"/>
              <a:t>DECODING GAMING ANALYSIS</a:t>
            </a:r>
            <a:endParaRPr lang="en-GB" b="1" dirty="0"/>
          </a:p>
        </p:txBody>
      </p:sp>
      <p:sp>
        <p:nvSpPr>
          <p:cNvPr id="3" name="Subtitle 2">
            <a:extLst>
              <a:ext uri="{FF2B5EF4-FFF2-40B4-BE49-F238E27FC236}">
                <a16:creationId xmlns:a16="http://schemas.microsoft.com/office/drawing/2014/main" id="{C2718BC3-80DA-5316-D563-D8EB0F704DE7}"/>
              </a:ext>
            </a:extLst>
          </p:cNvPr>
          <p:cNvSpPr>
            <a:spLocks noGrp="1"/>
          </p:cNvSpPr>
          <p:nvPr>
            <p:ph type="subTitle" idx="1"/>
          </p:nvPr>
        </p:nvSpPr>
        <p:spPr>
          <a:xfrm>
            <a:off x="423080" y="1598738"/>
            <a:ext cx="11518709" cy="1068052"/>
          </a:xfrm>
        </p:spPr>
        <p:txBody>
          <a:bodyPr>
            <a:noAutofit/>
          </a:bodyPr>
          <a:lstStyle/>
          <a:p>
            <a:pPr algn="l"/>
            <a:r>
              <a:rPr lang="en-US" sz="2000" dirty="0">
                <a:solidFill>
                  <a:schemeClr val="tx2">
                    <a:lumMod val="90000"/>
                    <a:lumOff val="10000"/>
                  </a:schemeClr>
                </a:solidFill>
                <a:latin typeface="Consolas" panose="020B0609020204030204" pitchFamily="49" charset="0"/>
              </a:rPr>
              <a:t>7. Find Top 3 score based on each </a:t>
            </a:r>
            <a:r>
              <a:rPr lang="en-US" sz="2000" dirty="0" err="1">
                <a:solidFill>
                  <a:schemeClr val="tx2">
                    <a:lumMod val="90000"/>
                    <a:lumOff val="10000"/>
                  </a:schemeClr>
                </a:solidFill>
                <a:latin typeface="Consolas" panose="020B0609020204030204" pitchFamily="49" charset="0"/>
              </a:rPr>
              <a:t>dev_id</a:t>
            </a:r>
            <a:r>
              <a:rPr lang="en-US" sz="2000" dirty="0">
                <a:solidFill>
                  <a:schemeClr val="tx2">
                    <a:lumMod val="90000"/>
                    <a:lumOff val="10000"/>
                  </a:schemeClr>
                </a:solidFill>
                <a:latin typeface="Consolas" panose="020B0609020204030204" pitchFamily="49" charset="0"/>
              </a:rPr>
              <a:t> and Rank them in increasing order– </a:t>
            </a:r>
          </a:p>
          <a:p>
            <a:pPr algn="l"/>
            <a:r>
              <a:rPr lang="en-US" sz="2000" dirty="0">
                <a:solidFill>
                  <a:schemeClr val="tx2">
                    <a:lumMod val="90000"/>
                    <a:lumOff val="10000"/>
                  </a:schemeClr>
                </a:solidFill>
                <a:latin typeface="Consolas" panose="020B0609020204030204" pitchFamily="49" charset="0"/>
              </a:rPr>
              <a:t>   using </a:t>
            </a:r>
            <a:r>
              <a:rPr lang="en-US" sz="2000" dirty="0" err="1">
                <a:solidFill>
                  <a:schemeClr val="tx2">
                    <a:lumMod val="90000"/>
                    <a:lumOff val="10000"/>
                  </a:schemeClr>
                </a:solidFill>
                <a:latin typeface="Consolas" panose="020B0609020204030204" pitchFamily="49" charset="0"/>
              </a:rPr>
              <a:t>Row_Number</a:t>
            </a:r>
            <a:r>
              <a:rPr lang="en-US" sz="2000" dirty="0">
                <a:solidFill>
                  <a:schemeClr val="tx2">
                    <a:lumMod val="90000"/>
                    <a:lumOff val="10000"/>
                  </a:schemeClr>
                </a:solidFill>
                <a:latin typeface="Consolas" panose="020B0609020204030204" pitchFamily="49" charset="0"/>
              </a:rPr>
              <a:t>. Display difficulty as well. </a:t>
            </a:r>
            <a:endParaRPr lang="en-US" sz="2000" b="1"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0E3185-BF79-97A7-C4A8-7F89165E1D75}"/>
              </a:ext>
            </a:extLst>
          </p:cNvPr>
          <p:cNvCxnSpPr/>
          <p:nvPr/>
        </p:nvCxnSpPr>
        <p:spPr>
          <a:xfrm>
            <a:off x="0" y="1233055"/>
            <a:ext cx="12192000" cy="0"/>
          </a:xfrm>
          <a:prstGeom prst="line">
            <a:avLst/>
          </a:prstGeom>
          <a:ln>
            <a:solidFill>
              <a:schemeClr val="tx2">
                <a:lumMod val="50000"/>
                <a:lumOff val="50000"/>
              </a:schemeClr>
            </a:solidFill>
          </a:ln>
          <a:effectLst>
            <a:outerShdw blurRad="50800" dist="38100" dir="5400000" algn="t"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7" name="Subtitle 2">
            <a:extLst>
              <a:ext uri="{FF2B5EF4-FFF2-40B4-BE49-F238E27FC236}">
                <a16:creationId xmlns:a16="http://schemas.microsoft.com/office/drawing/2014/main" id="{BE9C5577-FA50-62E9-4C8E-78684E7C5FD7}"/>
              </a:ext>
            </a:extLst>
          </p:cNvPr>
          <p:cNvSpPr txBox="1">
            <a:spLocks/>
          </p:cNvSpPr>
          <p:nvPr/>
        </p:nvSpPr>
        <p:spPr>
          <a:xfrm>
            <a:off x="942975" y="2939750"/>
            <a:ext cx="5153025" cy="316303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solidFill>
                  <a:srgbClr val="0000FF"/>
                </a:solidFill>
                <a:latin typeface="Consolas" panose="020B0609020204030204" pitchFamily="49" charset="0"/>
              </a:rPr>
              <a:t>WITH</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RankedScores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 </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difficulty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ROW_NUMBER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score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Rank</a:t>
            </a:r>
            <a:endParaRPr lang="en-US" sz="1800" dirty="0">
              <a:solidFill>
                <a:srgbClr val="000000"/>
              </a:solidFill>
              <a:latin typeface="Consolas" panose="020B0609020204030204" pitchFamily="49" charset="0"/>
            </a:endParaRPr>
          </a:p>
          <a:p>
            <a:pPr algn="l"/>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level_details2</a:t>
            </a:r>
          </a:p>
          <a:p>
            <a:pPr algn="l"/>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pPr algn="l"/>
            <a:endParaRPr lang="en-GB"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difficulty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a:t>
            </a:r>
          </a:p>
          <a:p>
            <a:pPr algn="l"/>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RankedScores</a:t>
            </a:r>
            <a:endParaRPr lang="en-GB" sz="1800" dirty="0">
              <a:solidFill>
                <a:srgbClr val="000000"/>
              </a:solidFill>
              <a:latin typeface="Consolas" panose="020B0609020204030204" pitchFamily="49" charset="0"/>
            </a:endParaRPr>
          </a:p>
          <a:p>
            <a:pPr algn="l"/>
            <a:r>
              <a:rPr lang="en-GB" sz="1800" dirty="0">
                <a:solidFill>
                  <a:srgbClr val="0000FF"/>
                </a:solidFill>
                <a:latin typeface="Consolas" panose="020B0609020204030204" pitchFamily="49" charset="0"/>
              </a:rPr>
              <a:t>WHERE</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Rank</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&lt;=</a:t>
            </a:r>
            <a:r>
              <a:rPr lang="en-GB" sz="1800" dirty="0">
                <a:solidFill>
                  <a:srgbClr val="000000"/>
                </a:solidFill>
                <a:latin typeface="Consolas" panose="020B0609020204030204" pitchFamily="49" charset="0"/>
              </a:rPr>
              <a:t> 3</a:t>
            </a: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Score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Rank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8" name="Subtitle 2">
            <a:extLst>
              <a:ext uri="{FF2B5EF4-FFF2-40B4-BE49-F238E27FC236}">
                <a16:creationId xmlns:a16="http://schemas.microsoft.com/office/drawing/2014/main" id="{F332EB8A-E1AC-EDC1-49B1-5E09F1CC039E}"/>
              </a:ext>
            </a:extLst>
          </p:cNvPr>
          <p:cNvSpPr txBox="1">
            <a:spLocks/>
          </p:cNvSpPr>
          <p:nvPr/>
        </p:nvSpPr>
        <p:spPr>
          <a:xfrm>
            <a:off x="1149927" y="3429000"/>
            <a:ext cx="5153025" cy="2674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B1EC48D-F8A8-7572-5295-AE1F8F4AAA8F}"/>
              </a:ext>
            </a:extLst>
          </p:cNvPr>
          <p:cNvCxnSpPr>
            <a:cxnSpLocks/>
          </p:cNvCxnSpPr>
          <p:nvPr/>
        </p:nvCxnSpPr>
        <p:spPr>
          <a:xfrm>
            <a:off x="6034070" y="2623442"/>
            <a:ext cx="0" cy="2991267"/>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66275900-AF92-3E06-9FB1-4CDD14060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904" y="2939749"/>
            <a:ext cx="4382238" cy="2685195"/>
          </a:xfrm>
          <a:prstGeom prst="rect">
            <a:avLst/>
          </a:prstGeom>
        </p:spPr>
      </p:pic>
    </p:spTree>
    <p:extLst>
      <p:ext uri="{BB962C8B-B14F-4D97-AF65-F5344CB8AC3E}">
        <p14:creationId xmlns:p14="http://schemas.microsoft.com/office/powerpoint/2010/main" val="129611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4871</TotalTime>
  <Words>2073</Words>
  <Application>Microsoft Office PowerPoint</Application>
  <PresentationFormat>Widescreen</PresentationFormat>
  <Paragraphs>243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Arial Black</vt:lpstr>
      <vt:lpstr>Consolas</vt:lpstr>
      <vt:lpstr>Times New Roman</vt:lpstr>
      <vt:lpstr>Office Theme</vt:lpstr>
      <vt:lpstr>GAME ANALYSIS  WITH SQL</vt:lpstr>
      <vt:lpstr>Overview of the Dataset</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DECODING GAMING ANALYSIS</vt:lpstr>
      <vt:lpstr>SUMMARY</vt:lpstr>
      <vt:lpstr>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ANALYSIS  WITH SQL</dc:title>
  <dc:creator>Wakilu Salaudeen</dc:creator>
  <cp:lastModifiedBy>Wakilu Salaudeen</cp:lastModifiedBy>
  <cp:revision>8</cp:revision>
  <dcterms:created xsi:type="dcterms:W3CDTF">2024-04-18T14:35:13Z</dcterms:created>
  <dcterms:modified xsi:type="dcterms:W3CDTF">2024-04-22T11:32:29Z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2024-04-18T15:12:39Z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7c335a7a-784a-4f0c-807f-b3f2d2a9d4d1</vt:lpwstr>
  </property>
  <property fmtid="{D5CDD505-2E9C-101B-9397-08002B2CF9AE}" pid="7" name="MSIP_Label_defa4170-0d19-0005-0004-bc88714345d2_ActionId">
    <vt:lpwstr>d35a0266-7982-4fb6-b4df-aa6eeaace816</vt:lpwstr>
  </property>
  <property fmtid="{D5CDD505-2E9C-101B-9397-08002B2CF9AE}" pid="8" name="MSIP_Label_defa4170-0d19-0005-0004-bc88714345d2_ContentBits">
    <vt:lpwstr>0</vt:lpwstr>
  </property>
</Properties>
</file>