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ompetitions/learn-ai-bbc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Article Text Categorization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Supervised Model Training and Testing Accuracies</a:t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846" y="1121665"/>
            <a:ext cx="6018307" cy="3751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">
                <a:solidFill>
                  <a:schemeClr val="dk1"/>
                </a:solidFill>
              </a:rPr>
              <a:t>The training accuracy of random forest with grid search training is 100%. The testing accuracy is 0.9619.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">
                <a:solidFill>
                  <a:schemeClr val="dk1"/>
                </a:solidFill>
              </a:rPr>
              <a:t>The training accuracy of my best NMF with tunning is 95%. The testing accuracy is 0.967315.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">
                <a:solidFill>
                  <a:schemeClr val="dk1"/>
                </a:solidFill>
              </a:rPr>
              <a:t>The goal is to choose the best model to predict unseen data, so NMF performs better (on testing data).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">
                <a:solidFill>
                  <a:schemeClr val="dk1"/>
                </a:solidFill>
              </a:rPr>
              <a:t>For training data, random forest is clearly more overfitting since it has higher (than NMF) training accuracy but lower (than NMF) testing accuracy than the NMF model.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Char char="●"/>
            </a:pPr>
            <a:r>
              <a:rPr lang="en">
                <a:solidFill>
                  <a:schemeClr val="dk1"/>
                </a:solidFill>
              </a:rPr>
              <a:t>In conclusion, NMF outperforms random forest in test accuracy, avoid overfitting, and efficient use of labeled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60" name="Google Shape;60;p14"/>
          <p:cNvGrpSpPr/>
          <p:nvPr/>
        </p:nvGrpSpPr>
        <p:grpSpPr>
          <a:xfrm>
            <a:off x="331644" y="1014260"/>
            <a:ext cx="8480711" cy="3682415"/>
            <a:chOff x="19944" y="1799"/>
            <a:chExt cx="8480711" cy="3682415"/>
          </a:xfrm>
        </p:grpSpPr>
        <p:sp>
          <p:nvSpPr>
            <p:cNvPr id="61" name="Google Shape;61;p14"/>
            <p:cNvSpPr/>
            <p:nvPr/>
          </p:nvSpPr>
          <p:spPr>
            <a:xfrm>
              <a:off x="19944" y="1285065"/>
              <a:ext cx="2231766" cy="1115883"/>
            </a:xfrm>
            <a:prstGeom prst="roundRect">
              <a:avLst>
                <a:gd fmla="val 10000" name="adj"/>
              </a:avLst>
            </a:prstGeom>
            <a:solidFill>
              <a:srgbClr val="4185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 txBox="1"/>
            <p:nvPr/>
          </p:nvSpPr>
          <p:spPr>
            <a:xfrm>
              <a:off x="52627" y="1317748"/>
              <a:ext cx="2166400" cy="1050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NLP Text Categorization</a:t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 rot="-3310531">
              <a:off x="1916447" y="1174128"/>
              <a:ext cx="1563232" cy="54492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 txBox="1"/>
            <p:nvPr/>
          </p:nvSpPr>
          <p:spPr>
            <a:xfrm rot="-3310531">
              <a:off x="2658982" y="1162293"/>
              <a:ext cx="78161" cy="781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3144416" y="1799"/>
              <a:ext cx="2231766" cy="1115883"/>
            </a:xfrm>
            <a:prstGeom prst="roundRect">
              <a:avLst>
                <a:gd fmla="val 10000" name="adj"/>
              </a:avLst>
            </a:prstGeom>
            <a:solidFill>
              <a:srgbClr val="92D0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3177099" y="34482"/>
              <a:ext cx="2166400" cy="1050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Preprocessing</a:t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2251710" y="1815760"/>
              <a:ext cx="892706" cy="54492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2675745" y="1820689"/>
              <a:ext cx="44635" cy="44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144416" y="1285065"/>
              <a:ext cx="2231766" cy="1115883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3177099" y="1317748"/>
              <a:ext cx="2166400" cy="1050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Training</a:t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 rot="-2142401">
              <a:off x="5272850" y="1494944"/>
              <a:ext cx="1099371" cy="54492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 rot="-2142401">
              <a:off x="5795052" y="1494706"/>
              <a:ext cx="54968" cy="54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268889" y="643432"/>
              <a:ext cx="2231766" cy="1115883"/>
            </a:xfrm>
            <a:prstGeom prst="roundRect">
              <a:avLst>
                <a:gd fmla="val 10000" name="adj"/>
              </a:avLst>
            </a:prstGeom>
            <a:solidFill>
              <a:srgbClr val="FFAA3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6301572" y="676115"/>
              <a:ext cx="2166400" cy="1050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Unsupervised Model</a:t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 rot="2142401">
              <a:off x="5272850" y="2136577"/>
              <a:ext cx="1099371" cy="54492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 rot="2142401">
              <a:off x="5795052" y="2136339"/>
              <a:ext cx="54968" cy="54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268889" y="1926698"/>
              <a:ext cx="2231766" cy="1115883"/>
            </a:xfrm>
            <a:prstGeom prst="roundRect">
              <a:avLst>
                <a:gd fmla="val 10000" name="adj"/>
              </a:avLst>
            </a:prstGeom>
            <a:solidFill>
              <a:srgbClr val="FFAA3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6301572" y="1959381"/>
              <a:ext cx="2166400" cy="1050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Supervised Model</a:t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3310531">
              <a:off x="1916447" y="2457393"/>
              <a:ext cx="1563232" cy="54492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 txBox="1"/>
            <p:nvPr/>
          </p:nvSpPr>
          <p:spPr>
            <a:xfrm rot="3310531">
              <a:off x="2658982" y="2445558"/>
              <a:ext cx="78161" cy="781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144416" y="2568331"/>
              <a:ext cx="2231766" cy="1115883"/>
            </a:xfrm>
            <a:prstGeom prst="roundRect">
              <a:avLst>
                <a:gd fmla="val 10000" name="adj"/>
              </a:avLst>
            </a:prstGeom>
            <a:solidFill>
              <a:srgbClr val="7030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3177099" y="2601014"/>
              <a:ext cx="2166400" cy="1050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Evaluation</a:t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The dataset which we have used is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BBC news</a:t>
            </a:r>
            <a:r>
              <a:rPr lang="en">
                <a:solidFill>
                  <a:schemeClr val="dk1"/>
                </a:solidFill>
              </a:rPr>
              <a:t> dataset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Public dataset from the BBC comprised of 2225 articles, each labeled under one of 5 categories: business, entertainment, politics, sport or tech. The dataset is broken into 1490 records for training and 735 for testing.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Split ratio: Training 60, test 40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7475"/>
            <a:ext cx="9144000" cy="49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Preprocessing</a:t>
            </a:r>
            <a:endParaRPr/>
          </a:p>
        </p:txBody>
      </p:sp>
      <p:grpSp>
        <p:nvGrpSpPr>
          <p:cNvPr id="101" name="Google Shape;101;p17"/>
          <p:cNvGrpSpPr/>
          <p:nvPr/>
        </p:nvGrpSpPr>
        <p:grpSpPr>
          <a:xfrm>
            <a:off x="1784991" y="1012742"/>
            <a:ext cx="5574016" cy="3685451"/>
            <a:chOff x="1473291" y="281"/>
            <a:chExt cx="5574016" cy="3685451"/>
          </a:xfrm>
        </p:grpSpPr>
        <p:sp>
          <p:nvSpPr>
            <p:cNvPr id="102" name="Google Shape;102;p17"/>
            <p:cNvSpPr/>
            <p:nvPr/>
          </p:nvSpPr>
          <p:spPr>
            <a:xfrm>
              <a:off x="1473291" y="843717"/>
              <a:ext cx="1466846" cy="733423"/>
            </a:xfrm>
            <a:prstGeom prst="roundRect">
              <a:avLst>
                <a:gd fmla="val 10000" name="adj"/>
              </a:avLst>
            </a:prstGeom>
            <a:solidFill>
              <a:srgbClr val="92D0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1494772" y="865198"/>
              <a:ext cx="1423884" cy="690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Preprocessing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 rot="-3310531">
              <a:off x="2719783" y="770803"/>
              <a:ext cx="1027447" cy="35815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 txBox="1"/>
            <p:nvPr/>
          </p:nvSpPr>
          <p:spPr>
            <a:xfrm rot="-3310531">
              <a:off x="3207821" y="763024"/>
              <a:ext cx="51372" cy="51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3526876" y="281"/>
              <a:ext cx="1466846" cy="733423"/>
            </a:xfrm>
            <a:prstGeom prst="roundRect">
              <a:avLst>
                <a:gd fmla="val 10000" name="adj"/>
              </a:avLst>
            </a:prstGeom>
            <a:solidFill>
              <a:srgbClr val="FFAA3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3548357" y="21762"/>
              <a:ext cx="1423884" cy="690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Remove duplicates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940138" y="1192521"/>
              <a:ext cx="586738" cy="35815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3218839" y="1195761"/>
              <a:ext cx="29336" cy="29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3526876" y="843717"/>
              <a:ext cx="1466846" cy="733423"/>
            </a:xfrm>
            <a:prstGeom prst="roundRect">
              <a:avLst>
                <a:gd fmla="val 10000" name="adj"/>
              </a:avLst>
            </a:prstGeom>
            <a:solidFill>
              <a:srgbClr val="FFAA3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3548357" y="865198"/>
              <a:ext cx="1423884" cy="690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TF IDF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 rot="3310531">
              <a:off x="2719783" y="1614240"/>
              <a:ext cx="1027447" cy="35815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FFAA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 txBox="1"/>
            <p:nvPr/>
          </p:nvSpPr>
          <p:spPr>
            <a:xfrm rot="3310531">
              <a:off x="3207821" y="1606461"/>
              <a:ext cx="51372" cy="51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3526876" y="1687154"/>
              <a:ext cx="1466846" cy="733423"/>
            </a:xfrm>
            <a:prstGeom prst="roundRect">
              <a:avLst>
                <a:gd fmla="val 10000" name="adj"/>
              </a:avLst>
            </a:prstGeom>
            <a:solidFill>
              <a:srgbClr val="FFAA3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3548357" y="1708635"/>
              <a:ext cx="1423884" cy="690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Preprocessing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 rot="-3907178">
              <a:off x="4589797" y="1403380"/>
              <a:ext cx="1394589" cy="35815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 txBox="1"/>
            <p:nvPr/>
          </p:nvSpPr>
          <p:spPr>
            <a:xfrm rot="-3907178">
              <a:off x="5252227" y="1386423"/>
              <a:ext cx="69729" cy="69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5580461" y="421999"/>
              <a:ext cx="1466846" cy="733423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5601942" y="443480"/>
              <a:ext cx="1423884" cy="690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Convert to lower case 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 rot="-2142401">
              <a:off x="4925807" y="1825099"/>
              <a:ext cx="722570" cy="35815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 txBox="1"/>
            <p:nvPr/>
          </p:nvSpPr>
          <p:spPr>
            <a:xfrm rot="-2142401">
              <a:off x="5269028" y="1824942"/>
              <a:ext cx="36128" cy="36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5580461" y="1265436"/>
              <a:ext cx="1466846" cy="733423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5601942" y="1286917"/>
              <a:ext cx="1423884" cy="690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Remove punctuation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 rot="2142401">
              <a:off x="4925807" y="2246817"/>
              <a:ext cx="722570" cy="35815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 txBox="1"/>
            <p:nvPr/>
          </p:nvSpPr>
          <p:spPr>
            <a:xfrm rot="2142401">
              <a:off x="5269028" y="2246661"/>
              <a:ext cx="36128" cy="36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5580461" y="2108872"/>
              <a:ext cx="1466846" cy="733423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5601942" y="2130353"/>
              <a:ext cx="1423884" cy="690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Remove stopwords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 rot="3907178">
              <a:off x="4589797" y="2668535"/>
              <a:ext cx="1394589" cy="35815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 txBox="1"/>
            <p:nvPr/>
          </p:nvSpPr>
          <p:spPr>
            <a:xfrm rot="3907178">
              <a:off x="5252227" y="2651578"/>
              <a:ext cx="69729" cy="69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5580461" y="2952309"/>
              <a:ext cx="1466846" cy="733423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5601942" y="2973790"/>
              <a:ext cx="1423884" cy="690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Stemming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Removing repeated articles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Tokenization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Document length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Stemming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 grams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stop words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maximum and minimum document frequency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lower cases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Punctuations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numbers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3768"/>
            <a:ext cx="4504140" cy="410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4140" y="1017725"/>
            <a:ext cx="4504140" cy="4109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11700" y="445025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945">
                <a:highlight>
                  <a:srgbClr val="F7F7F7"/>
                </a:highlight>
              </a:rPr>
              <a:t>Top 110 frequent words in each category after some word pre-processing</a:t>
            </a:r>
            <a:endParaRPr sz="1945"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32957"/>
            <a:ext cx="9144000" cy="1591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Removing repeated articles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Tokenization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Document length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Stemming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 grams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stop words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maximum and minimum document frequency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lower cases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Punctuations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numbers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066" y="1017724"/>
            <a:ext cx="8356234" cy="1907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066" y="2896662"/>
            <a:ext cx="8356234" cy="180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Unsupervised Model Training and Testing Accuracies</a:t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62913"/>
            <a:ext cx="9144000" cy="23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