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b84113fb6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b84113fb6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b84113fb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b84113fb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b0ace6d60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b0ace6d60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b0ace6d60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b0ace6d60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b0ace6d60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b0ace6d60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b84113fb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b84113fb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b84113fb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b84113fb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b0ace6d60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b0ace6d60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b0ace6d60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b0ace6d60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b0ace6d60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b0ace6d60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b0ace6d6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b0ace6d6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b84113fb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b84113fb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b84113fb6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b84113fb6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84113fb6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84113fb6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0ace6d60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0ace6d60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b0ace6d6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b0ace6d6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b0ace6d6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b0ace6d6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b0ace6d6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b0ace6d6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b0ace6d6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b0ace6d6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b0ace6d6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b0ace6d6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3.png"/><Relationship Id="rId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1975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400525" y="276385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50" y="297450"/>
            <a:ext cx="695325" cy="1646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957275" y="201700"/>
            <a:ext cx="44619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rgbClr val="FFFFFF"/>
                </a:solidFill>
              </a:rPr>
              <a:t>Ciência e Visualização de Dados em Saúde 1s/2020</a:t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8" name="Google Shape;58;p13"/>
          <p:cNvSpPr txBox="1"/>
          <p:nvPr/>
        </p:nvSpPr>
        <p:spPr>
          <a:xfrm>
            <a:off x="99175" y="1697950"/>
            <a:ext cx="4015500" cy="1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</a:rPr>
              <a:t>Análise</a:t>
            </a:r>
            <a:r>
              <a:rPr lang="pt-BR" sz="2300">
                <a:solidFill>
                  <a:srgbClr val="FFFFFF"/>
                </a:solidFill>
              </a:rPr>
              <a:t> de Dados sobre o Diabetes no Brasil - VIGITEL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99175" y="3596650"/>
            <a:ext cx="33588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Heitor Soares Mattosinho  262947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João Guilherme Ito Cypriano  061701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Stephania Slis Raggio Santos  137608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Tainá Peres Passos  194220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Dificuldades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Grande volume de dados (50.000 linhas x 400 colunas por tabela);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Códigos de colunas não estavam homogêneos;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dicionário do Vigitel não descrevia todas as colunas;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Colunas faltantes em algumas tabelas;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Dificuldade para criar tabelas;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Peso Rake;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750" y="3028950"/>
            <a:ext cx="238125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04525" cy="521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3"/>
          <p:cNvCxnSpPr/>
          <p:nvPr/>
        </p:nvCxnSpPr>
        <p:spPr>
          <a:xfrm rot="10800000">
            <a:off x="1407950" y="3093300"/>
            <a:ext cx="58500" cy="33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3"/>
          <p:cNvSpPr txBox="1"/>
          <p:nvPr/>
        </p:nvSpPr>
        <p:spPr>
          <a:xfrm>
            <a:off x="7580275" y="1765550"/>
            <a:ext cx="6420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11%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1224875" y="2757600"/>
            <a:ext cx="6420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5%</a:t>
            </a:r>
            <a:endParaRPr/>
          </a:p>
        </p:txBody>
      </p:sp>
      <p:cxnSp>
        <p:nvCxnSpPr>
          <p:cNvPr id="166" name="Google Shape;166;p23"/>
          <p:cNvCxnSpPr/>
          <p:nvPr/>
        </p:nvCxnSpPr>
        <p:spPr>
          <a:xfrm rot="10800000">
            <a:off x="7791950" y="2101250"/>
            <a:ext cx="21000" cy="36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6850"/>
            <a:ext cx="9143999" cy="4842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819025" y="63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34343"/>
                </a:solidFill>
              </a:rPr>
              <a:t>Boxplot comparativo Início da idade da diabetes x Ano</a:t>
            </a:r>
            <a:endParaRPr sz="2000">
              <a:solidFill>
                <a:srgbClr val="434343"/>
              </a:solidFill>
            </a:endParaRPr>
          </a:p>
        </p:txBody>
      </p:sp>
      <p:grpSp>
        <p:nvGrpSpPr>
          <p:cNvPr id="179" name="Google Shape;179;p25"/>
          <p:cNvGrpSpPr/>
          <p:nvPr/>
        </p:nvGrpSpPr>
        <p:grpSpPr>
          <a:xfrm>
            <a:off x="819028" y="1148925"/>
            <a:ext cx="6624771" cy="3756776"/>
            <a:chOff x="949328" y="1480575"/>
            <a:chExt cx="6624771" cy="3756776"/>
          </a:xfrm>
        </p:grpSpPr>
        <p:pic>
          <p:nvPicPr>
            <p:cNvPr id="180" name="Google Shape;180;p25"/>
            <p:cNvPicPr preferRelativeResize="0"/>
            <p:nvPr/>
          </p:nvPicPr>
          <p:blipFill rotWithShape="1">
            <a:blip r:embed="rId3">
              <a:alphaModFix/>
            </a:blip>
            <a:srcRect b="0" l="6235" r="0" t="12349"/>
            <a:stretch/>
          </p:blipFill>
          <p:spPr>
            <a:xfrm>
              <a:off x="1322275" y="1480575"/>
              <a:ext cx="6251824" cy="37567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25"/>
            <p:cNvSpPr txBox="1"/>
            <p:nvPr/>
          </p:nvSpPr>
          <p:spPr>
            <a:xfrm rot="-5401482">
              <a:off x="-152872" y="2784800"/>
              <a:ext cx="2783400" cy="5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/>
                <a:t>Início da </a:t>
              </a:r>
              <a:r>
                <a:rPr lang="pt-BR" sz="1300"/>
                <a:t>Idade da  diabetes ( anos)</a:t>
              </a:r>
              <a:endParaRPr sz="1300"/>
            </a:p>
          </p:txBody>
        </p:sp>
        <p:sp>
          <p:nvSpPr>
            <p:cNvPr id="182" name="Google Shape;182;p25"/>
            <p:cNvSpPr txBox="1"/>
            <p:nvPr/>
          </p:nvSpPr>
          <p:spPr>
            <a:xfrm>
              <a:off x="2518575" y="4465400"/>
              <a:ext cx="6516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2015</a:t>
              </a:r>
              <a:endParaRPr sz="1000"/>
            </a:p>
          </p:txBody>
        </p:sp>
        <p:sp>
          <p:nvSpPr>
            <p:cNvPr id="183" name="Google Shape;183;p25"/>
            <p:cNvSpPr txBox="1"/>
            <p:nvPr/>
          </p:nvSpPr>
          <p:spPr>
            <a:xfrm>
              <a:off x="3229400" y="4465400"/>
              <a:ext cx="6516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2016</a:t>
              </a:r>
              <a:endParaRPr sz="1000"/>
            </a:p>
          </p:txBody>
        </p:sp>
        <p:sp>
          <p:nvSpPr>
            <p:cNvPr id="184" name="Google Shape;184;p25"/>
            <p:cNvSpPr txBox="1"/>
            <p:nvPr/>
          </p:nvSpPr>
          <p:spPr>
            <a:xfrm>
              <a:off x="3913075" y="4465400"/>
              <a:ext cx="6516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2017</a:t>
              </a:r>
              <a:endParaRPr sz="1000"/>
            </a:p>
          </p:txBody>
        </p:sp>
        <p:sp>
          <p:nvSpPr>
            <p:cNvPr id="185" name="Google Shape;185;p25"/>
            <p:cNvSpPr txBox="1"/>
            <p:nvPr/>
          </p:nvSpPr>
          <p:spPr>
            <a:xfrm>
              <a:off x="4591825" y="4465400"/>
              <a:ext cx="6516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2018</a:t>
              </a:r>
              <a:endParaRPr sz="1000"/>
            </a:p>
          </p:txBody>
        </p:sp>
        <p:sp>
          <p:nvSpPr>
            <p:cNvPr id="186" name="Google Shape;186;p25"/>
            <p:cNvSpPr txBox="1"/>
            <p:nvPr/>
          </p:nvSpPr>
          <p:spPr>
            <a:xfrm>
              <a:off x="5307575" y="4465400"/>
              <a:ext cx="6516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2019</a:t>
              </a:r>
              <a:endParaRPr sz="1000"/>
            </a:p>
          </p:txBody>
        </p:sp>
        <p:sp>
          <p:nvSpPr>
            <p:cNvPr id="187" name="Google Shape;187;p25"/>
            <p:cNvSpPr txBox="1"/>
            <p:nvPr/>
          </p:nvSpPr>
          <p:spPr>
            <a:xfrm>
              <a:off x="3555200" y="4703625"/>
              <a:ext cx="6516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Ano</a:t>
              </a:r>
              <a:endParaRPr/>
            </a:p>
          </p:txBody>
        </p:sp>
      </p:grpSp>
      <p:sp>
        <p:nvSpPr>
          <p:cNvPr id="188" name="Google Shape;188;p25"/>
          <p:cNvSpPr txBox="1"/>
          <p:nvPr/>
        </p:nvSpPr>
        <p:spPr>
          <a:xfrm>
            <a:off x="6692700" y="2721350"/>
            <a:ext cx="2325000" cy="35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mediana de 2019: 54 anos</a:t>
            </a:r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6692700" y="1207250"/>
            <a:ext cx="2325000" cy="35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mediana de 2015: 51 anos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6"/>
          <p:cNvCxnSpPr/>
          <p:nvPr/>
        </p:nvCxnSpPr>
        <p:spPr>
          <a:xfrm flipH="1" rot="10800000">
            <a:off x="1459150" y="2568000"/>
            <a:ext cx="138600" cy="70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6"/>
          <p:cNvSpPr txBox="1"/>
          <p:nvPr/>
        </p:nvSpPr>
        <p:spPr>
          <a:xfrm>
            <a:off x="1386175" y="2268950"/>
            <a:ext cx="6639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15%</a:t>
            </a:r>
            <a:endParaRPr/>
          </a:p>
        </p:txBody>
      </p:sp>
      <p:cxnSp>
        <p:nvCxnSpPr>
          <p:cNvPr id="197" name="Google Shape;197;p26"/>
          <p:cNvCxnSpPr/>
          <p:nvPr/>
        </p:nvCxnSpPr>
        <p:spPr>
          <a:xfrm flipH="1" rot="10800000">
            <a:off x="7732700" y="2058650"/>
            <a:ext cx="138600" cy="70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6"/>
          <p:cNvSpPr txBox="1"/>
          <p:nvPr/>
        </p:nvSpPr>
        <p:spPr>
          <a:xfrm>
            <a:off x="7659725" y="1759600"/>
            <a:ext cx="6639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23</a:t>
            </a:r>
            <a:r>
              <a:rPr lang="pt-BR"/>
              <a:t>%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8"/>
          <p:cNvCxnSpPr/>
          <p:nvPr/>
        </p:nvCxnSpPr>
        <p:spPr>
          <a:xfrm rot="10800000">
            <a:off x="1597775" y="2079150"/>
            <a:ext cx="0" cy="40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8"/>
          <p:cNvSpPr txBox="1"/>
          <p:nvPr/>
        </p:nvSpPr>
        <p:spPr>
          <a:xfrm>
            <a:off x="1378925" y="1772850"/>
            <a:ext cx="5982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16%</a:t>
            </a:r>
            <a:endParaRPr/>
          </a:p>
        </p:txBody>
      </p:sp>
      <p:cxnSp>
        <p:nvCxnSpPr>
          <p:cNvPr id="213" name="Google Shape;213;p28"/>
          <p:cNvCxnSpPr/>
          <p:nvPr/>
        </p:nvCxnSpPr>
        <p:spPr>
          <a:xfrm rot="10800000">
            <a:off x="6061975" y="1013150"/>
            <a:ext cx="0" cy="40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8"/>
          <p:cNvSpPr txBox="1"/>
          <p:nvPr/>
        </p:nvSpPr>
        <p:spPr>
          <a:xfrm>
            <a:off x="5843125" y="706850"/>
            <a:ext cx="5982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24</a:t>
            </a:r>
            <a:r>
              <a:rPr lang="pt-BR"/>
              <a:t>%</a:t>
            </a:r>
            <a:endParaRPr/>
          </a:p>
        </p:txBody>
      </p:sp>
      <p:cxnSp>
        <p:nvCxnSpPr>
          <p:cNvPr id="215" name="Google Shape;215;p28"/>
          <p:cNvCxnSpPr/>
          <p:nvPr/>
        </p:nvCxnSpPr>
        <p:spPr>
          <a:xfrm flipH="1" rot="10800000">
            <a:off x="6084650" y="3210200"/>
            <a:ext cx="547200" cy="5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8"/>
          <p:cNvCxnSpPr/>
          <p:nvPr/>
        </p:nvCxnSpPr>
        <p:spPr>
          <a:xfrm flipH="1" rot="10800000">
            <a:off x="6084650" y="3552875"/>
            <a:ext cx="700500" cy="10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8"/>
          <p:cNvCxnSpPr/>
          <p:nvPr/>
        </p:nvCxnSpPr>
        <p:spPr>
          <a:xfrm>
            <a:off x="6070050" y="3735425"/>
            <a:ext cx="715200" cy="10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8"/>
          <p:cNvCxnSpPr/>
          <p:nvPr/>
        </p:nvCxnSpPr>
        <p:spPr>
          <a:xfrm>
            <a:off x="6084650" y="2531850"/>
            <a:ext cx="583800" cy="9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8"/>
          <p:cNvCxnSpPr/>
          <p:nvPr/>
        </p:nvCxnSpPr>
        <p:spPr>
          <a:xfrm>
            <a:off x="6066350" y="1747150"/>
            <a:ext cx="76800" cy="29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8"/>
          <p:cNvSpPr txBox="1"/>
          <p:nvPr/>
        </p:nvSpPr>
        <p:spPr>
          <a:xfrm>
            <a:off x="5893375" y="1979100"/>
            <a:ext cx="5982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22</a:t>
            </a:r>
            <a:r>
              <a:rPr lang="pt-BR"/>
              <a:t>%</a:t>
            </a:r>
            <a:endParaRPr/>
          </a:p>
        </p:txBody>
      </p:sp>
      <p:sp>
        <p:nvSpPr>
          <p:cNvPr id="221" name="Google Shape;221;p28"/>
          <p:cNvSpPr txBox="1"/>
          <p:nvPr/>
        </p:nvSpPr>
        <p:spPr>
          <a:xfrm>
            <a:off x="6580100" y="2436900"/>
            <a:ext cx="5982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r>
              <a:rPr lang="pt-BR"/>
              <a:t>%</a:t>
            </a:r>
            <a:endParaRPr/>
          </a:p>
        </p:txBody>
      </p:sp>
      <p:sp>
        <p:nvSpPr>
          <p:cNvPr id="222" name="Google Shape;222;p28"/>
          <p:cNvSpPr txBox="1"/>
          <p:nvPr/>
        </p:nvSpPr>
        <p:spPr>
          <a:xfrm>
            <a:off x="6580100" y="3016713"/>
            <a:ext cx="5982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10%</a:t>
            </a:r>
            <a:endParaRPr/>
          </a:p>
        </p:txBody>
      </p:sp>
      <p:sp>
        <p:nvSpPr>
          <p:cNvPr id="223" name="Google Shape;223;p28"/>
          <p:cNvSpPr txBox="1"/>
          <p:nvPr/>
        </p:nvSpPr>
        <p:spPr>
          <a:xfrm>
            <a:off x="6710625" y="3336013"/>
            <a:ext cx="5982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r>
              <a:rPr lang="pt-BR"/>
              <a:t>%</a:t>
            </a:r>
            <a:endParaRPr/>
          </a:p>
        </p:txBody>
      </p:sp>
      <p:sp>
        <p:nvSpPr>
          <p:cNvPr id="224" name="Google Shape;224;p28"/>
          <p:cNvSpPr txBox="1"/>
          <p:nvPr/>
        </p:nvSpPr>
        <p:spPr>
          <a:xfrm>
            <a:off x="6710625" y="3655313"/>
            <a:ext cx="5982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r>
              <a:rPr lang="pt-BR"/>
              <a:t>%</a:t>
            </a:r>
            <a:endParaRPr/>
          </a:p>
        </p:txBody>
      </p:sp>
      <p:cxnSp>
        <p:nvCxnSpPr>
          <p:cNvPr id="225" name="Google Shape;225;p28"/>
          <p:cNvCxnSpPr/>
          <p:nvPr/>
        </p:nvCxnSpPr>
        <p:spPr>
          <a:xfrm flipH="1" rot="10800000">
            <a:off x="1174625" y="2808900"/>
            <a:ext cx="423300" cy="11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8"/>
          <p:cNvCxnSpPr/>
          <p:nvPr/>
        </p:nvCxnSpPr>
        <p:spPr>
          <a:xfrm flipH="1" rot="10800000">
            <a:off x="1597775" y="3261175"/>
            <a:ext cx="7200" cy="36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8"/>
          <p:cNvCxnSpPr/>
          <p:nvPr/>
        </p:nvCxnSpPr>
        <p:spPr>
          <a:xfrm rot="10800000">
            <a:off x="1196525" y="3771850"/>
            <a:ext cx="375600" cy="27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8"/>
          <p:cNvCxnSpPr/>
          <p:nvPr/>
        </p:nvCxnSpPr>
        <p:spPr>
          <a:xfrm flipH="1">
            <a:off x="1101725" y="4107525"/>
            <a:ext cx="478200" cy="4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8"/>
          <p:cNvCxnSpPr/>
          <p:nvPr/>
        </p:nvCxnSpPr>
        <p:spPr>
          <a:xfrm flipH="1">
            <a:off x="1568675" y="4187750"/>
            <a:ext cx="29100" cy="36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8"/>
          <p:cNvSpPr txBox="1"/>
          <p:nvPr/>
        </p:nvSpPr>
        <p:spPr>
          <a:xfrm>
            <a:off x="685875" y="2732400"/>
            <a:ext cx="5982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13</a:t>
            </a:r>
            <a:r>
              <a:rPr lang="pt-BR"/>
              <a:t>%</a:t>
            </a:r>
            <a:endParaRPr/>
          </a:p>
        </p:txBody>
      </p:sp>
      <p:sp>
        <p:nvSpPr>
          <p:cNvPr id="231" name="Google Shape;231;p28"/>
          <p:cNvSpPr txBox="1"/>
          <p:nvPr/>
        </p:nvSpPr>
        <p:spPr>
          <a:xfrm>
            <a:off x="1378925" y="2991338"/>
            <a:ext cx="5982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r>
              <a:rPr lang="pt-BR"/>
              <a:t>%</a:t>
            </a:r>
            <a:endParaRPr/>
          </a:p>
        </p:txBody>
      </p:sp>
      <p:sp>
        <p:nvSpPr>
          <p:cNvPr id="232" name="Google Shape;232;p28"/>
          <p:cNvSpPr txBox="1"/>
          <p:nvPr/>
        </p:nvSpPr>
        <p:spPr>
          <a:xfrm>
            <a:off x="970475" y="3492950"/>
            <a:ext cx="5982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r>
              <a:rPr lang="pt-BR"/>
              <a:t>%</a:t>
            </a:r>
            <a:endParaRPr/>
          </a:p>
        </p:txBody>
      </p:sp>
      <p:sp>
        <p:nvSpPr>
          <p:cNvPr id="233" name="Google Shape;233;p28"/>
          <p:cNvSpPr txBox="1"/>
          <p:nvPr/>
        </p:nvSpPr>
        <p:spPr>
          <a:xfrm>
            <a:off x="685875" y="3994563"/>
            <a:ext cx="5982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r>
              <a:rPr lang="pt-BR"/>
              <a:t>%</a:t>
            </a:r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1378925" y="4443088"/>
            <a:ext cx="5982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3%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9"/>
          <p:cNvSpPr txBox="1"/>
          <p:nvPr>
            <p:ph type="title"/>
          </p:nvPr>
        </p:nvSpPr>
        <p:spPr>
          <a:xfrm>
            <a:off x="0" y="0"/>
            <a:ext cx="8823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666666"/>
                </a:solidFill>
              </a:rPr>
              <a:t>Prevalência de pessoas que recebem bolsa família e possuem diabetes e prevalência de pessoas que recebem bolsa família</a:t>
            </a:r>
            <a:endParaRPr sz="1300">
              <a:solidFill>
                <a:srgbClr val="666666"/>
              </a:solidFill>
            </a:endParaRPr>
          </a:p>
        </p:txBody>
      </p:sp>
      <p:cxnSp>
        <p:nvCxnSpPr>
          <p:cNvPr id="241" name="Google Shape;241;p29"/>
          <p:cNvCxnSpPr/>
          <p:nvPr/>
        </p:nvCxnSpPr>
        <p:spPr>
          <a:xfrm rot="10800000">
            <a:off x="1116100" y="2947350"/>
            <a:ext cx="102300" cy="40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9"/>
          <p:cNvCxnSpPr/>
          <p:nvPr/>
        </p:nvCxnSpPr>
        <p:spPr>
          <a:xfrm flipH="1">
            <a:off x="817000" y="3560325"/>
            <a:ext cx="379500" cy="15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9"/>
          <p:cNvCxnSpPr/>
          <p:nvPr/>
        </p:nvCxnSpPr>
        <p:spPr>
          <a:xfrm flipH="1">
            <a:off x="5200950" y="3471950"/>
            <a:ext cx="379500" cy="15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9"/>
          <p:cNvCxnSpPr/>
          <p:nvPr/>
        </p:nvCxnSpPr>
        <p:spPr>
          <a:xfrm rot="10800000">
            <a:off x="5209150" y="3735400"/>
            <a:ext cx="547200" cy="2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9"/>
          <p:cNvSpPr txBox="1"/>
          <p:nvPr/>
        </p:nvSpPr>
        <p:spPr>
          <a:xfrm>
            <a:off x="452325" y="3531125"/>
            <a:ext cx="5838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3%</a:t>
            </a: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875350" y="2647550"/>
            <a:ext cx="5838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4%</a:t>
            </a:r>
            <a:endParaRPr/>
          </a:p>
        </p:txBody>
      </p:sp>
      <p:sp>
        <p:nvSpPr>
          <p:cNvPr id="247" name="Google Shape;247;p29"/>
          <p:cNvSpPr txBox="1"/>
          <p:nvPr/>
        </p:nvSpPr>
        <p:spPr>
          <a:xfrm>
            <a:off x="5514775" y="3252950"/>
            <a:ext cx="5838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3%</a:t>
            </a:r>
            <a:endParaRPr/>
          </a:p>
        </p:txBody>
      </p:sp>
      <p:sp>
        <p:nvSpPr>
          <p:cNvPr id="248" name="Google Shape;248;p29"/>
          <p:cNvSpPr txBox="1"/>
          <p:nvPr/>
        </p:nvSpPr>
        <p:spPr>
          <a:xfrm>
            <a:off x="5718225" y="3571300"/>
            <a:ext cx="5838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r>
              <a:rPr lang="pt-BR"/>
              <a:t>%</a:t>
            </a:r>
            <a:endParaRPr/>
          </a:p>
        </p:txBody>
      </p:sp>
      <p:sp>
        <p:nvSpPr>
          <p:cNvPr id="249" name="Google Shape;249;p29"/>
          <p:cNvSpPr/>
          <p:nvPr/>
        </p:nvSpPr>
        <p:spPr>
          <a:xfrm>
            <a:off x="912125" y="4304475"/>
            <a:ext cx="5099700" cy="24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"/>
          <p:cNvSpPr txBox="1"/>
          <p:nvPr/>
        </p:nvSpPr>
        <p:spPr>
          <a:xfrm>
            <a:off x="912125" y="4217775"/>
            <a:ext cx="48060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2016                    2017                  2018                   2019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0"/>
          <p:cNvPicPr preferRelativeResize="0"/>
          <p:nvPr/>
        </p:nvPicPr>
        <p:blipFill rotWithShape="1">
          <a:blip r:embed="rId3">
            <a:alphaModFix/>
          </a:blip>
          <a:srcRect b="0" l="0" r="0" t="11832"/>
          <a:stretch/>
        </p:blipFill>
        <p:spPr>
          <a:xfrm>
            <a:off x="0" y="0"/>
            <a:ext cx="907460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34343"/>
                </a:solidFill>
              </a:rPr>
              <a:t>Prevalência de consumo de refrigerante</a:t>
            </a:r>
            <a:endParaRPr sz="2000">
              <a:solidFill>
                <a:srgbClr val="434343"/>
              </a:solidFill>
            </a:endParaRPr>
          </a:p>
        </p:txBody>
      </p:sp>
      <p:cxnSp>
        <p:nvCxnSpPr>
          <p:cNvPr id="257" name="Google Shape;257;p30"/>
          <p:cNvCxnSpPr/>
          <p:nvPr/>
        </p:nvCxnSpPr>
        <p:spPr>
          <a:xfrm flipH="1" rot="10800000">
            <a:off x="1305925" y="1459275"/>
            <a:ext cx="21900" cy="26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30"/>
          <p:cNvCxnSpPr/>
          <p:nvPr/>
        </p:nvCxnSpPr>
        <p:spPr>
          <a:xfrm flipH="1" rot="10800000">
            <a:off x="1324925" y="2885700"/>
            <a:ext cx="21900" cy="26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0"/>
          <p:cNvCxnSpPr/>
          <p:nvPr/>
        </p:nvCxnSpPr>
        <p:spPr>
          <a:xfrm flipH="1" rot="10800000">
            <a:off x="5340550" y="2276625"/>
            <a:ext cx="270900" cy="22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0"/>
          <p:cNvCxnSpPr/>
          <p:nvPr/>
        </p:nvCxnSpPr>
        <p:spPr>
          <a:xfrm flipH="1" rot="10800000">
            <a:off x="5340550" y="3509075"/>
            <a:ext cx="183300" cy="19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30"/>
          <p:cNvSpPr txBox="1"/>
          <p:nvPr/>
        </p:nvSpPr>
        <p:spPr>
          <a:xfrm>
            <a:off x="5523850" y="2027525"/>
            <a:ext cx="6567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45%</a:t>
            </a:r>
            <a:endParaRPr/>
          </a:p>
        </p:txBody>
      </p:sp>
      <p:sp>
        <p:nvSpPr>
          <p:cNvPr id="262" name="Google Shape;262;p30"/>
          <p:cNvSpPr txBox="1"/>
          <p:nvPr/>
        </p:nvSpPr>
        <p:spPr>
          <a:xfrm>
            <a:off x="1119850" y="1159200"/>
            <a:ext cx="6567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67%</a:t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1119850" y="2608350"/>
            <a:ext cx="6567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27%</a:t>
            </a:r>
            <a:endParaRPr/>
          </a:p>
        </p:txBody>
      </p:sp>
      <p:sp>
        <p:nvSpPr>
          <p:cNvPr id="264" name="Google Shape;264;p30"/>
          <p:cNvSpPr txBox="1"/>
          <p:nvPr/>
        </p:nvSpPr>
        <p:spPr>
          <a:xfrm>
            <a:off x="5457475" y="3253900"/>
            <a:ext cx="6567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11%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31"/>
          <p:cNvCxnSpPr/>
          <p:nvPr/>
        </p:nvCxnSpPr>
        <p:spPr>
          <a:xfrm rot="10800000">
            <a:off x="1342300" y="1349625"/>
            <a:ext cx="14700" cy="33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31"/>
          <p:cNvCxnSpPr/>
          <p:nvPr/>
        </p:nvCxnSpPr>
        <p:spPr>
          <a:xfrm rot="10800000">
            <a:off x="6179350" y="2998550"/>
            <a:ext cx="401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31"/>
          <p:cNvCxnSpPr/>
          <p:nvPr/>
        </p:nvCxnSpPr>
        <p:spPr>
          <a:xfrm rot="10800000">
            <a:off x="1174600" y="2376550"/>
            <a:ext cx="182400" cy="31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1"/>
          <p:cNvCxnSpPr/>
          <p:nvPr/>
        </p:nvCxnSpPr>
        <p:spPr>
          <a:xfrm flipH="1" rot="10800000">
            <a:off x="6186850" y="1057875"/>
            <a:ext cx="138600" cy="35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31"/>
          <p:cNvSpPr txBox="1"/>
          <p:nvPr/>
        </p:nvSpPr>
        <p:spPr>
          <a:xfrm>
            <a:off x="1174600" y="1017725"/>
            <a:ext cx="5982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61%</a:t>
            </a:r>
            <a:endParaRPr/>
          </a:p>
        </p:txBody>
      </p:sp>
      <p:sp>
        <p:nvSpPr>
          <p:cNvPr id="277" name="Google Shape;277;p31"/>
          <p:cNvSpPr txBox="1"/>
          <p:nvPr/>
        </p:nvSpPr>
        <p:spPr>
          <a:xfrm>
            <a:off x="6128375" y="739675"/>
            <a:ext cx="5982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67%</a:t>
            </a:r>
            <a:endParaRPr/>
          </a:p>
        </p:txBody>
      </p:sp>
      <p:sp>
        <p:nvSpPr>
          <p:cNvPr id="278" name="Google Shape;278;p31"/>
          <p:cNvSpPr txBox="1"/>
          <p:nvPr/>
        </p:nvSpPr>
        <p:spPr>
          <a:xfrm>
            <a:off x="6536125" y="2801900"/>
            <a:ext cx="5982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32</a:t>
            </a:r>
            <a:r>
              <a:rPr lang="pt-BR"/>
              <a:t>%</a:t>
            </a:r>
            <a:endParaRPr/>
          </a:p>
        </p:txBody>
      </p:sp>
      <p:sp>
        <p:nvSpPr>
          <p:cNvPr id="279" name="Google Shape;279;p31"/>
          <p:cNvSpPr txBox="1"/>
          <p:nvPr/>
        </p:nvSpPr>
        <p:spPr>
          <a:xfrm rot="-638026">
            <a:off x="893719" y="2069356"/>
            <a:ext cx="598274" cy="3568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38</a:t>
            </a:r>
            <a:r>
              <a:rPr lang="pt-BR"/>
              <a:t>%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7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Introdução</a:t>
            </a:r>
            <a:endParaRPr b="1" sz="25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rgbClr val="000000"/>
                </a:solidFill>
              </a:rPr>
              <a:t>Diabetes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DNTC (doença crônica não transmissível)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Acomete todas faixas etárias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Classificada em tipos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pt-BR" sz="2000">
                <a:solidFill>
                  <a:srgbClr val="000000"/>
                </a:solidFill>
              </a:rPr>
              <a:t>Insipidus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pt-BR" sz="2000">
                <a:solidFill>
                  <a:srgbClr val="000000"/>
                </a:solidFill>
              </a:rPr>
              <a:t>Mellitus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85" name="Google Shape;28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Prevalência de diabetes aumentou 6% em 13 anos;</a:t>
            </a:r>
            <a:endParaRPr>
              <a:highlight>
                <a:srgbClr val="FFE599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Prevalência de consumo de refrigerante diminuiu;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Prevalência de diabetes em pessoas com bolsa família apresenta tendência de redução, diferentemente da tendência global;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Prevalência maior entre as mulheres em relação aos homens, e mais que o dobro em 2019;</a:t>
            </a:r>
            <a:endParaRPr/>
          </a:p>
        </p:txBody>
      </p:sp>
      <p:pic>
        <p:nvPicPr>
          <p:cNvPr id="286" name="Google Shape;2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5150" y="75050"/>
            <a:ext cx="1675201" cy="167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Futuros</a:t>
            </a:r>
            <a:endParaRPr/>
          </a:p>
        </p:txBody>
      </p:sp>
      <p:sp>
        <p:nvSpPr>
          <p:cNvPr id="292" name="Google Shape;29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Melhorar a limpeza e </a:t>
            </a:r>
            <a:r>
              <a:rPr lang="pt-BR"/>
              <a:t>entendimento</a:t>
            </a:r>
            <a:r>
              <a:rPr lang="pt-BR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da base;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Implantar ponderação Rake;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Utilizar outras bases de dados;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Dados </a:t>
            </a:r>
            <a:r>
              <a:rPr lang="pt-BR"/>
              <a:t>socioeconômicos</a:t>
            </a:r>
            <a:r>
              <a:rPr lang="pt-BR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Dados </a:t>
            </a:r>
            <a:r>
              <a:rPr lang="pt-BR"/>
              <a:t>alimentícios mais complexos</a:t>
            </a:r>
            <a:r>
              <a:rPr lang="pt-BR"/>
              <a:t>;</a:t>
            </a:r>
            <a:endParaRPr/>
          </a:p>
        </p:txBody>
      </p:sp>
      <p:pic>
        <p:nvPicPr>
          <p:cNvPr id="293" name="Google Shape;2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973750" y="1017713"/>
            <a:ext cx="3858550" cy="24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187400" y="1235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033893" y="14508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Diabetes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246640" y="235055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Melitus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425347" y="235050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Insipidus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187400" y="32502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Tipo1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2877893" y="32502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Tipo 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728000" y="32502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Gestacional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418493" y="32502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Outros Fatores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9" name="Google Shape;79;p15"/>
          <p:cNvCxnSpPr>
            <a:stCxn id="72" idx="2"/>
            <a:endCxn id="73" idx="0"/>
          </p:cNvCxnSpPr>
          <p:nvPr/>
        </p:nvCxnSpPr>
        <p:spPr>
          <a:xfrm flipH="1" rot="-5400000">
            <a:off x="4180643" y="1515650"/>
            <a:ext cx="457200" cy="121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15"/>
          <p:cNvCxnSpPr>
            <a:stCxn id="74" idx="0"/>
            <a:endCxn id="72" idx="2"/>
          </p:cNvCxnSpPr>
          <p:nvPr/>
        </p:nvCxnSpPr>
        <p:spPr>
          <a:xfrm rot="-5400000">
            <a:off x="2270047" y="817651"/>
            <a:ext cx="457200" cy="26085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15"/>
          <p:cNvCxnSpPr>
            <a:endCxn id="76" idx="0"/>
          </p:cNvCxnSpPr>
          <p:nvPr/>
        </p:nvCxnSpPr>
        <p:spPr>
          <a:xfrm flipH="1">
            <a:off x="3646943" y="3020453"/>
            <a:ext cx="1903800" cy="2298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15"/>
          <p:cNvCxnSpPr>
            <a:stCxn id="73" idx="2"/>
            <a:endCxn id="78" idx="0"/>
          </p:cNvCxnSpPr>
          <p:nvPr/>
        </p:nvCxnSpPr>
        <p:spPr>
          <a:xfrm flipH="1" rot="-5400000">
            <a:off x="5873090" y="1935651"/>
            <a:ext cx="457200" cy="217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15"/>
          <p:cNvCxnSpPr>
            <a:stCxn id="77" idx="0"/>
            <a:endCxn id="73" idx="2"/>
          </p:cNvCxnSpPr>
          <p:nvPr/>
        </p:nvCxnSpPr>
        <p:spPr>
          <a:xfrm flipH="1" rot="5400000">
            <a:off x="5027700" y="2780903"/>
            <a:ext cx="457200" cy="481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5"/>
          <p:cNvCxnSpPr/>
          <p:nvPr/>
        </p:nvCxnSpPr>
        <p:spPr>
          <a:xfrm flipH="1">
            <a:off x="1963443" y="3020453"/>
            <a:ext cx="1903800" cy="2298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 do Diabetes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184600" y="1339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434343"/>
                </a:solidFill>
              </a:rPr>
              <a:t>Motivação</a:t>
            </a:r>
            <a:endParaRPr b="1">
              <a:solidFill>
                <a:srgbClr val="434343"/>
              </a:solidFill>
            </a:endParaRPr>
          </a:p>
        </p:txBody>
      </p:sp>
      <p:grpSp>
        <p:nvGrpSpPr>
          <p:cNvPr id="91" name="Google Shape;91;p16"/>
          <p:cNvGrpSpPr/>
          <p:nvPr/>
        </p:nvGrpSpPr>
        <p:grpSpPr>
          <a:xfrm>
            <a:off x="1534067" y="609915"/>
            <a:ext cx="4036590" cy="3941676"/>
            <a:chOff x="2256567" y="677103"/>
            <a:chExt cx="4036590" cy="3941676"/>
          </a:xfrm>
        </p:grpSpPr>
        <p:sp>
          <p:nvSpPr>
            <p:cNvPr id="92" name="Google Shape;92;p16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65F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65F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65F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65F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65F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16"/>
          <p:cNvGrpSpPr/>
          <p:nvPr/>
        </p:nvGrpSpPr>
        <p:grpSpPr>
          <a:xfrm>
            <a:off x="3724694" y="1748578"/>
            <a:ext cx="2440200" cy="2440200"/>
            <a:chOff x="4447194" y="1815766"/>
            <a:chExt cx="2440200" cy="2440200"/>
          </a:xfrm>
        </p:grpSpPr>
        <p:sp>
          <p:nvSpPr>
            <p:cNvPr id="99" name="Google Shape;99;p16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08563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4735950" y="23551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Mundialmente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Acomete 422 milhões de pessoas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" name="Google Shape;101;p16"/>
          <p:cNvGrpSpPr/>
          <p:nvPr/>
        </p:nvGrpSpPr>
        <p:grpSpPr>
          <a:xfrm>
            <a:off x="2840474" y="1626666"/>
            <a:ext cx="1423800" cy="1423800"/>
            <a:chOff x="3490737" y="1374053"/>
            <a:chExt cx="1423800" cy="1423800"/>
          </a:xfrm>
        </p:grpSpPr>
        <p:sp>
          <p:nvSpPr>
            <p:cNvPr id="102" name="Google Shape;102;p16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0B7743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1,6 milhões de mortes por ano no mundo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" name="Google Shape;104;p16"/>
          <p:cNvGrpSpPr/>
          <p:nvPr/>
        </p:nvGrpSpPr>
        <p:grpSpPr>
          <a:xfrm>
            <a:off x="4461225" y="3498876"/>
            <a:ext cx="1283129" cy="1190582"/>
            <a:chOff x="3490737" y="1374053"/>
            <a:chExt cx="1423800" cy="1423800"/>
          </a:xfrm>
        </p:grpSpPr>
        <p:sp>
          <p:nvSpPr>
            <p:cNvPr id="105" name="Google Shape;105;p16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0B7743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3591519" y="1675461"/>
              <a:ext cx="13230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Maioria em países em desenvolvimento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" name="Google Shape;107;p16"/>
          <p:cNvGrpSpPr/>
          <p:nvPr/>
        </p:nvGrpSpPr>
        <p:grpSpPr>
          <a:xfrm>
            <a:off x="6031040" y="2166333"/>
            <a:ext cx="2019754" cy="2022438"/>
            <a:chOff x="4158442" y="1646243"/>
            <a:chExt cx="2440200" cy="2440200"/>
          </a:xfrm>
        </p:grpSpPr>
        <p:sp>
          <p:nvSpPr>
            <p:cNvPr id="108" name="Google Shape;108;p16"/>
            <p:cNvSpPr/>
            <p:nvPr/>
          </p:nvSpPr>
          <p:spPr>
            <a:xfrm>
              <a:off x="4158442" y="1646243"/>
              <a:ext cx="2440200" cy="2440200"/>
            </a:xfrm>
            <a:prstGeom prst="ellipse">
              <a:avLst/>
            </a:prstGeom>
            <a:solidFill>
              <a:srgbClr val="08563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4535606" y="222112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FFFFFF"/>
                  </a:solidFill>
                </a:rPr>
                <a:t>Brasil</a:t>
              </a:r>
              <a:endParaRPr sz="12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00">
                  <a:solidFill>
                    <a:srgbClr val="FFFFFF"/>
                  </a:solidFill>
                </a:rPr>
                <a:t>DCNTs  foram responsáveis por 74% das mortes 5% provenientes de diabetes em 2016.</a:t>
              </a:r>
              <a:endParaRPr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24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Com base nos dados do Vigitel de 2007 a 2019 qual a prevalência de diabetes em amostras da população brasileira e quais fatores podem estar associados a esta doença?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2500"/>
            <a:ext cx="9144000" cy="368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207000" y="1023450"/>
            <a:ext cx="487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207000" y="1886525"/>
            <a:ext cx="4625400" cy="1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</a:rPr>
              <a:t>Avaliar a prevalência de diabetes em brasileiros e verificar se há associação com outros fatores da pesquisa Vigitel de 2007 a 2019.</a:t>
            </a:r>
            <a:endParaRPr sz="2100"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"/>
            <a:ext cx="3851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0" y="213125"/>
            <a:ext cx="540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VIGITEL: o que é?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0" y="952200"/>
            <a:ext cx="5354700" cy="26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É um s</a:t>
            </a:r>
            <a:r>
              <a:rPr lang="pt-BR" sz="1200">
                <a:solidFill>
                  <a:schemeClr val="dk1"/>
                </a:solidFill>
              </a:rPr>
              <a:t>istema do Ministério da Saúde que promove a vigilância de fatores de risco e proteção para doenças crônicas por inquérito telefônico.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Teve início em 2006.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Realizado com adultos,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maiores de 18 anos, nas 26 capitais brasileiras e no Distrito Federal.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Visa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fornecer informações importantes para o planejamento de políticas públicas de promoção e prevenção que reduzam a ocorrência e a gravidade das doenças crônicas, melhorando assim a saúde da população</a:t>
            </a:r>
            <a:r>
              <a:rPr lang="pt-BR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275" y="3544675"/>
            <a:ext cx="3209425" cy="15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7875" y="0"/>
            <a:ext cx="37361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Base de dados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http://svs.aids.gov.br/download/Vigitel/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1700213"/>
            <a:ext cx="71437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17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Ferramentas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775" y="2365013"/>
            <a:ext cx="28956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488" y="899250"/>
            <a:ext cx="33623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938" y="3602663"/>
            <a:ext cx="341947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6213" y="306621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12" y="1127488"/>
            <a:ext cx="43719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