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67" r:id="rId3"/>
    <p:sldId id="281" r:id="rId4"/>
    <p:sldId id="258" r:id="rId5"/>
    <p:sldId id="257" r:id="rId6"/>
    <p:sldId id="261" r:id="rId7"/>
    <p:sldId id="260" r:id="rId8"/>
    <p:sldId id="259" r:id="rId9"/>
    <p:sldId id="273" r:id="rId10"/>
    <p:sldId id="274" r:id="rId11"/>
    <p:sldId id="272" r:id="rId12"/>
    <p:sldId id="262" r:id="rId13"/>
    <p:sldId id="275" r:id="rId14"/>
    <p:sldId id="276" r:id="rId15"/>
    <p:sldId id="277" r:id="rId16"/>
    <p:sldId id="278" r:id="rId17"/>
    <p:sldId id="279"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3019" autoAdjust="0"/>
  </p:normalViewPr>
  <p:slideViewPr>
    <p:cSldViewPr snapToGrid="0">
      <p:cViewPr varScale="1">
        <p:scale>
          <a:sx n="116" d="100"/>
          <a:sy n="116" d="100"/>
        </p:scale>
        <p:origin x="426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2501B7-E9BC-40AB-96B2-979517B685D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F8DF98-AF84-42D0-984D-15D9F3C4AA88}">
      <dgm:prSet/>
      <dgm:spPr/>
      <dgm:t>
        <a:bodyPr/>
        <a:lstStyle/>
        <a:p>
          <a:r>
            <a:rPr lang="en-US"/>
            <a:t>Overview the study of nutritional science and its history</a:t>
          </a:r>
          <a:br>
            <a:rPr lang="en-US"/>
          </a:br>
          <a:endParaRPr lang="en-US"/>
        </a:p>
      </dgm:t>
    </dgm:pt>
    <dgm:pt modelId="{15550845-ABD7-4790-91EA-C259859ADE0F}" type="parTrans" cxnId="{BD6ED006-FFA2-49A5-A8A3-FE1E0BDE428C}">
      <dgm:prSet/>
      <dgm:spPr/>
      <dgm:t>
        <a:bodyPr/>
        <a:lstStyle/>
        <a:p>
          <a:endParaRPr lang="en-US"/>
        </a:p>
      </dgm:t>
    </dgm:pt>
    <dgm:pt modelId="{946C93BB-9C41-4530-8735-70771C9DB2E5}" type="sibTrans" cxnId="{BD6ED006-FFA2-49A5-A8A3-FE1E0BDE428C}">
      <dgm:prSet/>
      <dgm:spPr/>
      <dgm:t>
        <a:bodyPr/>
        <a:lstStyle/>
        <a:p>
          <a:endParaRPr lang="en-US"/>
        </a:p>
      </dgm:t>
    </dgm:pt>
    <dgm:pt modelId="{233DCFD3-72C3-435B-B5C7-66B161630E89}">
      <dgm:prSet/>
      <dgm:spPr/>
      <dgm:t>
        <a:bodyPr/>
        <a:lstStyle/>
        <a:p>
          <a:r>
            <a:rPr lang="en-US" dirty="0"/>
            <a:t>Modern sentiments and research on nutritional factors</a:t>
          </a:r>
          <a:br>
            <a:rPr lang="en-US" dirty="0"/>
          </a:br>
          <a:endParaRPr lang="en-US" dirty="0"/>
        </a:p>
      </dgm:t>
    </dgm:pt>
    <dgm:pt modelId="{13407BC3-59BA-49E9-92F4-172BC6A110B5}" type="parTrans" cxnId="{7707BCA8-EDEB-4C49-B407-87F988FFA587}">
      <dgm:prSet/>
      <dgm:spPr/>
      <dgm:t>
        <a:bodyPr/>
        <a:lstStyle/>
        <a:p>
          <a:endParaRPr lang="en-US"/>
        </a:p>
      </dgm:t>
    </dgm:pt>
    <dgm:pt modelId="{3D48A2CD-1CF2-4F55-B7A7-779CCDDB327C}" type="sibTrans" cxnId="{7707BCA8-EDEB-4C49-B407-87F988FFA587}">
      <dgm:prSet/>
      <dgm:spPr/>
      <dgm:t>
        <a:bodyPr/>
        <a:lstStyle/>
        <a:p>
          <a:endParaRPr lang="en-US"/>
        </a:p>
      </dgm:t>
    </dgm:pt>
    <dgm:pt modelId="{A37EE5EE-C6BC-4692-A321-72E7E085503A}">
      <dgm:prSet/>
      <dgm:spPr/>
      <dgm:t>
        <a:bodyPr/>
        <a:lstStyle/>
        <a:p>
          <a:r>
            <a:rPr lang="en-US"/>
            <a:t>Analysis of differences of American vs non-American foods</a:t>
          </a:r>
        </a:p>
      </dgm:t>
    </dgm:pt>
    <dgm:pt modelId="{7F513641-E59B-4788-9EFD-C568C6D762BF}" type="parTrans" cxnId="{9D6C852A-CFFD-44F6-A647-1BB5DD93E1B6}">
      <dgm:prSet/>
      <dgm:spPr/>
      <dgm:t>
        <a:bodyPr/>
        <a:lstStyle/>
        <a:p>
          <a:endParaRPr lang="en-US"/>
        </a:p>
      </dgm:t>
    </dgm:pt>
    <dgm:pt modelId="{9F69A70C-E445-4547-8183-53E5BF7C4274}" type="sibTrans" cxnId="{9D6C852A-CFFD-44F6-A647-1BB5DD93E1B6}">
      <dgm:prSet/>
      <dgm:spPr/>
      <dgm:t>
        <a:bodyPr/>
        <a:lstStyle/>
        <a:p>
          <a:endParaRPr lang="en-US"/>
        </a:p>
      </dgm:t>
    </dgm:pt>
    <dgm:pt modelId="{E4A849B3-56F2-433A-8512-A8635C1F972D}" type="pres">
      <dgm:prSet presAssocID="{CF2501B7-E9BC-40AB-96B2-979517B685D8}" presName="root" presStyleCnt="0">
        <dgm:presLayoutVars>
          <dgm:dir/>
          <dgm:resizeHandles val="exact"/>
        </dgm:presLayoutVars>
      </dgm:prSet>
      <dgm:spPr/>
    </dgm:pt>
    <dgm:pt modelId="{B4282611-D9D4-4005-AC28-E2CFB5A480A3}" type="pres">
      <dgm:prSet presAssocID="{0DF8DF98-AF84-42D0-984D-15D9F3C4AA88}" presName="compNode" presStyleCnt="0"/>
      <dgm:spPr/>
    </dgm:pt>
    <dgm:pt modelId="{E87B293F-EC79-4187-9186-6376CE1627BD}" type="pres">
      <dgm:prSet presAssocID="{0DF8DF98-AF84-42D0-984D-15D9F3C4AA8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pple"/>
        </a:ext>
      </dgm:extLst>
    </dgm:pt>
    <dgm:pt modelId="{19CDC951-27C9-4C35-A19D-AA13B614C160}" type="pres">
      <dgm:prSet presAssocID="{0DF8DF98-AF84-42D0-984D-15D9F3C4AA88}" presName="spaceRect" presStyleCnt="0"/>
      <dgm:spPr/>
    </dgm:pt>
    <dgm:pt modelId="{F4C16213-892C-4621-8AFF-CAB70031FD88}" type="pres">
      <dgm:prSet presAssocID="{0DF8DF98-AF84-42D0-984D-15D9F3C4AA88}" presName="textRect" presStyleLbl="revTx" presStyleIdx="0" presStyleCnt="3">
        <dgm:presLayoutVars>
          <dgm:chMax val="1"/>
          <dgm:chPref val="1"/>
        </dgm:presLayoutVars>
      </dgm:prSet>
      <dgm:spPr/>
    </dgm:pt>
    <dgm:pt modelId="{AF5C821D-60D0-48E4-91EC-7C0201E79470}" type="pres">
      <dgm:prSet presAssocID="{946C93BB-9C41-4530-8735-70771C9DB2E5}" presName="sibTrans" presStyleCnt="0"/>
      <dgm:spPr/>
    </dgm:pt>
    <dgm:pt modelId="{7CF2A03C-373C-42BC-A57B-6FD2C81D791A}" type="pres">
      <dgm:prSet presAssocID="{233DCFD3-72C3-435B-B5C7-66B161630E89}" presName="compNode" presStyleCnt="0"/>
      <dgm:spPr/>
    </dgm:pt>
    <dgm:pt modelId="{682C7380-9CEA-46E2-A319-F7CC3F5C9513}" type="pres">
      <dgm:prSet presAssocID="{233DCFD3-72C3-435B-B5C7-66B161630E8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k and knife"/>
        </a:ext>
      </dgm:extLst>
    </dgm:pt>
    <dgm:pt modelId="{7B4BCDB9-1327-4A02-AEEC-38E7DC941103}" type="pres">
      <dgm:prSet presAssocID="{233DCFD3-72C3-435B-B5C7-66B161630E89}" presName="spaceRect" presStyleCnt="0"/>
      <dgm:spPr/>
    </dgm:pt>
    <dgm:pt modelId="{8FB3D5CE-D68B-4E9E-A8D5-EBE2F5B9E482}" type="pres">
      <dgm:prSet presAssocID="{233DCFD3-72C3-435B-B5C7-66B161630E89}" presName="textRect" presStyleLbl="revTx" presStyleIdx="1" presStyleCnt="3">
        <dgm:presLayoutVars>
          <dgm:chMax val="1"/>
          <dgm:chPref val="1"/>
        </dgm:presLayoutVars>
      </dgm:prSet>
      <dgm:spPr/>
    </dgm:pt>
    <dgm:pt modelId="{939DE87F-CCB3-46A4-903D-F341B65705C2}" type="pres">
      <dgm:prSet presAssocID="{3D48A2CD-1CF2-4F55-B7A7-779CCDDB327C}" presName="sibTrans" presStyleCnt="0"/>
      <dgm:spPr/>
    </dgm:pt>
    <dgm:pt modelId="{9AFA221E-7A85-4055-A0DB-4C0FCB526531}" type="pres">
      <dgm:prSet presAssocID="{A37EE5EE-C6BC-4692-A321-72E7E085503A}" presName="compNode" presStyleCnt="0"/>
      <dgm:spPr/>
    </dgm:pt>
    <dgm:pt modelId="{F68FAEE2-571A-4DA7-ADAF-ACB5A370D6F5}" type="pres">
      <dgm:prSet presAssocID="{A37EE5EE-C6BC-4692-A321-72E7E08550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rger and Drink"/>
        </a:ext>
      </dgm:extLst>
    </dgm:pt>
    <dgm:pt modelId="{D810BDB9-34F5-4436-B3FB-6C54A855CE03}" type="pres">
      <dgm:prSet presAssocID="{A37EE5EE-C6BC-4692-A321-72E7E085503A}" presName="spaceRect" presStyleCnt="0"/>
      <dgm:spPr/>
    </dgm:pt>
    <dgm:pt modelId="{E44AB3C5-E9AD-4DCC-A52C-8D326BF1B37F}" type="pres">
      <dgm:prSet presAssocID="{A37EE5EE-C6BC-4692-A321-72E7E085503A}" presName="textRect" presStyleLbl="revTx" presStyleIdx="2" presStyleCnt="3">
        <dgm:presLayoutVars>
          <dgm:chMax val="1"/>
          <dgm:chPref val="1"/>
        </dgm:presLayoutVars>
      </dgm:prSet>
      <dgm:spPr/>
    </dgm:pt>
  </dgm:ptLst>
  <dgm:cxnLst>
    <dgm:cxn modelId="{BD6ED006-FFA2-49A5-A8A3-FE1E0BDE428C}" srcId="{CF2501B7-E9BC-40AB-96B2-979517B685D8}" destId="{0DF8DF98-AF84-42D0-984D-15D9F3C4AA88}" srcOrd="0" destOrd="0" parTransId="{15550845-ABD7-4790-91EA-C259859ADE0F}" sibTransId="{946C93BB-9C41-4530-8735-70771C9DB2E5}"/>
    <dgm:cxn modelId="{221CF220-E1EA-4466-94B0-4833E987CA83}" type="presOf" srcId="{0DF8DF98-AF84-42D0-984D-15D9F3C4AA88}" destId="{F4C16213-892C-4621-8AFF-CAB70031FD88}" srcOrd="0" destOrd="0" presId="urn:microsoft.com/office/officeart/2018/2/layout/IconLabelList"/>
    <dgm:cxn modelId="{9D6C852A-CFFD-44F6-A647-1BB5DD93E1B6}" srcId="{CF2501B7-E9BC-40AB-96B2-979517B685D8}" destId="{A37EE5EE-C6BC-4692-A321-72E7E085503A}" srcOrd="2" destOrd="0" parTransId="{7F513641-E59B-4788-9EFD-C568C6D762BF}" sibTransId="{9F69A70C-E445-4547-8183-53E5BF7C4274}"/>
    <dgm:cxn modelId="{4850FA8A-F958-445A-A94D-C6E88D0562EE}" type="presOf" srcId="{A37EE5EE-C6BC-4692-A321-72E7E085503A}" destId="{E44AB3C5-E9AD-4DCC-A52C-8D326BF1B37F}" srcOrd="0" destOrd="0" presId="urn:microsoft.com/office/officeart/2018/2/layout/IconLabelList"/>
    <dgm:cxn modelId="{7707BCA8-EDEB-4C49-B407-87F988FFA587}" srcId="{CF2501B7-E9BC-40AB-96B2-979517B685D8}" destId="{233DCFD3-72C3-435B-B5C7-66B161630E89}" srcOrd="1" destOrd="0" parTransId="{13407BC3-59BA-49E9-92F4-172BC6A110B5}" sibTransId="{3D48A2CD-1CF2-4F55-B7A7-779CCDDB327C}"/>
    <dgm:cxn modelId="{7DF6E5B2-9810-4493-BD8D-5F3E1495D1DE}" type="presOf" srcId="{233DCFD3-72C3-435B-B5C7-66B161630E89}" destId="{8FB3D5CE-D68B-4E9E-A8D5-EBE2F5B9E482}" srcOrd="0" destOrd="0" presId="urn:microsoft.com/office/officeart/2018/2/layout/IconLabelList"/>
    <dgm:cxn modelId="{DDD8E6EA-3342-43D2-AD0B-6BEC57B42ACD}" type="presOf" srcId="{CF2501B7-E9BC-40AB-96B2-979517B685D8}" destId="{E4A849B3-56F2-433A-8512-A8635C1F972D}" srcOrd="0" destOrd="0" presId="urn:microsoft.com/office/officeart/2018/2/layout/IconLabelList"/>
    <dgm:cxn modelId="{189D5216-21D4-479F-8AB0-82A3E6447AFC}" type="presParOf" srcId="{E4A849B3-56F2-433A-8512-A8635C1F972D}" destId="{B4282611-D9D4-4005-AC28-E2CFB5A480A3}" srcOrd="0" destOrd="0" presId="urn:microsoft.com/office/officeart/2018/2/layout/IconLabelList"/>
    <dgm:cxn modelId="{EB406BCF-4E86-490A-AB58-7A3981CC7734}" type="presParOf" srcId="{B4282611-D9D4-4005-AC28-E2CFB5A480A3}" destId="{E87B293F-EC79-4187-9186-6376CE1627BD}" srcOrd="0" destOrd="0" presId="urn:microsoft.com/office/officeart/2018/2/layout/IconLabelList"/>
    <dgm:cxn modelId="{E3BD4A74-3C39-4D52-9380-01F7F6055488}" type="presParOf" srcId="{B4282611-D9D4-4005-AC28-E2CFB5A480A3}" destId="{19CDC951-27C9-4C35-A19D-AA13B614C160}" srcOrd="1" destOrd="0" presId="urn:microsoft.com/office/officeart/2018/2/layout/IconLabelList"/>
    <dgm:cxn modelId="{B10DDF16-E7BE-47F1-9503-68582DA441FE}" type="presParOf" srcId="{B4282611-D9D4-4005-AC28-E2CFB5A480A3}" destId="{F4C16213-892C-4621-8AFF-CAB70031FD88}" srcOrd="2" destOrd="0" presId="urn:microsoft.com/office/officeart/2018/2/layout/IconLabelList"/>
    <dgm:cxn modelId="{45CFF7F2-874F-4FEE-9896-8ECC89B2AA7B}" type="presParOf" srcId="{E4A849B3-56F2-433A-8512-A8635C1F972D}" destId="{AF5C821D-60D0-48E4-91EC-7C0201E79470}" srcOrd="1" destOrd="0" presId="urn:microsoft.com/office/officeart/2018/2/layout/IconLabelList"/>
    <dgm:cxn modelId="{CD8D1D8D-8DA5-4F9E-85DB-105D060747D8}" type="presParOf" srcId="{E4A849B3-56F2-433A-8512-A8635C1F972D}" destId="{7CF2A03C-373C-42BC-A57B-6FD2C81D791A}" srcOrd="2" destOrd="0" presId="urn:microsoft.com/office/officeart/2018/2/layout/IconLabelList"/>
    <dgm:cxn modelId="{0DB492A0-9812-417E-85E1-84875A223039}" type="presParOf" srcId="{7CF2A03C-373C-42BC-A57B-6FD2C81D791A}" destId="{682C7380-9CEA-46E2-A319-F7CC3F5C9513}" srcOrd="0" destOrd="0" presId="urn:microsoft.com/office/officeart/2018/2/layout/IconLabelList"/>
    <dgm:cxn modelId="{D95FC2AA-D0E5-4540-81F6-CA2D98A113C9}" type="presParOf" srcId="{7CF2A03C-373C-42BC-A57B-6FD2C81D791A}" destId="{7B4BCDB9-1327-4A02-AEEC-38E7DC941103}" srcOrd="1" destOrd="0" presId="urn:microsoft.com/office/officeart/2018/2/layout/IconLabelList"/>
    <dgm:cxn modelId="{5D301703-3D74-4E82-A8E7-D27F4E1187AB}" type="presParOf" srcId="{7CF2A03C-373C-42BC-A57B-6FD2C81D791A}" destId="{8FB3D5CE-D68B-4E9E-A8D5-EBE2F5B9E482}" srcOrd="2" destOrd="0" presId="urn:microsoft.com/office/officeart/2018/2/layout/IconLabelList"/>
    <dgm:cxn modelId="{8AC69E60-BD37-4CC3-B40A-6D7CE552BBE8}" type="presParOf" srcId="{E4A849B3-56F2-433A-8512-A8635C1F972D}" destId="{939DE87F-CCB3-46A4-903D-F341B65705C2}" srcOrd="3" destOrd="0" presId="urn:microsoft.com/office/officeart/2018/2/layout/IconLabelList"/>
    <dgm:cxn modelId="{7D8AF471-BB86-4D92-B696-CB122F3F181C}" type="presParOf" srcId="{E4A849B3-56F2-433A-8512-A8635C1F972D}" destId="{9AFA221E-7A85-4055-A0DB-4C0FCB526531}" srcOrd="4" destOrd="0" presId="urn:microsoft.com/office/officeart/2018/2/layout/IconLabelList"/>
    <dgm:cxn modelId="{3BF3D053-582A-42DE-86F5-EC0C0E161A6D}" type="presParOf" srcId="{9AFA221E-7A85-4055-A0DB-4C0FCB526531}" destId="{F68FAEE2-571A-4DA7-ADAF-ACB5A370D6F5}" srcOrd="0" destOrd="0" presId="urn:microsoft.com/office/officeart/2018/2/layout/IconLabelList"/>
    <dgm:cxn modelId="{57DB6279-7A29-4B96-BE0C-68A199E2E7CD}" type="presParOf" srcId="{9AFA221E-7A85-4055-A0DB-4C0FCB526531}" destId="{D810BDB9-34F5-4436-B3FB-6C54A855CE03}" srcOrd="1" destOrd="0" presId="urn:microsoft.com/office/officeart/2018/2/layout/IconLabelList"/>
    <dgm:cxn modelId="{414B3667-AA3D-4D47-8A11-9B594187F346}" type="presParOf" srcId="{9AFA221E-7A85-4055-A0DB-4C0FCB526531}" destId="{E44AB3C5-E9AD-4DCC-A52C-8D326BF1B37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C57821-6B36-415F-A332-C8018D898A5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7CDE75B-7AF5-4891-B07A-62B95A9F1D0D}">
      <dgm:prSet/>
      <dgm:spPr/>
      <dgm:t>
        <a:bodyPr/>
        <a:lstStyle/>
        <a:p>
          <a:pPr>
            <a:lnSpc>
              <a:spcPct val="100000"/>
            </a:lnSpc>
          </a:pPr>
          <a:r>
            <a:rPr lang="en-US"/>
            <a:t>Modern research begins in 1902</a:t>
          </a:r>
        </a:p>
      </dgm:t>
    </dgm:pt>
    <dgm:pt modelId="{9A5BCF18-9FAA-4030-9976-53EDE2AA51C3}" type="parTrans" cxnId="{650DDC44-022C-4AFE-9801-16B8343F8101}">
      <dgm:prSet/>
      <dgm:spPr/>
      <dgm:t>
        <a:bodyPr/>
        <a:lstStyle/>
        <a:p>
          <a:endParaRPr lang="en-US"/>
        </a:p>
      </dgm:t>
    </dgm:pt>
    <dgm:pt modelId="{AC025286-CB49-40D5-9EC3-176446FE8A64}" type="sibTrans" cxnId="{650DDC44-022C-4AFE-9801-16B8343F8101}">
      <dgm:prSet/>
      <dgm:spPr/>
      <dgm:t>
        <a:bodyPr/>
        <a:lstStyle/>
        <a:p>
          <a:endParaRPr lang="en-US"/>
        </a:p>
      </dgm:t>
    </dgm:pt>
    <dgm:pt modelId="{01E392B7-309B-43D1-AAA2-96E5C502818F}">
      <dgm:prSet/>
      <dgm:spPr/>
      <dgm:t>
        <a:bodyPr/>
        <a:lstStyle/>
        <a:p>
          <a:pPr>
            <a:lnSpc>
              <a:spcPct val="100000"/>
            </a:lnSpc>
          </a:pPr>
          <a:r>
            <a:rPr lang="en-US"/>
            <a:t>Pioneered by W. G. Thompson of Cornell University Medical College</a:t>
          </a:r>
        </a:p>
      </dgm:t>
    </dgm:pt>
    <dgm:pt modelId="{AC0D1295-5354-4D60-BAEA-9D65BE0F334B}" type="parTrans" cxnId="{2CAA1E57-3001-4F58-86F0-CD6610A96591}">
      <dgm:prSet/>
      <dgm:spPr/>
      <dgm:t>
        <a:bodyPr/>
        <a:lstStyle/>
        <a:p>
          <a:endParaRPr lang="en-US"/>
        </a:p>
      </dgm:t>
    </dgm:pt>
    <dgm:pt modelId="{66053799-50B8-463D-AF89-95C97F45C31F}" type="sibTrans" cxnId="{2CAA1E57-3001-4F58-86F0-CD6610A96591}">
      <dgm:prSet/>
      <dgm:spPr/>
      <dgm:t>
        <a:bodyPr/>
        <a:lstStyle/>
        <a:p>
          <a:endParaRPr lang="en-US"/>
        </a:p>
      </dgm:t>
    </dgm:pt>
    <dgm:pt modelId="{468407A5-E76F-4C51-AD37-C4D8ACBAF914}">
      <dgm:prSet/>
      <dgm:spPr/>
      <dgm:t>
        <a:bodyPr/>
        <a:lstStyle/>
        <a:p>
          <a:pPr>
            <a:lnSpc>
              <a:spcPct val="100000"/>
            </a:lnSpc>
          </a:pPr>
          <a:r>
            <a:rPr lang="en-US"/>
            <a:t>“the value of nutritious diet requires more mention.... a proper but restricted diet is recommended” – Thompson, 1902</a:t>
          </a:r>
        </a:p>
      </dgm:t>
    </dgm:pt>
    <dgm:pt modelId="{12FEBEF9-7A2E-45A4-A585-7FB06DF0EDE9}" type="parTrans" cxnId="{89623A21-2F74-473B-9F40-3EB6BF90B109}">
      <dgm:prSet/>
      <dgm:spPr/>
      <dgm:t>
        <a:bodyPr/>
        <a:lstStyle/>
        <a:p>
          <a:endParaRPr lang="en-US"/>
        </a:p>
      </dgm:t>
    </dgm:pt>
    <dgm:pt modelId="{659869ED-7531-48CD-8629-100E9BE38B70}" type="sibTrans" cxnId="{89623A21-2F74-473B-9F40-3EB6BF90B109}">
      <dgm:prSet/>
      <dgm:spPr/>
      <dgm:t>
        <a:bodyPr/>
        <a:lstStyle/>
        <a:p>
          <a:endParaRPr lang="en-US"/>
        </a:p>
      </dgm:t>
    </dgm:pt>
    <dgm:pt modelId="{6BCE12CD-D766-4065-8710-B7CFB794B475}" type="pres">
      <dgm:prSet presAssocID="{58C57821-6B36-415F-A332-C8018D898A50}" presName="root" presStyleCnt="0">
        <dgm:presLayoutVars>
          <dgm:dir/>
          <dgm:resizeHandles val="exact"/>
        </dgm:presLayoutVars>
      </dgm:prSet>
      <dgm:spPr/>
    </dgm:pt>
    <dgm:pt modelId="{BFE86B34-492B-4EE5-9423-477E9265A651}" type="pres">
      <dgm:prSet presAssocID="{87CDE75B-7AF5-4891-B07A-62B95A9F1D0D}" presName="compNode" presStyleCnt="0"/>
      <dgm:spPr/>
    </dgm:pt>
    <dgm:pt modelId="{18A5E592-9206-4A6F-AEBE-EAEAF0A52DD2}" type="pres">
      <dgm:prSet presAssocID="{87CDE75B-7AF5-4891-B07A-62B95A9F1D0D}" presName="bgRect" presStyleLbl="bgShp" presStyleIdx="0" presStyleCnt="3"/>
      <dgm:spPr/>
    </dgm:pt>
    <dgm:pt modelId="{8B66CAF8-BF7B-4D27-82D3-F42A47AB5851}" type="pres">
      <dgm:prSet presAssocID="{87CDE75B-7AF5-4891-B07A-62B95A9F1D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ACFC78E1-3B9D-486E-ACED-D6F752E10961}" type="pres">
      <dgm:prSet presAssocID="{87CDE75B-7AF5-4891-B07A-62B95A9F1D0D}" presName="spaceRect" presStyleCnt="0"/>
      <dgm:spPr/>
    </dgm:pt>
    <dgm:pt modelId="{16E6040D-B305-4631-83E3-30DD02E9DB06}" type="pres">
      <dgm:prSet presAssocID="{87CDE75B-7AF5-4891-B07A-62B95A9F1D0D}" presName="parTx" presStyleLbl="revTx" presStyleIdx="0" presStyleCnt="3">
        <dgm:presLayoutVars>
          <dgm:chMax val="0"/>
          <dgm:chPref val="0"/>
        </dgm:presLayoutVars>
      </dgm:prSet>
      <dgm:spPr/>
    </dgm:pt>
    <dgm:pt modelId="{57BA9C60-7E42-4ECD-98C5-75FAFCDC3F70}" type="pres">
      <dgm:prSet presAssocID="{AC025286-CB49-40D5-9EC3-176446FE8A64}" presName="sibTrans" presStyleCnt="0"/>
      <dgm:spPr/>
    </dgm:pt>
    <dgm:pt modelId="{87A9B82F-1D0F-4326-9794-726DB30452FA}" type="pres">
      <dgm:prSet presAssocID="{01E392B7-309B-43D1-AAA2-96E5C502818F}" presName="compNode" presStyleCnt="0"/>
      <dgm:spPr/>
    </dgm:pt>
    <dgm:pt modelId="{232BF10E-8BFA-4966-B3C3-F81FBAF6D274}" type="pres">
      <dgm:prSet presAssocID="{01E392B7-309B-43D1-AAA2-96E5C502818F}" presName="bgRect" presStyleLbl="bgShp" presStyleIdx="1" presStyleCnt="3"/>
      <dgm:spPr/>
    </dgm:pt>
    <dgm:pt modelId="{8181B37E-E804-4FEC-9D72-6AF430CACB7B}" type="pres">
      <dgm:prSet presAssocID="{01E392B7-309B-43D1-AAA2-96E5C50281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ethoscope"/>
        </a:ext>
      </dgm:extLst>
    </dgm:pt>
    <dgm:pt modelId="{FCA50B2B-D00F-4D3E-918B-3CB26EDE4275}" type="pres">
      <dgm:prSet presAssocID="{01E392B7-309B-43D1-AAA2-96E5C502818F}" presName="spaceRect" presStyleCnt="0"/>
      <dgm:spPr/>
    </dgm:pt>
    <dgm:pt modelId="{7A35FFFF-7E21-418D-8E19-B4E8CC8B91AD}" type="pres">
      <dgm:prSet presAssocID="{01E392B7-309B-43D1-AAA2-96E5C502818F}" presName="parTx" presStyleLbl="revTx" presStyleIdx="1" presStyleCnt="3">
        <dgm:presLayoutVars>
          <dgm:chMax val="0"/>
          <dgm:chPref val="0"/>
        </dgm:presLayoutVars>
      </dgm:prSet>
      <dgm:spPr/>
    </dgm:pt>
    <dgm:pt modelId="{08198335-BC90-4540-A41F-6E2202DDCFB0}" type="pres">
      <dgm:prSet presAssocID="{66053799-50B8-463D-AF89-95C97F45C31F}" presName="sibTrans" presStyleCnt="0"/>
      <dgm:spPr/>
    </dgm:pt>
    <dgm:pt modelId="{2F20DFEA-E86A-43C9-9EA3-C28187E7F98F}" type="pres">
      <dgm:prSet presAssocID="{468407A5-E76F-4C51-AD37-C4D8ACBAF914}" presName="compNode" presStyleCnt="0"/>
      <dgm:spPr/>
    </dgm:pt>
    <dgm:pt modelId="{8EA1CEA4-3345-49BC-BED4-E495742B39B6}" type="pres">
      <dgm:prSet presAssocID="{468407A5-E76F-4C51-AD37-C4D8ACBAF914}" presName="bgRect" presStyleLbl="bgShp" presStyleIdx="2" presStyleCnt="3"/>
      <dgm:spPr/>
    </dgm:pt>
    <dgm:pt modelId="{E0241E66-0371-4DAD-8AD1-0B27502C8567}" type="pres">
      <dgm:prSet presAssocID="{468407A5-E76F-4C51-AD37-C4D8ACBAF91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vocado"/>
        </a:ext>
      </dgm:extLst>
    </dgm:pt>
    <dgm:pt modelId="{96E100EB-4AD0-42D3-9552-71CB9A506CBA}" type="pres">
      <dgm:prSet presAssocID="{468407A5-E76F-4C51-AD37-C4D8ACBAF914}" presName="spaceRect" presStyleCnt="0"/>
      <dgm:spPr/>
    </dgm:pt>
    <dgm:pt modelId="{075E48BA-387E-489B-B0D3-30AEC4CF04C3}" type="pres">
      <dgm:prSet presAssocID="{468407A5-E76F-4C51-AD37-C4D8ACBAF914}" presName="parTx" presStyleLbl="revTx" presStyleIdx="2" presStyleCnt="3">
        <dgm:presLayoutVars>
          <dgm:chMax val="0"/>
          <dgm:chPref val="0"/>
        </dgm:presLayoutVars>
      </dgm:prSet>
      <dgm:spPr/>
    </dgm:pt>
  </dgm:ptLst>
  <dgm:cxnLst>
    <dgm:cxn modelId="{2C538102-3D84-407D-8291-8B9F41B9C68B}" type="presOf" srcId="{87CDE75B-7AF5-4891-B07A-62B95A9F1D0D}" destId="{16E6040D-B305-4631-83E3-30DD02E9DB06}" srcOrd="0" destOrd="0" presId="urn:microsoft.com/office/officeart/2018/2/layout/IconVerticalSolidList"/>
    <dgm:cxn modelId="{89623A21-2F74-473B-9F40-3EB6BF90B109}" srcId="{58C57821-6B36-415F-A332-C8018D898A50}" destId="{468407A5-E76F-4C51-AD37-C4D8ACBAF914}" srcOrd="2" destOrd="0" parTransId="{12FEBEF9-7A2E-45A4-A585-7FB06DF0EDE9}" sibTransId="{659869ED-7531-48CD-8629-100E9BE38B70}"/>
    <dgm:cxn modelId="{F2592322-6ACE-4C03-8D58-30C57C56020F}" type="presOf" srcId="{58C57821-6B36-415F-A332-C8018D898A50}" destId="{6BCE12CD-D766-4065-8710-B7CFB794B475}" srcOrd="0" destOrd="0" presId="urn:microsoft.com/office/officeart/2018/2/layout/IconVerticalSolidList"/>
    <dgm:cxn modelId="{650DDC44-022C-4AFE-9801-16B8343F8101}" srcId="{58C57821-6B36-415F-A332-C8018D898A50}" destId="{87CDE75B-7AF5-4891-B07A-62B95A9F1D0D}" srcOrd="0" destOrd="0" parTransId="{9A5BCF18-9FAA-4030-9976-53EDE2AA51C3}" sibTransId="{AC025286-CB49-40D5-9EC3-176446FE8A64}"/>
    <dgm:cxn modelId="{2CAA1E57-3001-4F58-86F0-CD6610A96591}" srcId="{58C57821-6B36-415F-A332-C8018D898A50}" destId="{01E392B7-309B-43D1-AAA2-96E5C502818F}" srcOrd="1" destOrd="0" parTransId="{AC0D1295-5354-4D60-BAEA-9D65BE0F334B}" sibTransId="{66053799-50B8-463D-AF89-95C97F45C31F}"/>
    <dgm:cxn modelId="{9AC1BEC0-5825-4A1E-9806-C38B98745988}" type="presOf" srcId="{468407A5-E76F-4C51-AD37-C4D8ACBAF914}" destId="{075E48BA-387E-489B-B0D3-30AEC4CF04C3}" srcOrd="0" destOrd="0" presId="urn:microsoft.com/office/officeart/2018/2/layout/IconVerticalSolidList"/>
    <dgm:cxn modelId="{7330EAE1-21E5-4E20-BD35-1633BF255570}" type="presOf" srcId="{01E392B7-309B-43D1-AAA2-96E5C502818F}" destId="{7A35FFFF-7E21-418D-8E19-B4E8CC8B91AD}" srcOrd="0" destOrd="0" presId="urn:microsoft.com/office/officeart/2018/2/layout/IconVerticalSolidList"/>
    <dgm:cxn modelId="{64D42454-2A1A-468B-BFB8-FCA48601DBC6}" type="presParOf" srcId="{6BCE12CD-D766-4065-8710-B7CFB794B475}" destId="{BFE86B34-492B-4EE5-9423-477E9265A651}" srcOrd="0" destOrd="0" presId="urn:microsoft.com/office/officeart/2018/2/layout/IconVerticalSolidList"/>
    <dgm:cxn modelId="{27416AEC-8B0C-4F19-B213-73DC696232DE}" type="presParOf" srcId="{BFE86B34-492B-4EE5-9423-477E9265A651}" destId="{18A5E592-9206-4A6F-AEBE-EAEAF0A52DD2}" srcOrd="0" destOrd="0" presId="urn:microsoft.com/office/officeart/2018/2/layout/IconVerticalSolidList"/>
    <dgm:cxn modelId="{1A6D1B62-A130-477D-A2E4-AF73A4288969}" type="presParOf" srcId="{BFE86B34-492B-4EE5-9423-477E9265A651}" destId="{8B66CAF8-BF7B-4D27-82D3-F42A47AB5851}" srcOrd="1" destOrd="0" presId="urn:microsoft.com/office/officeart/2018/2/layout/IconVerticalSolidList"/>
    <dgm:cxn modelId="{0DCF1225-4B8C-47F7-A3C3-294FA2721817}" type="presParOf" srcId="{BFE86B34-492B-4EE5-9423-477E9265A651}" destId="{ACFC78E1-3B9D-486E-ACED-D6F752E10961}" srcOrd="2" destOrd="0" presId="urn:microsoft.com/office/officeart/2018/2/layout/IconVerticalSolidList"/>
    <dgm:cxn modelId="{AA3440EE-D0B6-4FB5-B534-CBF2A653A892}" type="presParOf" srcId="{BFE86B34-492B-4EE5-9423-477E9265A651}" destId="{16E6040D-B305-4631-83E3-30DD02E9DB06}" srcOrd="3" destOrd="0" presId="urn:microsoft.com/office/officeart/2018/2/layout/IconVerticalSolidList"/>
    <dgm:cxn modelId="{52B6FC97-B146-4F85-866C-C3558940A0BB}" type="presParOf" srcId="{6BCE12CD-D766-4065-8710-B7CFB794B475}" destId="{57BA9C60-7E42-4ECD-98C5-75FAFCDC3F70}" srcOrd="1" destOrd="0" presId="urn:microsoft.com/office/officeart/2018/2/layout/IconVerticalSolidList"/>
    <dgm:cxn modelId="{A2825BE7-1BE8-4781-999F-D445B2246104}" type="presParOf" srcId="{6BCE12CD-D766-4065-8710-B7CFB794B475}" destId="{87A9B82F-1D0F-4326-9794-726DB30452FA}" srcOrd="2" destOrd="0" presId="urn:microsoft.com/office/officeart/2018/2/layout/IconVerticalSolidList"/>
    <dgm:cxn modelId="{E51ECD0B-2818-41E2-9FAA-6AF7BB711F62}" type="presParOf" srcId="{87A9B82F-1D0F-4326-9794-726DB30452FA}" destId="{232BF10E-8BFA-4966-B3C3-F81FBAF6D274}" srcOrd="0" destOrd="0" presId="urn:microsoft.com/office/officeart/2018/2/layout/IconVerticalSolidList"/>
    <dgm:cxn modelId="{A743E79F-5D23-46C9-A058-F4D6850066E6}" type="presParOf" srcId="{87A9B82F-1D0F-4326-9794-726DB30452FA}" destId="{8181B37E-E804-4FEC-9D72-6AF430CACB7B}" srcOrd="1" destOrd="0" presId="urn:microsoft.com/office/officeart/2018/2/layout/IconVerticalSolidList"/>
    <dgm:cxn modelId="{7048F692-62F7-4178-81CC-ADDD6DB69E79}" type="presParOf" srcId="{87A9B82F-1D0F-4326-9794-726DB30452FA}" destId="{FCA50B2B-D00F-4D3E-918B-3CB26EDE4275}" srcOrd="2" destOrd="0" presId="urn:microsoft.com/office/officeart/2018/2/layout/IconVerticalSolidList"/>
    <dgm:cxn modelId="{23D4B00A-1DF0-476B-8AC5-D3DDC2405C19}" type="presParOf" srcId="{87A9B82F-1D0F-4326-9794-726DB30452FA}" destId="{7A35FFFF-7E21-418D-8E19-B4E8CC8B91AD}" srcOrd="3" destOrd="0" presId="urn:microsoft.com/office/officeart/2018/2/layout/IconVerticalSolidList"/>
    <dgm:cxn modelId="{756E68D2-55F5-42AF-9F4B-202FB867DC73}" type="presParOf" srcId="{6BCE12CD-D766-4065-8710-B7CFB794B475}" destId="{08198335-BC90-4540-A41F-6E2202DDCFB0}" srcOrd="3" destOrd="0" presId="urn:microsoft.com/office/officeart/2018/2/layout/IconVerticalSolidList"/>
    <dgm:cxn modelId="{C0D8E07D-7F8B-4E25-A0B2-79E3BD694E8B}" type="presParOf" srcId="{6BCE12CD-D766-4065-8710-B7CFB794B475}" destId="{2F20DFEA-E86A-43C9-9EA3-C28187E7F98F}" srcOrd="4" destOrd="0" presId="urn:microsoft.com/office/officeart/2018/2/layout/IconVerticalSolidList"/>
    <dgm:cxn modelId="{7FBA87B1-A0E1-407F-9238-CB7615B0713B}" type="presParOf" srcId="{2F20DFEA-E86A-43C9-9EA3-C28187E7F98F}" destId="{8EA1CEA4-3345-49BC-BED4-E495742B39B6}" srcOrd="0" destOrd="0" presId="urn:microsoft.com/office/officeart/2018/2/layout/IconVerticalSolidList"/>
    <dgm:cxn modelId="{16B9A050-81F8-4F26-BD91-C1F691630D1F}" type="presParOf" srcId="{2F20DFEA-E86A-43C9-9EA3-C28187E7F98F}" destId="{E0241E66-0371-4DAD-8AD1-0B27502C8567}" srcOrd="1" destOrd="0" presId="urn:microsoft.com/office/officeart/2018/2/layout/IconVerticalSolidList"/>
    <dgm:cxn modelId="{0AC898D5-DE67-479A-8B7C-A2360E1C0EED}" type="presParOf" srcId="{2F20DFEA-E86A-43C9-9EA3-C28187E7F98F}" destId="{96E100EB-4AD0-42D3-9552-71CB9A506CBA}" srcOrd="2" destOrd="0" presId="urn:microsoft.com/office/officeart/2018/2/layout/IconVerticalSolidList"/>
    <dgm:cxn modelId="{979EA091-F89B-4256-981A-022571748281}" type="presParOf" srcId="{2F20DFEA-E86A-43C9-9EA3-C28187E7F98F}" destId="{075E48BA-387E-489B-B0D3-30AEC4CF04C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757E9D-1404-4B0E-8333-875C14A1538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8E8BDE6-A959-4305-A3CE-E5024A8DD2BA}">
      <dgm:prSet/>
      <dgm:spPr/>
      <dgm:t>
        <a:bodyPr/>
        <a:lstStyle/>
        <a:p>
          <a:r>
            <a:rPr lang="en-US" dirty="0"/>
            <a:t>Purpose of preserving, preparing, ripening, and enhancing foods.</a:t>
          </a:r>
        </a:p>
      </dgm:t>
    </dgm:pt>
    <dgm:pt modelId="{E70AFB9A-5471-4FE5-AC99-44FE6FF41CB8}" type="parTrans" cxnId="{FB0E4A13-4D89-4D35-81D1-19D9CCD38EE0}">
      <dgm:prSet/>
      <dgm:spPr/>
      <dgm:t>
        <a:bodyPr/>
        <a:lstStyle/>
        <a:p>
          <a:endParaRPr lang="en-US"/>
        </a:p>
      </dgm:t>
    </dgm:pt>
    <dgm:pt modelId="{C8AED10F-72B1-4844-873A-3FC74CA4D898}" type="sibTrans" cxnId="{FB0E4A13-4D89-4D35-81D1-19D9CCD38EE0}">
      <dgm:prSet/>
      <dgm:spPr/>
      <dgm:t>
        <a:bodyPr/>
        <a:lstStyle/>
        <a:p>
          <a:endParaRPr lang="en-US"/>
        </a:p>
      </dgm:t>
    </dgm:pt>
    <dgm:pt modelId="{0E4BA0DF-F59F-4A8F-9B2B-3B13190FD6BB}">
      <dgm:prSet/>
      <dgm:spPr/>
      <dgm:t>
        <a:bodyPr/>
        <a:lstStyle/>
        <a:p>
          <a:r>
            <a:rPr lang="en-US" dirty="0"/>
            <a:t>Current evidence supports long term consumption linked to diseases such as cancer and metabolic syndromes</a:t>
          </a:r>
        </a:p>
      </dgm:t>
    </dgm:pt>
    <dgm:pt modelId="{E17C43FF-EEAF-49F2-9DF1-A4E99A24B135}" type="parTrans" cxnId="{F6495E8D-84E2-4A15-B16E-1296BC78A551}">
      <dgm:prSet/>
      <dgm:spPr/>
      <dgm:t>
        <a:bodyPr/>
        <a:lstStyle/>
        <a:p>
          <a:endParaRPr lang="en-US"/>
        </a:p>
      </dgm:t>
    </dgm:pt>
    <dgm:pt modelId="{0003F7C6-9405-4F0F-AC0C-B1F04E610521}" type="sibTrans" cxnId="{F6495E8D-84E2-4A15-B16E-1296BC78A551}">
      <dgm:prSet/>
      <dgm:spPr/>
      <dgm:t>
        <a:bodyPr/>
        <a:lstStyle/>
        <a:p>
          <a:endParaRPr lang="en-US"/>
        </a:p>
      </dgm:t>
    </dgm:pt>
    <dgm:pt modelId="{9676235C-8476-4431-9D53-63198F5AFDFE}">
      <dgm:prSet/>
      <dgm:spPr/>
      <dgm:t>
        <a:bodyPr/>
        <a:lstStyle/>
        <a:p>
          <a:r>
            <a:rPr lang="en-US" dirty="0"/>
            <a:t>Modern day additives utilize artificial, or man-made, food and chemicals.</a:t>
          </a:r>
        </a:p>
      </dgm:t>
    </dgm:pt>
    <dgm:pt modelId="{7F20CC33-1059-446A-BC4D-5B0D4A7016B9}" type="parTrans" cxnId="{100CDBDF-2EC8-4F62-8570-926E0B273F44}">
      <dgm:prSet/>
      <dgm:spPr/>
      <dgm:t>
        <a:bodyPr/>
        <a:lstStyle/>
        <a:p>
          <a:endParaRPr lang="en-US"/>
        </a:p>
      </dgm:t>
    </dgm:pt>
    <dgm:pt modelId="{B3AABF6B-54D9-4A66-8E6B-FF532C1B3CE7}" type="sibTrans" cxnId="{100CDBDF-2EC8-4F62-8570-926E0B273F44}">
      <dgm:prSet/>
      <dgm:spPr/>
      <dgm:t>
        <a:bodyPr/>
        <a:lstStyle/>
        <a:p>
          <a:endParaRPr lang="en-US"/>
        </a:p>
      </dgm:t>
    </dgm:pt>
    <dgm:pt modelId="{F68340ED-2B60-43F4-9F35-E0B319E8E515}" type="pres">
      <dgm:prSet presAssocID="{64757E9D-1404-4B0E-8333-875C14A1538F}" presName="vert0" presStyleCnt="0">
        <dgm:presLayoutVars>
          <dgm:dir/>
          <dgm:animOne val="branch"/>
          <dgm:animLvl val="lvl"/>
        </dgm:presLayoutVars>
      </dgm:prSet>
      <dgm:spPr/>
    </dgm:pt>
    <dgm:pt modelId="{D8AA025F-3406-4EC0-940A-FC89C4BF3312}" type="pres">
      <dgm:prSet presAssocID="{98E8BDE6-A959-4305-A3CE-E5024A8DD2BA}" presName="thickLine" presStyleLbl="alignNode1" presStyleIdx="0" presStyleCnt="3"/>
      <dgm:spPr/>
    </dgm:pt>
    <dgm:pt modelId="{EC12C77D-5D3E-4C5E-8802-C5942EA9FAD6}" type="pres">
      <dgm:prSet presAssocID="{98E8BDE6-A959-4305-A3CE-E5024A8DD2BA}" presName="horz1" presStyleCnt="0"/>
      <dgm:spPr/>
    </dgm:pt>
    <dgm:pt modelId="{C1026D59-7AA9-4564-9530-6DAA16AC4E72}" type="pres">
      <dgm:prSet presAssocID="{98E8BDE6-A959-4305-A3CE-E5024A8DD2BA}" presName="tx1" presStyleLbl="revTx" presStyleIdx="0" presStyleCnt="3"/>
      <dgm:spPr/>
    </dgm:pt>
    <dgm:pt modelId="{A4FDE4A0-5F62-4632-BC27-EB6BBC2A7724}" type="pres">
      <dgm:prSet presAssocID="{98E8BDE6-A959-4305-A3CE-E5024A8DD2BA}" presName="vert1" presStyleCnt="0"/>
      <dgm:spPr/>
    </dgm:pt>
    <dgm:pt modelId="{5B15A5CD-FC43-46C3-9FC5-FF6C7DE1C406}" type="pres">
      <dgm:prSet presAssocID="{0E4BA0DF-F59F-4A8F-9B2B-3B13190FD6BB}" presName="thickLine" presStyleLbl="alignNode1" presStyleIdx="1" presStyleCnt="3"/>
      <dgm:spPr/>
    </dgm:pt>
    <dgm:pt modelId="{247BAD57-D610-4BAF-8685-00244198BB7C}" type="pres">
      <dgm:prSet presAssocID="{0E4BA0DF-F59F-4A8F-9B2B-3B13190FD6BB}" presName="horz1" presStyleCnt="0"/>
      <dgm:spPr/>
    </dgm:pt>
    <dgm:pt modelId="{D52221D9-FF60-45A9-AA65-794A10448DC2}" type="pres">
      <dgm:prSet presAssocID="{0E4BA0DF-F59F-4A8F-9B2B-3B13190FD6BB}" presName="tx1" presStyleLbl="revTx" presStyleIdx="1" presStyleCnt="3"/>
      <dgm:spPr/>
    </dgm:pt>
    <dgm:pt modelId="{E0F9CF8E-B380-4EC7-9277-0FFC3C94F84A}" type="pres">
      <dgm:prSet presAssocID="{0E4BA0DF-F59F-4A8F-9B2B-3B13190FD6BB}" presName="vert1" presStyleCnt="0"/>
      <dgm:spPr/>
    </dgm:pt>
    <dgm:pt modelId="{C0E0811A-A0F8-49F0-8342-09EF0FDD3513}" type="pres">
      <dgm:prSet presAssocID="{9676235C-8476-4431-9D53-63198F5AFDFE}" presName="thickLine" presStyleLbl="alignNode1" presStyleIdx="2" presStyleCnt="3"/>
      <dgm:spPr/>
    </dgm:pt>
    <dgm:pt modelId="{8D109B48-79CD-4429-8E81-1724260CF804}" type="pres">
      <dgm:prSet presAssocID="{9676235C-8476-4431-9D53-63198F5AFDFE}" presName="horz1" presStyleCnt="0"/>
      <dgm:spPr/>
    </dgm:pt>
    <dgm:pt modelId="{44BCD492-3B29-440C-BE96-557CA2524B32}" type="pres">
      <dgm:prSet presAssocID="{9676235C-8476-4431-9D53-63198F5AFDFE}" presName="tx1" presStyleLbl="revTx" presStyleIdx="2" presStyleCnt="3"/>
      <dgm:spPr/>
    </dgm:pt>
    <dgm:pt modelId="{5691BEE8-937A-4545-B860-6466B111C403}" type="pres">
      <dgm:prSet presAssocID="{9676235C-8476-4431-9D53-63198F5AFDFE}" presName="vert1" presStyleCnt="0"/>
      <dgm:spPr/>
    </dgm:pt>
  </dgm:ptLst>
  <dgm:cxnLst>
    <dgm:cxn modelId="{FB0E4A13-4D89-4D35-81D1-19D9CCD38EE0}" srcId="{64757E9D-1404-4B0E-8333-875C14A1538F}" destId="{98E8BDE6-A959-4305-A3CE-E5024A8DD2BA}" srcOrd="0" destOrd="0" parTransId="{E70AFB9A-5471-4FE5-AC99-44FE6FF41CB8}" sibTransId="{C8AED10F-72B1-4844-873A-3FC74CA4D898}"/>
    <dgm:cxn modelId="{5462505E-1B74-47C9-8C7C-2487205DF90F}" type="presOf" srcId="{0E4BA0DF-F59F-4A8F-9B2B-3B13190FD6BB}" destId="{D52221D9-FF60-45A9-AA65-794A10448DC2}" srcOrd="0" destOrd="0" presId="urn:microsoft.com/office/officeart/2008/layout/LinedList"/>
    <dgm:cxn modelId="{F6495E8D-84E2-4A15-B16E-1296BC78A551}" srcId="{64757E9D-1404-4B0E-8333-875C14A1538F}" destId="{0E4BA0DF-F59F-4A8F-9B2B-3B13190FD6BB}" srcOrd="1" destOrd="0" parTransId="{E17C43FF-EEAF-49F2-9DF1-A4E99A24B135}" sibTransId="{0003F7C6-9405-4F0F-AC0C-B1F04E610521}"/>
    <dgm:cxn modelId="{9EA456C7-DAB5-4ECA-9DBC-D7AF1A8CDDA9}" type="presOf" srcId="{98E8BDE6-A959-4305-A3CE-E5024A8DD2BA}" destId="{C1026D59-7AA9-4564-9530-6DAA16AC4E72}" srcOrd="0" destOrd="0" presId="urn:microsoft.com/office/officeart/2008/layout/LinedList"/>
    <dgm:cxn modelId="{2E65E9DC-1B75-4FE2-8DA6-0747612824C1}" type="presOf" srcId="{64757E9D-1404-4B0E-8333-875C14A1538F}" destId="{F68340ED-2B60-43F4-9F35-E0B319E8E515}" srcOrd="0" destOrd="0" presId="urn:microsoft.com/office/officeart/2008/layout/LinedList"/>
    <dgm:cxn modelId="{100CDBDF-2EC8-4F62-8570-926E0B273F44}" srcId="{64757E9D-1404-4B0E-8333-875C14A1538F}" destId="{9676235C-8476-4431-9D53-63198F5AFDFE}" srcOrd="2" destOrd="0" parTransId="{7F20CC33-1059-446A-BC4D-5B0D4A7016B9}" sibTransId="{B3AABF6B-54D9-4A66-8E6B-FF532C1B3CE7}"/>
    <dgm:cxn modelId="{3A6441F7-B5B4-4A21-AFDB-D98E285B115A}" type="presOf" srcId="{9676235C-8476-4431-9D53-63198F5AFDFE}" destId="{44BCD492-3B29-440C-BE96-557CA2524B32}" srcOrd="0" destOrd="0" presId="urn:microsoft.com/office/officeart/2008/layout/LinedList"/>
    <dgm:cxn modelId="{DBDEB8C2-2810-4F13-9FF4-1CF89A22BE78}" type="presParOf" srcId="{F68340ED-2B60-43F4-9F35-E0B319E8E515}" destId="{D8AA025F-3406-4EC0-940A-FC89C4BF3312}" srcOrd="0" destOrd="0" presId="urn:microsoft.com/office/officeart/2008/layout/LinedList"/>
    <dgm:cxn modelId="{14E471A3-EECF-4BFF-8698-3F48186F6C83}" type="presParOf" srcId="{F68340ED-2B60-43F4-9F35-E0B319E8E515}" destId="{EC12C77D-5D3E-4C5E-8802-C5942EA9FAD6}" srcOrd="1" destOrd="0" presId="urn:microsoft.com/office/officeart/2008/layout/LinedList"/>
    <dgm:cxn modelId="{B2031099-01F7-445A-9F75-0809EB47DCE2}" type="presParOf" srcId="{EC12C77D-5D3E-4C5E-8802-C5942EA9FAD6}" destId="{C1026D59-7AA9-4564-9530-6DAA16AC4E72}" srcOrd="0" destOrd="0" presId="urn:microsoft.com/office/officeart/2008/layout/LinedList"/>
    <dgm:cxn modelId="{D0785A89-69AC-4439-9126-616BB3F0DF4A}" type="presParOf" srcId="{EC12C77D-5D3E-4C5E-8802-C5942EA9FAD6}" destId="{A4FDE4A0-5F62-4632-BC27-EB6BBC2A7724}" srcOrd="1" destOrd="0" presId="urn:microsoft.com/office/officeart/2008/layout/LinedList"/>
    <dgm:cxn modelId="{5B7BAB82-5EA5-4999-B138-722FA6B09B68}" type="presParOf" srcId="{F68340ED-2B60-43F4-9F35-E0B319E8E515}" destId="{5B15A5CD-FC43-46C3-9FC5-FF6C7DE1C406}" srcOrd="2" destOrd="0" presId="urn:microsoft.com/office/officeart/2008/layout/LinedList"/>
    <dgm:cxn modelId="{2B527EE9-E143-4F4F-A17C-969A9A3A58F1}" type="presParOf" srcId="{F68340ED-2B60-43F4-9F35-E0B319E8E515}" destId="{247BAD57-D610-4BAF-8685-00244198BB7C}" srcOrd="3" destOrd="0" presId="urn:microsoft.com/office/officeart/2008/layout/LinedList"/>
    <dgm:cxn modelId="{89A9D21B-57DF-46CA-B700-62B4593C4A75}" type="presParOf" srcId="{247BAD57-D610-4BAF-8685-00244198BB7C}" destId="{D52221D9-FF60-45A9-AA65-794A10448DC2}" srcOrd="0" destOrd="0" presId="urn:microsoft.com/office/officeart/2008/layout/LinedList"/>
    <dgm:cxn modelId="{56DF4568-1D10-4FE7-825C-383429719ABA}" type="presParOf" srcId="{247BAD57-D610-4BAF-8685-00244198BB7C}" destId="{E0F9CF8E-B380-4EC7-9277-0FFC3C94F84A}" srcOrd="1" destOrd="0" presId="urn:microsoft.com/office/officeart/2008/layout/LinedList"/>
    <dgm:cxn modelId="{940FB64B-B772-4642-B750-8CB6DEE44E18}" type="presParOf" srcId="{F68340ED-2B60-43F4-9F35-E0B319E8E515}" destId="{C0E0811A-A0F8-49F0-8342-09EF0FDD3513}" srcOrd="4" destOrd="0" presId="urn:microsoft.com/office/officeart/2008/layout/LinedList"/>
    <dgm:cxn modelId="{0FC741FC-0E06-49A4-AF21-168538978939}" type="presParOf" srcId="{F68340ED-2B60-43F4-9F35-E0B319E8E515}" destId="{8D109B48-79CD-4429-8E81-1724260CF804}" srcOrd="5" destOrd="0" presId="urn:microsoft.com/office/officeart/2008/layout/LinedList"/>
    <dgm:cxn modelId="{8342FBA8-F7A2-44F6-A9A9-DDA91AFAC416}" type="presParOf" srcId="{8D109B48-79CD-4429-8E81-1724260CF804}" destId="{44BCD492-3B29-440C-BE96-557CA2524B32}" srcOrd="0" destOrd="0" presId="urn:microsoft.com/office/officeart/2008/layout/LinedList"/>
    <dgm:cxn modelId="{2752280A-2403-4B50-96AB-449D42C5FE3C}" type="presParOf" srcId="{8D109B48-79CD-4429-8E81-1724260CF804}" destId="{5691BEE8-937A-4545-B860-6466B111C40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757E9D-1404-4B0E-8333-875C14A1538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8E8BDE6-A959-4305-A3CE-E5024A8DD2BA}">
      <dgm:prSet/>
      <dgm:spPr/>
      <dgm:t>
        <a:bodyPr/>
        <a:lstStyle/>
        <a:p>
          <a:r>
            <a:rPr lang="en-US" dirty="0"/>
            <a:t>Enhances food taste</a:t>
          </a:r>
        </a:p>
      </dgm:t>
    </dgm:pt>
    <dgm:pt modelId="{E70AFB9A-5471-4FE5-AC99-44FE6FF41CB8}" type="parTrans" cxnId="{FB0E4A13-4D89-4D35-81D1-19D9CCD38EE0}">
      <dgm:prSet/>
      <dgm:spPr/>
      <dgm:t>
        <a:bodyPr/>
        <a:lstStyle/>
        <a:p>
          <a:endParaRPr lang="en-US"/>
        </a:p>
      </dgm:t>
    </dgm:pt>
    <dgm:pt modelId="{C8AED10F-72B1-4844-873A-3FC74CA4D898}" type="sibTrans" cxnId="{FB0E4A13-4D89-4D35-81D1-19D9CCD38EE0}">
      <dgm:prSet/>
      <dgm:spPr/>
      <dgm:t>
        <a:bodyPr/>
        <a:lstStyle/>
        <a:p>
          <a:endParaRPr lang="en-US"/>
        </a:p>
      </dgm:t>
    </dgm:pt>
    <dgm:pt modelId="{0E4BA0DF-F59F-4A8F-9B2B-3B13190FD6BB}">
      <dgm:prSet/>
      <dgm:spPr/>
      <dgm:t>
        <a:bodyPr/>
        <a:lstStyle/>
        <a:p>
          <a:r>
            <a:rPr lang="en-US" dirty="0"/>
            <a:t>Contributes to obesity, heart disease, and type 2 diabetes (Harvard Health)</a:t>
          </a:r>
        </a:p>
      </dgm:t>
    </dgm:pt>
    <dgm:pt modelId="{E17C43FF-EEAF-49F2-9DF1-A4E99A24B135}" type="parTrans" cxnId="{F6495E8D-84E2-4A15-B16E-1296BC78A551}">
      <dgm:prSet/>
      <dgm:spPr/>
      <dgm:t>
        <a:bodyPr/>
        <a:lstStyle/>
        <a:p>
          <a:endParaRPr lang="en-US"/>
        </a:p>
      </dgm:t>
    </dgm:pt>
    <dgm:pt modelId="{0003F7C6-9405-4F0F-AC0C-B1F04E610521}" type="sibTrans" cxnId="{F6495E8D-84E2-4A15-B16E-1296BC78A551}">
      <dgm:prSet/>
      <dgm:spPr/>
      <dgm:t>
        <a:bodyPr/>
        <a:lstStyle/>
        <a:p>
          <a:endParaRPr lang="en-US"/>
        </a:p>
      </dgm:t>
    </dgm:pt>
    <dgm:pt modelId="{9676235C-8476-4431-9D53-63198F5AFDFE}">
      <dgm:prSet/>
      <dgm:spPr/>
      <dgm:t>
        <a:bodyPr/>
        <a:lstStyle/>
        <a:p>
          <a:endParaRPr lang="en-US" dirty="0"/>
        </a:p>
      </dgm:t>
    </dgm:pt>
    <dgm:pt modelId="{7F20CC33-1059-446A-BC4D-5B0D4A7016B9}" type="parTrans" cxnId="{100CDBDF-2EC8-4F62-8570-926E0B273F44}">
      <dgm:prSet/>
      <dgm:spPr/>
      <dgm:t>
        <a:bodyPr/>
        <a:lstStyle/>
        <a:p>
          <a:endParaRPr lang="en-US"/>
        </a:p>
      </dgm:t>
    </dgm:pt>
    <dgm:pt modelId="{B3AABF6B-54D9-4A66-8E6B-FF532C1B3CE7}" type="sibTrans" cxnId="{100CDBDF-2EC8-4F62-8570-926E0B273F44}">
      <dgm:prSet/>
      <dgm:spPr/>
      <dgm:t>
        <a:bodyPr/>
        <a:lstStyle/>
        <a:p>
          <a:endParaRPr lang="en-US"/>
        </a:p>
      </dgm:t>
    </dgm:pt>
    <dgm:pt modelId="{F68340ED-2B60-43F4-9F35-E0B319E8E515}" type="pres">
      <dgm:prSet presAssocID="{64757E9D-1404-4B0E-8333-875C14A1538F}" presName="vert0" presStyleCnt="0">
        <dgm:presLayoutVars>
          <dgm:dir/>
          <dgm:animOne val="branch"/>
          <dgm:animLvl val="lvl"/>
        </dgm:presLayoutVars>
      </dgm:prSet>
      <dgm:spPr/>
    </dgm:pt>
    <dgm:pt modelId="{D8AA025F-3406-4EC0-940A-FC89C4BF3312}" type="pres">
      <dgm:prSet presAssocID="{98E8BDE6-A959-4305-A3CE-E5024A8DD2BA}" presName="thickLine" presStyleLbl="alignNode1" presStyleIdx="0" presStyleCnt="3"/>
      <dgm:spPr/>
    </dgm:pt>
    <dgm:pt modelId="{EC12C77D-5D3E-4C5E-8802-C5942EA9FAD6}" type="pres">
      <dgm:prSet presAssocID="{98E8BDE6-A959-4305-A3CE-E5024A8DD2BA}" presName="horz1" presStyleCnt="0"/>
      <dgm:spPr/>
    </dgm:pt>
    <dgm:pt modelId="{C1026D59-7AA9-4564-9530-6DAA16AC4E72}" type="pres">
      <dgm:prSet presAssocID="{98E8BDE6-A959-4305-A3CE-E5024A8DD2BA}" presName="tx1" presStyleLbl="revTx" presStyleIdx="0" presStyleCnt="3"/>
      <dgm:spPr/>
    </dgm:pt>
    <dgm:pt modelId="{A4FDE4A0-5F62-4632-BC27-EB6BBC2A7724}" type="pres">
      <dgm:prSet presAssocID="{98E8BDE6-A959-4305-A3CE-E5024A8DD2BA}" presName="vert1" presStyleCnt="0"/>
      <dgm:spPr/>
    </dgm:pt>
    <dgm:pt modelId="{5B15A5CD-FC43-46C3-9FC5-FF6C7DE1C406}" type="pres">
      <dgm:prSet presAssocID="{0E4BA0DF-F59F-4A8F-9B2B-3B13190FD6BB}" presName="thickLine" presStyleLbl="alignNode1" presStyleIdx="1" presStyleCnt="3"/>
      <dgm:spPr/>
    </dgm:pt>
    <dgm:pt modelId="{247BAD57-D610-4BAF-8685-00244198BB7C}" type="pres">
      <dgm:prSet presAssocID="{0E4BA0DF-F59F-4A8F-9B2B-3B13190FD6BB}" presName="horz1" presStyleCnt="0"/>
      <dgm:spPr/>
    </dgm:pt>
    <dgm:pt modelId="{D52221D9-FF60-45A9-AA65-794A10448DC2}" type="pres">
      <dgm:prSet presAssocID="{0E4BA0DF-F59F-4A8F-9B2B-3B13190FD6BB}" presName="tx1" presStyleLbl="revTx" presStyleIdx="1" presStyleCnt="3"/>
      <dgm:spPr/>
    </dgm:pt>
    <dgm:pt modelId="{E0F9CF8E-B380-4EC7-9277-0FFC3C94F84A}" type="pres">
      <dgm:prSet presAssocID="{0E4BA0DF-F59F-4A8F-9B2B-3B13190FD6BB}" presName="vert1" presStyleCnt="0"/>
      <dgm:spPr/>
    </dgm:pt>
    <dgm:pt modelId="{C0E0811A-A0F8-49F0-8342-09EF0FDD3513}" type="pres">
      <dgm:prSet presAssocID="{9676235C-8476-4431-9D53-63198F5AFDFE}" presName="thickLine" presStyleLbl="alignNode1" presStyleIdx="2" presStyleCnt="3"/>
      <dgm:spPr/>
    </dgm:pt>
    <dgm:pt modelId="{8D109B48-79CD-4429-8E81-1724260CF804}" type="pres">
      <dgm:prSet presAssocID="{9676235C-8476-4431-9D53-63198F5AFDFE}" presName="horz1" presStyleCnt="0"/>
      <dgm:spPr/>
    </dgm:pt>
    <dgm:pt modelId="{44BCD492-3B29-440C-BE96-557CA2524B32}" type="pres">
      <dgm:prSet presAssocID="{9676235C-8476-4431-9D53-63198F5AFDFE}" presName="tx1" presStyleLbl="revTx" presStyleIdx="2" presStyleCnt="3"/>
      <dgm:spPr/>
    </dgm:pt>
    <dgm:pt modelId="{5691BEE8-937A-4545-B860-6466B111C403}" type="pres">
      <dgm:prSet presAssocID="{9676235C-8476-4431-9D53-63198F5AFDFE}" presName="vert1" presStyleCnt="0"/>
      <dgm:spPr/>
    </dgm:pt>
  </dgm:ptLst>
  <dgm:cxnLst>
    <dgm:cxn modelId="{FB0E4A13-4D89-4D35-81D1-19D9CCD38EE0}" srcId="{64757E9D-1404-4B0E-8333-875C14A1538F}" destId="{98E8BDE6-A959-4305-A3CE-E5024A8DD2BA}" srcOrd="0" destOrd="0" parTransId="{E70AFB9A-5471-4FE5-AC99-44FE6FF41CB8}" sibTransId="{C8AED10F-72B1-4844-873A-3FC74CA4D898}"/>
    <dgm:cxn modelId="{5462505E-1B74-47C9-8C7C-2487205DF90F}" type="presOf" srcId="{0E4BA0DF-F59F-4A8F-9B2B-3B13190FD6BB}" destId="{D52221D9-FF60-45A9-AA65-794A10448DC2}" srcOrd="0" destOrd="0" presId="urn:microsoft.com/office/officeart/2008/layout/LinedList"/>
    <dgm:cxn modelId="{F6495E8D-84E2-4A15-B16E-1296BC78A551}" srcId="{64757E9D-1404-4B0E-8333-875C14A1538F}" destId="{0E4BA0DF-F59F-4A8F-9B2B-3B13190FD6BB}" srcOrd="1" destOrd="0" parTransId="{E17C43FF-EEAF-49F2-9DF1-A4E99A24B135}" sibTransId="{0003F7C6-9405-4F0F-AC0C-B1F04E610521}"/>
    <dgm:cxn modelId="{9EA456C7-DAB5-4ECA-9DBC-D7AF1A8CDDA9}" type="presOf" srcId="{98E8BDE6-A959-4305-A3CE-E5024A8DD2BA}" destId="{C1026D59-7AA9-4564-9530-6DAA16AC4E72}" srcOrd="0" destOrd="0" presId="urn:microsoft.com/office/officeart/2008/layout/LinedList"/>
    <dgm:cxn modelId="{2E65E9DC-1B75-4FE2-8DA6-0747612824C1}" type="presOf" srcId="{64757E9D-1404-4B0E-8333-875C14A1538F}" destId="{F68340ED-2B60-43F4-9F35-E0B319E8E515}" srcOrd="0" destOrd="0" presId="urn:microsoft.com/office/officeart/2008/layout/LinedList"/>
    <dgm:cxn modelId="{100CDBDF-2EC8-4F62-8570-926E0B273F44}" srcId="{64757E9D-1404-4B0E-8333-875C14A1538F}" destId="{9676235C-8476-4431-9D53-63198F5AFDFE}" srcOrd="2" destOrd="0" parTransId="{7F20CC33-1059-446A-BC4D-5B0D4A7016B9}" sibTransId="{B3AABF6B-54D9-4A66-8E6B-FF532C1B3CE7}"/>
    <dgm:cxn modelId="{3A6441F7-B5B4-4A21-AFDB-D98E285B115A}" type="presOf" srcId="{9676235C-8476-4431-9D53-63198F5AFDFE}" destId="{44BCD492-3B29-440C-BE96-557CA2524B32}" srcOrd="0" destOrd="0" presId="urn:microsoft.com/office/officeart/2008/layout/LinedList"/>
    <dgm:cxn modelId="{DBDEB8C2-2810-4F13-9FF4-1CF89A22BE78}" type="presParOf" srcId="{F68340ED-2B60-43F4-9F35-E0B319E8E515}" destId="{D8AA025F-3406-4EC0-940A-FC89C4BF3312}" srcOrd="0" destOrd="0" presId="urn:microsoft.com/office/officeart/2008/layout/LinedList"/>
    <dgm:cxn modelId="{14E471A3-EECF-4BFF-8698-3F48186F6C83}" type="presParOf" srcId="{F68340ED-2B60-43F4-9F35-E0B319E8E515}" destId="{EC12C77D-5D3E-4C5E-8802-C5942EA9FAD6}" srcOrd="1" destOrd="0" presId="urn:microsoft.com/office/officeart/2008/layout/LinedList"/>
    <dgm:cxn modelId="{B2031099-01F7-445A-9F75-0809EB47DCE2}" type="presParOf" srcId="{EC12C77D-5D3E-4C5E-8802-C5942EA9FAD6}" destId="{C1026D59-7AA9-4564-9530-6DAA16AC4E72}" srcOrd="0" destOrd="0" presId="urn:microsoft.com/office/officeart/2008/layout/LinedList"/>
    <dgm:cxn modelId="{D0785A89-69AC-4439-9126-616BB3F0DF4A}" type="presParOf" srcId="{EC12C77D-5D3E-4C5E-8802-C5942EA9FAD6}" destId="{A4FDE4A0-5F62-4632-BC27-EB6BBC2A7724}" srcOrd="1" destOrd="0" presId="urn:microsoft.com/office/officeart/2008/layout/LinedList"/>
    <dgm:cxn modelId="{5B7BAB82-5EA5-4999-B138-722FA6B09B68}" type="presParOf" srcId="{F68340ED-2B60-43F4-9F35-E0B319E8E515}" destId="{5B15A5CD-FC43-46C3-9FC5-FF6C7DE1C406}" srcOrd="2" destOrd="0" presId="urn:microsoft.com/office/officeart/2008/layout/LinedList"/>
    <dgm:cxn modelId="{2B527EE9-E143-4F4F-A17C-969A9A3A58F1}" type="presParOf" srcId="{F68340ED-2B60-43F4-9F35-E0B319E8E515}" destId="{247BAD57-D610-4BAF-8685-00244198BB7C}" srcOrd="3" destOrd="0" presId="urn:microsoft.com/office/officeart/2008/layout/LinedList"/>
    <dgm:cxn modelId="{89A9D21B-57DF-46CA-B700-62B4593C4A75}" type="presParOf" srcId="{247BAD57-D610-4BAF-8685-00244198BB7C}" destId="{D52221D9-FF60-45A9-AA65-794A10448DC2}" srcOrd="0" destOrd="0" presId="urn:microsoft.com/office/officeart/2008/layout/LinedList"/>
    <dgm:cxn modelId="{56DF4568-1D10-4FE7-825C-383429719ABA}" type="presParOf" srcId="{247BAD57-D610-4BAF-8685-00244198BB7C}" destId="{E0F9CF8E-B380-4EC7-9277-0FFC3C94F84A}" srcOrd="1" destOrd="0" presId="urn:microsoft.com/office/officeart/2008/layout/LinedList"/>
    <dgm:cxn modelId="{940FB64B-B772-4642-B750-8CB6DEE44E18}" type="presParOf" srcId="{F68340ED-2B60-43F4-9F35-E0B319E8E515}" destId="{C0E0811A-A0F8-49F0-8342-09EF0FDD3513}" srcOrd="4" destOrd="0" presId="urn:microsoft.com/office/officeart/2008/layout/LinedList"/>
    <dgm:cxn modelId="{0FC741FC-0E06-49A4-AF21-168538978939}" type="presParOf" srcId="{F68340ED-2B60-43F4-9F35-E0B319E8E515}" destId="{8D109B48-79CD-4429-8E81-1724260CF804}" srcOrd="5" destOrd="0" presId="urn:microsoft.com/office/officeart/2008/layout/LinedList"/>
    <dgm:cxn modelId="{8342FBA8-F7A2-44F6-A9A9-DDA91AFAC416}" type="presParOf" srcId="{8D109B48-79CD-4429-8E81-1724260CF804}" destId="{44BCD492-3B29-440C-BE96-557CA2524B32}" srcOrd="0" destOrd="0" presId="urn:microsoft.com/office/officeart/2008/layout/LinedList"/>
    <dgm:cxn modelId="{2752280A-2403-4B50-96AB-449D42C5FE3C}" type="presParOf" srcId="{8D109B48-79CD-4429-8E81-1724260CF804}" destId="{5691BEE8-937A-4545-B860-6466B111C40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757E9D-1404-4B0E-8333-875C14A1538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8E8BDE6-A959-4305-A3CE-E5024A8DD2BA}">
      <dgm:prSet/>
      <dgm:spPr/>
      <dgm:t>
        <a:bodyPr/>
        <a:lstStyle/>
        <a:p>
          <a:r>
            <a:rPr lang="en-US" dirty="0"/>
            <a:t>Unit of measure of energy within food.</a:t>
          </a:r>
        </a:p>
      </dgm:t>
    </dgm:pt>
    <dgm:pt modelId="{E70AFB9A-5471-4FE5-AC99-44FE6FF41CB8}" type="parTrans" cxnId="{FB0E4A13-4D89-4D35-81D1-19D9CCD38EE0}">
      <dgm:prSet/>
      <dgm:spPr/>
      <dgm:t>
        <a:bodyPr/>
        <a:lstStyle/>
        <a:p>
          <a:endParaRPr lang="en-US"/>
        </a:p>
      </dgm:t>
    </dgm:pt>
    <dgm:pt modelId="{C8AED10F-72B1-4844-873A-3FC74CA4D898}" type="sibTrans" cxnId="{FB0E4A13-4D89-4D35-81D1-19D9CCD38EE0}">
      <dgm:prSet/>
      <dgm:spPr/>
      <dgm:t>
        <a:bodyPr/>
        <a:lstStyle/>
        <a:p>
          <a:endParaRPr lang="en-US"/>
        </a:p>
      </dgm:t>
    </dgm:pt>
    <dgm:pt modelId="{0E4BA0DF-F59F-4A8F-9B2B-3B13190FD6BB}">
      <dgm:prSet/>
      <dgm:spPr/>
      <dgm:t>
        <a:bodyPr/>
        <a:lstStyle/>
        <a:p>
          <a:r>
            <a:rPr lang="en-US" dirty="0"/>
            <a:t>Excess consumption proven to cause weight gain and obesity</a:t>
          </a:r>
        </a:p>
      </dgm:t>
    </dgm:pt>
    <dgm:pt modelId="{E17C43FF-EEAF-49F2-9DF1-A4E99A24B135}" type="parTrans" cxnId="{F6495E8D-84E2-4A15-B16E-1296BC78A551}">
      <dgm:prSet/>
      <dgm:spPr/>
      <dgm:t>
        <a:bodyPr/>
        <a:lstStyle/>
        <a:p>
          <a:endParaRPr lang="en-US"/>
        </a:p>
      </dgm:t>
    </dgm:pt>
    <dgm:pt modelId="{0003F7C6-9405-4F0F-AC0C-B1F04E610521}" type="sibTrans" cxnId="{F6495E8D-84E2-4A15-B16E-1296BC78A551}">
      <dgm:prSet/>
      <dgm:spPr/>
      <dgm:t>
        <a:bodyPr/>
        <a:lstStyle/>
        <a:p>
          <a:endParaRPr lang="en-US"/>
        </a:p>
      </dgm:t>
    </dgm:pt>
    <dgm:pt modelId="{9676235C-8476-4431-9D53-63198F5AFDFE}">
      <dgm:prSet/>
      <dgm:spPr/>
      <dgm:t>
        <a:bodyPr/>
        <a:lstStyle/>
        <a:p>
          <a:r>
            <a:rPr lang="en-US" dirty="0"/>
            <a:t>Mathematically derived from the energy held within Macronutrients</a:t>
          </a:r>
        </a:p>
      </dgm:t>
    </dgm:pt>
    <dgm:pt modelId="{7F20CC33-1059-446A-BC4D-5B0D4A7016B9}" type="parTrans" cxnId="{100CDBDF-2EC8-4F62-8570-926E0B273F44}">
      <dgm:prSet/>
      <dgm:spPr/>
      <dgm:t>
        <a:bodyPr/>
        <a:lstStyle/>
        <a:p>
          <a:endParaRPr lang="en-US"/>
        </a:p>
      </dgm:t>
    </dgm:pt>
    <dgm:pt modelId="{B3AABF6B-54D9-4A66-8E6B-FF532C1B3CE7}" type="sibTrans" cxnId="{100CDBDF-2EC8-4F62-8570-926E0B273F44}">
      <dgm:prSet/>
      <dgm:spPr/>
      <dgm:t>
        <a:bodyPr/>
        <a:lstStyle/>
        <a:p>
          <a:endParaRPr lang="en-US"/>
        </a:p>
      </dgm:t>
    </dgm:pt>
    <dgm:pt modelId="{F68340ED-2B60-43F4-9F35-E0B319E8E515}" type="pres">
      <dgm:prSet presAssocID="{64757E9D-1404-4B0E-8333-875C14A1538F}" presName="vert0" presStyleCnt="0">
        <dgm:presLayoutVars>
          <dgm:dir/>
          <dgm:animOne val="branch"/>
          <dgm:animLvl val="lvl"/>
        </dgm:presLayoutVars>
      </dgm:prSet>
      <dgm:spPr/>
    </dgm:pt>
    <dgm:pt modelId="{D8AA025F-3406-4EC0-940A-FC89C4BF3312}" type="pres">
      <dgm:prSet presAssocID="{98E8BDE6-A959-4305-A3CE-E5024A8DD2BA}" presName="thickLine" presStyleLbl="alignNode1" presStyleIdx="0" presStyleCnt="3"/>
      <dgm:spPr/>
    </dgm:pt>
    <dgm:pt modelId="{EC12C77D-5D3E-4C5E-8802-C5942EA9FAD6}" type="pres">
      <dgm:prSet presAssocID="{98E8BDE6-A959-4305-A3CE-E5024A8DD2BA}" presName="horz1" presStyleCnt="0"/>
      <dgm:spPr/>
    </dgm:pt>
    <dgm:pt modelId="{C1026D59-7AA9-4564-9530-6DAA16AC4E72}" type="pres">
      <dgm:prSet presAssocID="{98E8BDE6-A959-4305-A3CE-E5024A8DD2BA}" presName="tx1" presStyleLbl="revTx" presStyleIdx="0" presStyleCnt="3"/>
      <dgm:spPr/>
    </dgm:pt>
    <dgm:pt modelId="{A4FDE4A0-5F62-4632-BC27-EB6BBC2A7724}" type="pres">
      <dgm:prSet presAssocID="{98E8BDE6-A959-4305-A3CE-E5024A8DD2BA}" presName="vert1" presStyleCnt="0"/>
      <dgm:spPr/>
    </dgm:pt>
    <dgm:pt modelId="{5B15A5CD-FC43-46C3-9FC5-FF6C7DE1C406}" type="pres">
      <dgm:prSet presAssocID="{0E4BA0DF-F59F-4A8F-9B2B-3B13190FD6BB}" presName="thickLine" presStyleLbl="alignNode1" presStyleIdx="1" presStyleCnt="3"/>
      <dgm:spPr/>
    </dgm:pt>
    <dgm:pt modelId="{247BAD57-D610-4BAF-8685-00244198BB7C}" type="pres">
      <dgm:prSet presAssocID="{0E4BA0DF-F59F-4A8F-9B2B-3B13190FD6BB}" presName="horz1" presStyleCnt="0"/>
      <dgm:spPr/>
    </dgm:pt>
    <dgm:pt modelId="{D52221D9-FF60-45A9-AA65-794A10448DC2}" type="pres">
      <dgm:prSet presAssocID="{0E4BA0DF-F59F-4A8F-9B2B-3B13190FD6BB}" presName="tx1" presStyleLbl="revTx" presStyleIdx="1" presStyleCnt="3"/>
      <dgm:spPr/>
    </dgm:pt>
    <dgm:pt modelId="{E0F9CF8E-B380-4EC7-9277-0FFC3C94F84A}" type="pres">
      <dgm:prSet presAssocID="{0E4BA0DF-F59F-4A8F-9B2B-3B13190FD6BB}" presName="vert1" presStyleCnt="0"/>
      <dgm:spPr/>
    </dgm:pt>
    <dgm:pt modelId="{C0E0811A-A0F8-49F0-8342-09EF0FDD3513}" type="pres">
      <dgm:prSet presAssocID="{9676235C-8476-4431-9D53-63198F5AFDFE}" presName="thickLine" presStyleLbl="alignNode1" presStyleIdx="2" presStyleCnt="3"/>
      <dgm:spPr/>
    </dgm:pt>
    <dgm:pt modelId="{8D109B48-79CD-4429-8E81-1724260CF804}" type="pres">
      <dgm:prSet presAssocID="{9676235C-8476-4431-9D53-63198F5AFDFE}" presName="horz1" presStyleCnt="0"/>
      <dgm:spPr/>
    </dgm:pt>
    <dgm:pt modelId="{44BCD492-3B29-440C-BE96-557CA2524B32}" type="pres">
      <dgm:prSet presAssocID="{9676235C-8476-4431-9D53-63198F5AFDFE}" presName="tx1" presStyleLbl="revTx" presStyleIdx="2" presStyleCnt="3"/>
      <dgm:spPr/>
    </dgm:pt>
    <dgm:pt modelId="{5691BEE8-937A-4545-B860-6466B111C403}" type="pres">
      <dgm:prSet presAssocID="{9676235C-8476-4431-9D53-63198F5AFDFE}" presName="vert1" presStyleCnt="0"/>
      <dgm:spPr/>
    </dgm:pt>
  </dgm:ptLst>
  <dgm:cxnLst>
    <dgm:cxn modelId="{FB0E4A13-4D89-4D35-81D1-19D9CCD38EE0}" srcId="{64757E9D-1404-4B0E-8333-875C14A1538F}" destId="{98E8BDE6-A959-4305-A3CE-E5024A8DD2BA}" srcOrd="0" destOrd="0" parTransId="{E70AFB9A-5471-4FE5-AC99-44FE6FF41CB8}" sibTransId="{C8AED10F-72B1-4844-873A-3FC74CA4D898}"/>
    <dgm:cxn modelId="{5462505E-1B74-47C9-8C7C-2487205DF90F}" type="presOf" srcId="{0E4BA0DF-F59F-4A8F-9B2B-3B13190FD6BB}" destId="{D52221D9-FF60-45A9-AA65-794A10448DC2}" srcOrd="0" destOrd="0" presId="urn:microsoft.com/office/officeart/2008/layout/LinedList"/>
    <dgm:cxn modelId="{F6495E8D-84E2-4A15-B16E-1296BC78A551}" srcId="{64757E9D-1404-4B0E-8333-875C14A1538F}" destId="{0E4BA0DF-F59F-4A8F-9B2B-3B13190FD6BB}" srcOrd="1" destOrd="0" parTransId="{E17C43FF-EEAF-49F2-9DF1-A4E99A24B135}" sibTransId="{0003F7C6-9405-4F0F-AC0C-B1F04E610521}"/>
    <dgm:cxn modelId="{9EA456C7-DAB5-4ECA-9DBC-D7AF1A8CDDA9}" type="presOf" srcId="{98E8BDE6-A959-4305-A3CE-E5024A8DD2BA}" destId="{C1026D59-7AA9-4564-9530-6DAA16AC4E72}" srcOrd="0" destOrd="0" presId="urn:microsoft.com/office/officeart/2008/layout/LinedList"/>
    <dgm:cxn modelId="{2E65E9DC-1B75-4FE2-8DA6-0747612824C1}" type="presOf" srcId="{64757E9D-1404-4B0E-8333-875C14A1538F}" destId="{F68340ED-2B60-43F4-9F35-E0B319E8E515}" srcOrd="0" destOrd="0" presId="urn:microsoft.com/office/officeart/2008/layout/LinedList"/>
    <dgm:cxn modelId="{100CDBDF-2EC8-4F62-8570-926E0B273F44}" srcId="{64757E9D-1404-4B0E-8333-875C14A1538F}" destId="{9676235C-8476-4431-9D53-63198F5AFDFE}" srcOrd="2" destOrd="0" parTransId="{7F20CC33-1059-446A-BC4D-5B0D4A7016B9}" sibTransId="{B3AABF6B-54D9-4A66-8E6B-FF532C1B3CE7}"/>
    <dgm:cxn modelId="{3A6441F7-B5B4-4A21-AFDB-D98E285B115A}" type="presOf" srcId="{9676235C-8476-4431-9D53-63198F5AFDFE}" destId="{44BCD492-3B29-440C-BE96-557CA2524B32}" srcOrd="0" destOrd="0" presId="urn:microsoft.com/office/officeart/2008/layout/LinedList"/>
    <dgm:cxn modelId="{DBDEB8C2-2810-4F13-9FF4-1CF89A22BE78}" type="presParOf" srcId="{F68340ED-2B60-43F4-9F35-E0B319E8E515}" destId="{D8AA025F-3406-4EC0-940A-FC89C4BF3312}" srcOrd="0" destOrd="0" presId="urn:microsoft.com/office/officeart/2008/layout/LinedList"/>
    <dgm:cxn modelId="{14E471A3-EECF-4BFF-8698-3F48186F6C83}" type="presParOf" srcId="{F68340ED-2B60-43F4-9F35-E0B319E8E515}" destId="{EC12C77D-5D3E-4C5E-8802-C5942EA9FAD6}" srcOrd="1" destOrd="0" presId="urn:microsoft.com/office/officeart/2008/layout/LinedList"/>
    <dgm:cxn modelId="{B2031099-01F7-445A-9F75-0809EB47DCE2}" type="presParOf" srcId="{EC12C77D-5D3E-4C5E-8802-C5942EA9FAD6}" destId="{C1026D59-7AA9-4564-9530-6DAA16AC4E72}" srcOrd="0" destOrd="0" presId="urn:microsoft.com/office/officeart/2008/layout/LinedList"/>
    <dgm:cxn modelId="{D0785A89-69AC-4439-9126-616BB3F0DF4A}" type="presParOf" srcId="{EC12C77D-5D3E-4C5E-8802-C5942EA9FAD6}" destId="{A4FDE4A0-5F62-4632-BC27-EB6BBC2A7724}" srcOrd="1" destOrd="0" presId="urn:microsoft.com/office/officeart/2008/layout/LinedList"/>
    <dgm:cxn modelId="{5B7BAB82-5EA5-4999-B138-722FA6B09B68}" type="presParOf" srcId="{F68340ED-2B60-43F4-9F35-E0B319E8E515}" destId="{5B15A5CD-FC43-46C3-9FC5-FF6C7DE1C406}" srcOrd="2" destOrd="0" presId="urn:microsoft.com/office/officeart/2008/layout/LinedList"/>
    <dgm:cxn modelId="{2B527EE9-E143-4F4F-A17C-969A9A3A58F1}" type="presParOf" srcId="{F68340ED-2B60-43F4-9F35-E0B319E8E515}" destId="{247BAD57-D610-4BAF-8685-00244198BB7C}" srcOrd="3" destOrd="0" presId="urn:microsoft.com/office/officeart/2008/layout/LinedList"/>
    <dgm:cxn modelId="{89A9D21B-57DF-46CA-B700-62B4593C4A75}" type="presParOf" srcId="{247BAD57-D610-4BAF-8685-00244198BB7C}" destId="{D52221D9-FF60-45A9-AA65-794A10448DC2}" srcOrd="0" destOrd="0" presId="urn:microsoft.com/office/officeart/2008/layout/LinedList"/>
    <dgm:cxn modelId="{56DF4568-1D10-4FE7-825C-383429719ABA}" type="presParOf" srcId="{247BAD57-D610-4BAF-8685-00244198BB7C}" destId="{E0F9CF8E-B380-4EC7-9277-0FFC3C94F84A}" srcOrd="1" destOrd="0" presId="urn:microsoft.com/office/officeart/2008/layout/LinedList"/>
    <dgm:cxn modelId="{940FB64B-B772-4642-B750-8CB6DEE44E18}" type="presParOf" srcId="{F68340ED-2B60-43F4-9F35-E0B319E8E515}" destId="{C0E0811A-A0F8-49F0-8342-09EF0FDD3513}" srcOrd="4" destOrd="0" presId="urn:microsoft.com/office/officeart/2008/layout/LinedList"/>
    <dgm:cxn modelId="{0FC741FC-0E06-49A4-AF21-168538978939}" type="presParOf" srcId="{F68340ED-2B60-43F4-9F35-E0B319E8E515}" destId="{8D109B48-79CD-4429-8E81-1724260CF804}" srcOrd="5" destOrd="0" presId="urn:microsoft.com/office/officeart/2008/layout/LinedList"/>
    <dgm:cxn modelId="{8342FBA8-F7A2-44F6-A9A9-DDA91AFAC416}" type="presParOf" srcId="{8D109B48-79CD-4429-8E81-1724260CF804}" destId="{44BCD492-3B29-440C-BE96-557CA2524B32}" srcOrd="0" destOrd="0" presId="urn:microsoft.com/office/officeart/2008/layout/LinedList"/>
    <dgm:cxn modelId="{2752280A-2403-4B50-96AB-449D42C5FE3C}" type="presParOf" srcId="{8D109B48-79CD-4429-8E81-1724260CF804}" destId="{5691BEE8-937A-4545-B860-6466B111C40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757E9D-1404-4B0E-8333-875C14A1538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8E8BDE6-A959-4305-A3CE-E5024A8DD2BA}">
      <dgm:prSet/>
      <dgm:spPr/>
      <dgm:t>
        <a:bodyPr/>
        <a:lstStyle/>
        <a:p>
          <a:r>
            <a:rPr lang="en-US" dirty="0"/>
            <a:t>Enhances food taste, acts as a preservative and a chemical binder</a:t>
          </a:r>
        </a:p>
      </dgm:t>
    </dgm:pt>
    <dgm:pt modelId="{E70AFB9A-5471-4FE5-AC99-44FE6FF41CB8}" type="parTrans" cxnId="{FB0E4A13-4D89-4D35-81D1-19D9CCD38EE0}">
      <dgm:prSet/>
      <dgm:spPr/>
      <dgm:t>
        <a:bodyPr/>
        <a:lstStyle/>
        <a:p>
          <a:endParaRPr lang="en-US"/>
        </a:p>
      </dgm:t>
    </dgm:pt>
    <dgm:pt modelId="{C8AED10F-72B1-4844-873A-3FC74CA4D898}" type="sibTrans" cxnId="{FB0E4A13-4D89-4D35-81D1-19D9CCD38EE0}">
      <dgm:prSet/>
      <dgm:spPr/>
      <dgm:t>
        <a:bodyPr/>
        <a:lstStyle/>
        <a:p>
          <a:endParaRPr lang="en-US"/>
        </a:p>
      </dgm:t>
    </dgm:pt>
    <dgm:pt modelId="{0E4BA0DF-F59F-4A8F-9B2B-3B13190FD6BB}">
      <dgm:prSet/>
      <dgm:spPr/>
      <dgm:t>
        <a:bodyPr/>
        <a:lstStyle/>
        <a:p>
          <a:r>
            <a:rPr lang="en-US" dirty="0"/>
            <a:t>Excess consumption linked to heart disease, kidney failure, high blood pressure, </a:t>
          </a:r>
          <a:r>
            <a:rPr lang="en-US" dirty="0" err="1"/>
            <a:t>etc</a:t>
          </a:r>
          <a:endParaRPr lang="en-US" dirty="0"/>
        </a:p>
      </dgm:t>
    </dgm:pt>
    <dgm:pt modelId="{E17C43FF-EEAF-49F2-9DF1-A4E99A24B135}" type="parTrans" cxnId="{F6495E8D-84E2-4A15-B16E-1296BC78A551}">
      <dgm:prSet/>
      <dgm:spPr/>
      <dgm:t>
        <a:bodyPr/>
        <a:lstStyle/>
        <a:p>
          <a:endParaRPr lang="en-US"/>
        </a:p>
      </dgm:t>
    </dgm:pt>
    <dgm:pt modelId="{0003F7C6-9405-4F0F-AC0C-B1F04E610521}" type="sibTrans" cxnId="{F6495E8D-84E2-4A15-B16E-1296BC78A551}">
      <dgm:prSet/>
      <dgm:spPr/>
      <dgm:t>
        <a:bodyPr/>
        <a:lstStyle/>
        <a:p>
          <a:endParaRPr lang="en-US"/>
        </a:p>
      </dgm:t>
    </dgm:pt>
    <dgm:pt modelId="{9676235C-8476-4431-9D53-63198F5AFDFE}">
      <dgm:prSet/>
      <dgm:spPr/>
      <dgm:t>
        <a:bodyPr/>
        <a:lstStyle/>
        <a:p>
          <a:r>
            <a:rPr lang="en-US" dirty="0"/>
            <a:t>Commercially prepared and processed foods are notoriously high in sodium</a:t>
          </a:r>
        </a:p>
      </dgm:t>
    </dgm:pt>
    <dgm:pt modelId="{7F20CC33-1059-446A-BC4D-5B0D4A7016B9}" type="parTrans" cxnId="{100CDBDF-2EC8-4F62-8570-926E0B273F44}">
      <dgm:prSet/>
      <dgm:spPr/>
      <dgm:t>
        <a:bodyPr/>
        <a:lstStyle/>
        <a:p>
          <a:endParaRPr lang="en-US"/>
        </a:p>
      </dgm:t>
    </dgm:pt>
    <dgm:pt modelId="{B3AABF6B-54D9-4A66-8E6B-FF532C1B3CE7}" type="sibTrans" cxnId="{100CDBDF-2EC8-4F62-8570-926E0B273F44}">
      <dgm:prSet/>
      <dgm:spPr/>
      <dgm:t>
        <a:bodyPr/>
        <a:lstStyle/>
        <a:p>
          <a:endParaRPr lang="en-US"/>
        </a:p>
      </dgm:t>
    </dgm:pt>
    <dgm:pt modelId="{F68340ED-2B60-43F4-9F35-E0B319E8E515}" type="pres">
      <dgm:prSet presAssocID="{64757E9D-1404-4B0E-8333-875C14A1538F}" presName="vert0" presStyleCnt="0">
        <dgm:presLayoutVars>
          <dgm:dir/>
          <dgm:animOne val="branch"/>
          <dgm:animLvl val="lvl"/>
        </dgm:presLayoutVars>
      </dgm:prSet>
      <dgm:spPr/>
    </dgm:pt>
    <dgm:pt modelId="{D8AA025F-3406-4EC0-940A-FC89C4BF3312}" type="pres">
      <dgm:prSet presAssocID="{98E8BDE6-A959-4305-A3CE-E5024A8DD2BA}" presName="thickLine" presStyleLbl="alignNode1" presStyleIdx="0" presStyleCnt="3"/>
      <dgm:spPr/>
    </dgm:pt>
    <dgm:pt modelId="{EC12C77D-5D3E-4C5E-8802-C5942EA9FAD6}" type="pres">
      <dgm:prSet presAssocID="{98E8BDE6-A959-4305-A3CE-E5024A8DD2BA}" presName="horz1" presStyleCnt="0"/>
      <dgm:spPr/>
    </dgm:pt>
    <dgm:pt modelId="{C1026D59-7AA9-4564-9530-6DAA16AC4E72}" type="pres">
      <dgm:prSet presAssocID="{98E8BDE6-A959-4305-A3CE-E5024A8DD2BA}" presName="tx1" presStyleLbl="revTx" presStyleIdx="0" presStyleCnt="3"/>
      <dgm:spPr/>
    </dgm:pt>
    <dgm:pt modelId="{A4FDE4A0-5F62-4632-BC27-EB6BBC2A7724}" type="pres">
      <dgm:prSet presAssocID="{98E8BDE6-A959-4305-A3CE-E5024A8DD2BA}" presName="vert1" presStyleCnt="0"/>
      <dgm:spPr/>
    </dgm:pt>
    <dgm:pt modelId="{5B15A5CD-FC43-46C3-9FC5-FF6C7DE1C406}" type="pres">
      <dgm:prSet presAssocID="{0E4BA0DF-F59F-4A8F-9B2B-3B13190FD6BB}" presName="thickLine" presStyleLbl="alignNode1" presStyleIdx="1" presStyleCnt="3"/>
      <dgm:spPr/>
    </dgm:pt>
    <dgm:pt modelId="{247BAD57-D610-4BAF-8685-00244198BB7C}" type="pres">
      <dgm:prSet presAssocID="{0E4BA0DF-F59F-4A8F-9B2B-3B13190FD6BB}" presName="horz1" presStyleCnt="0"/>
      <dgm:spPr/>
    </dgm:pt>
    <dgm:pt modelId="{D52221D9-FF60-45A9-AA65-794A10448DC2}" type="pres">
      <dgm:prSet presAssocID="{0E4BA0DF-F59F-4A8F-9B2B-3B13190FD6BB}" presName="tx1" presStyleLbl="revTx" presStyleIdx="1" presStyleCnt="3"/>
      <dgm:spPr/>
    </dgm:pt>
    <dgm:pt modelId="{E0F9CF8E-B380-4EC7-9277-0FFC3C94F84A}" type="pres">
      <dgm:prSet presAssocID="{0E4BA0DF-F59F-4A8F-9B2B-3B13190FD6BB}" presName="vert1" presStyleCnt="0"/>
      <dgm:spPr/>
    </dgm:pt>
    <dgm:pt modelId="{C0E0811A-A0F8-49F0-8342-09EF0FDD3513}" type="pres">
      <dgm:prSet presAssocID="{9676235C-8476-4431-9D53-63198F5AFDFE}" presName="thickLine" presStyleLbl="alignNode1" presStyleIdx="2" presStyleCnt="3"/>
      <dgm:spPr/>
    </dgm:pt>
    <dgm:pt modelId="{8D109B48-79CD-4429-8E81-1724260CF804}" type="pres">
      <dgm:prSet presAssocID="{9676235C-8476-4431-9D53-63198F5AFDFE}" presName="horz1" presStyleCnt="0"/>
      <dgm:spPr/>
    </dgm:pt>
    <dgm:pt modelId="{44BCD492-3B29-440C-BE96-557CA2524B32}" type="pres">
      <dgm:prSet presAssocID="{9676235C-8476-4431-9D53-63198F5AFDFE}" presName="tx1" presStyleLbl="revTx" presStyleIdx="2" presStyleCnt="3"/>
      <dgm:spPr/>
    </dgm:pt>
    <dgm:pt modelId="{5691BEE8-937A-4545-B860-6466B111C403}" type="pres">
      <dgm:prSet presAssocID="{9676235C-8476-4431-9D53-63198F5AFDFE}" presName="vert1" presStyleCnt="0"/>
      <dgm:spPr/>
    </dgm:pt>
  </dgm:ptLst>
  <dgm:cxnLst>
    <dgm:cxn modelId="{FB0E4A13-4D89-4D35-81D1-19D9CCD38EE0}" srcId="{64757E9D-1404-4B0E-8333-875C14A1538F}" destId="{98E8BDE6-A959-4305-A3CE-E5024A8DD2BA}" srcOrd="0" destOrd="0" parTransId="{E70AFB9A-5471-4FE5-AC99-44FE6FF41CB8}" sibTransId="{C8AED10F-72B1-4844-873A-3FC74CA4D898}"/>
    <dgm:cxn modelId="{5462505E-1B74-47C9-8C7C-2487205DF90F}" type="presOf" srcId="{0E4BA0DF-F59F-4A8F-9B2B-3B13190FD6BB}" destId="{D52221D9-FF60-45A9-AA65-794A10448DC2}" srcOrd="0" destOrd="0" presId="urn:microsoft.com/office/officeart/2008/layout/LinedList"/>
    <dgm:cxn modelId="{F6495E8D-84E2-4A15-B16E-1296BC78A551}" srcId="{64757E9D-1404-4B0E-8333-875C14A1538F}" destId="{0E4BA0DF-F59F-4A8F-9B2B-3B13190FD6BB}" srcOrd="1" destOrd="0" parTransId="{E17C43FF-EEAF-49F2-9DF1-A4E99A24B135}" sibTransId="{0003F7C6-9405-4F0F-AC0C-B1F04E610521}"/>
    <dgm:cxn modelId="{9EA456C7-DAB5-4ECA-9DBC-D7AF1A8CDDA9}" type="presOf" srcId="{98E8BDE6-A959-4305-A3CE-E5024A8DD2BA}" destId="{C1026D59-7AA9-4564-9530-6DAA16AC4E72}" srcOrd="0" destOrd="0" presId="urn:microsoft.com/office/officeart/2008/layout/LinedList"/>
    <dgm:cxn modelId="{2E65E9DC-1B75-4FE2-8DA6-0747612824C1}" type="presOf" srcId="{64757E9D-1404-4B0E-8333-875C14A1538F}" destId="{F68340ED-2B60-43F4-9F35-E0B319E8E515}" srcOrd="0" destOrd="0" presId="urn:microsoft.com/office/officeart/2008/layout/LinedList"/>
    <dgm:cxn modelId="{100CDBDF-2EC8-4F62-8570-926E0B273F44}" srcId="{64757E9D-1404-4B0E-8333-875C14A1538F}" destId="{9676235C-8476-4431-9D53-63198F5AFDFE}" srcOrd="2" destOrd="0" parTransId="{7F20CC33-1059-446A-BC4D-5B0D4A7016B9}" sibTransId="{B3AABF6B-54D9-4A66-8E6B-FF532C1B3CE7}"/>
    <dgm:cxn modelId="{3A6441F7-B5B4-4A21-AFDB-D98E285B115A}" type="presOf" srcId="{9676235C-8476-4431-9D53-63198F5AFDFE}" destId="{44BCD492-3B29-440C-BE96-557CA2524B32}" srcOrd="0" destOrd="0" presId="urn:microsoft.com/office/officeart/2008/layout/LinedList"/>
    <dgm:cxn modelId="{DBDEB8C2-2810-4F13-9FF4-1CF89A22BE78}" type="presParOf" srcId="{F68340ED-2B60-43F4-9F35-E0B319E8E515}" destId="{D8AA025F-3406-4EC0-940A-FC89C4BF3312}" srcOrd="0" destOrd="0" presId="urn:microsoft.com/office/officeart/2008/layout/LinedList"/>
    <dgm:cxn modelId="{14E471A3-EECF-4BFF-8698-3F48186F6C83}" type="presParOf" srcId="{F68340ED-2B60-43F4-9F35-E0B319E8E515}" destId="{EC12C77D-5D3E-4C5E-8802-C5942EA9FAD6}" srcOrd="1" destOrd="0" presId="urn:microsoft.com/office/officeart/2008/layout/LinedList"/>
    <dgm:cxn modelId="{B2031099-01F7-445A-9F75-0809EB47DCE2}" type="presParOf" srcId="{EC12C77D-5D3E-4C5E-8802-C5942EA9FAD6}" destId="{C1026D59-7AA9-4564-9530-6DAA16AC4E72}" srcOrd="0" destOrd="0" presId="urn:microsoft.com/office/officeart/2008/layout/LinedList"/>
    <dgm:cxn modelId="{D0785A89-69AC-4439-9126-616BB3F0DF4A}" type="presParOf" srcId="{EC12C77D-5D3E-4C5E-8802-C5942EA9FAD6}" destId="{A4FDE4A0-5F62-4632-BC27-EB6BBC2A7724}" srcOrd="1" destOrd="0" presId="urn:microsoft.com/office/officeart/2008/layout/LinedList"/>
    <dgm:cxn modelId="{5B7BAB82-5EA5-4999-B138-722FA6B09B68}" type="presParOf" srcId="{F68340ED-2B60-43F4-9F35-E0B319E8E515}" destId="{5B15A5CD-FC43-46C3-9FC5-FF6C7DE1C406}" srcOrd="2" destOrd="0" presId="urn:microsoft.com/office/officeart/2008/layout/LinedList"/>
    <dgm:cxn modelId="{2B527EE9-E143-4F4F-A17C-969A9A3A58F1}" type="presParOf" srcId="{F68340ED-2B60-43F4-9F35-E0B319E8E515}" destId="{247BAD57-D610-4BAF-8685-00244198BB7C}" srcOrd="3" destOrd="0" presId="urn:microsoft.com/office/officeart/2008/layout/LinedList"/>
    <dgm:cxn modelId="{89A9D21B-57DF-46CA-B700-62B4593C4A75}" type="presParOf" srcId="{247BAD57-D610-4BAF-8685-00244198BB7C}" destId="{D52221D9-FF60-45A9-AA65-794A10448DC2}" srcOrd="0" destOrd="0" presId="urn:microsoft.com/office/officeart/2008/layout/LinedList"/>
    <dgm:cxn modelId="{56DF4568-1D10-4FE7-825C-383429719ABA}" type="presParOf" srcId="{247BAD57-D610-4BAF-8685-00244198BB7C}" destId="{E0F9CF8E-B380-4EC7-9277-0FFC3C94F84A}" srcOrd="1" destOrd="0" presId="urn:microsoft.com/office/officeart/2008/layout/LinedList"/>
    <dgm:cxn modelId="{940FB64B-B772-4642-B750-8CB6DEE44E18}" type="presParOf" srcId="{F68340ED-2B60-43F4-9F35-E0B319E8E515}" destId="{C0E0811A-A0F8-49F0-8342-09EF0FDD3513}" srcOrd="4" destOrd="0" presId="urn:microsoft.com/office/officeart/2008/layout/LinedList"/>
    <dgm:cxn modelId="{0FC741FC-0E06-49A4-AF21-168538978939}" type="presParOf" srcId="{F68340ED-2B60-43F4-9F35-E0B319E8E515}" destId="{8D109B48-79CD-4429-8E81-1724260CF804}" srcOrd="5" destOrd="0" presId="urn:microsoft.com/office/officeart/2008/layout/LinedList"/>
    <dgm:cxn modelId="{8342FBA8-F7A2-44F6-A9A9-DDA91AFAC416}" type="presParOf" srcId="{8D109B48-79CD-4429-8E81-1724260CF804}" destId="{44BCD492-3B29-440C-BE96-557CA2524B32}" srcOrd="0" destOrd="0" presId="urn:microsoft.com/office/officeart/2008/layout/LinedList"/>
    <dgm:cxn modelId="{2752280A-2403-4B50-96AB-449D42C5FE3C}" type="presParOf" srcId="{8D109B48-79CD-4429-8E81-1724260CF804}" destId="{5691BEE8-937A-4545-B860-6466B111C40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B293F-EC79-4187-9186-6376CE1627BD}">
      <dsp:nvSpPr>
        <dsp:cNvPr id="0" name=""/>
        <dsp:cNvSpPr/>
      </dsp:nvSpPr>
      <dsp:spPr>
        <a:xfrm>
          <a:off x="920893" y="887962"/>
          <a:ext cx="1249769" cy="1249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C16213-892C-4621-8AFF-CAB70031FD88}">
      <dsp:nvSpPr>
        <dsp:cNvPr id="0" name=""/>
        <dsp:cNvSpPr/>
      </dsp:nvSpPr>
      <dsp:spPr>
        <a:xfrm>
          <a:off x="157144" y="2485519"/>
          <a:ext cx="27772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Overview the study of nutritional science and its history</a:t>
          </a:r>
          <a:br>
            <a:rPr lang="en-US" sz="1400" kern="1200"/>
          </a:br>
          <a:endParaRPr lang="en-US" sz="1400" kern="1200"/>
        </a:p>
      </dsp:txBody>
      <dsp:txXfrm>
        <a:off x="157144" y="2485519"/>
        <a:ext cx="2777266" cy="720000"/>
      </dsp:txXfrm>
    </dsp:sp>
    <dsp:sp modelId="{682C7380-9CEA-46E2-A319-F7CC3F5C9513}">
      <dsp:nvSpPr>
        <dsp:cNvPr id="0" name=""/>
        <dsp:cNvSpPr/>
      </dsp:nvSpPr>
      <dsp:spPr>
        <a:xfrm>
          <a:off x="4184181" y="887962"/>
          <a:ext cx="1249769" cy="1249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B3D5CE-D68B-4E9E-A8D5-EBE2F5B9E482}">
      <dsp:nvSpPr>
        <dsp:cNvPr id="0" name=""/>
        <dsp:cNvSpPr/>
      </dsp:nvSpPr>
      <dsp:spPr>
        <a:xfrm>
          <a:off x="3420433" y="2485519"/>
          <a:ext cx="27772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Modern sentiments and research on nutritional factors</a:t>
          </a:r>
          <a:br>
            <a:rPr lang="en-US" sz="1400" kern="1200" dirty="0"/>
          </a:br>
          <a:endParaRPr lang="en-US" sz="1400" kern="1200" dirty="0"/>
        </a:p>
      </dsp:txBody>
      <dsp:txXfrm>
        <a:off x="3420433" y="2485519"/>
        <a:ext cx="2777266" cy="720000"/>
      </dsp:txXfrm>
    </dsp:sp>
    <dsp:sp modelId="{F68FAEE2-571A-4DA7-ADAF-ACB5A370D6F5}">
      <dsp:nvSpPr>
        <dsp:cNvPr id="0" name=""/>
        <dsp:cNvSpPr/>
      </dsp:nvSpPr>
      <dsp:spPr>
        <a:xfrm>
          <a:off x="7447469" y="887962"/>
          <a:ext cx="1249769" cy="1249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4AB3C5-E9AD-4DCC-A52C-8D326BF1B37F}">
      <dsp:nvSpPr>
        <dsp:cNvPr id="0" name=""/>
        <dsp:cNvSpPr/>
      </dsp:nvSpPr>
      <dsp:spPr>
        <a:xfrm>
          <a:off x="6683721" y="2485519"/>
          <a:ext cx="27772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Analysis of differences of American vs non-American foods</a:t>
          </a:r>
        </a:p>
      </dsp:txBody>
      <dsp:txXfrm>
        <a:off x="6683721" y="2485519"/>
        <a:ext cx="2777266"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5E592-9206-4A6F-AEBE-EAEAF0A52DD2}">
      <dsp:nvSpPr>
        <dsp:cNvPr id="0" name=""/>
        <dsp:cNvSpPr/>
      </dsp:nvSpPr>
      <dsp:spPr>
        <a:xfrm>
          <a:off x="0" y="473"/>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66CAF8-BF7B-4D27-82D3-F42A47AB5851}">
      <dsp:nvSpPr>
        <dsp:cNvPr id="0" name=""/>
        <dsp:cNvSpPr/>
      </dsp:nvSpPr>
      <dsp:spPr>
        <a:xfrm>
          <a:off x="335327" y="249891"/>
          <a:ext cx="609686" cy="609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E6040D-B305-4631-83E3-30DD02E9DB06}">
      <dsp:nvSpPr>
        <dsp:cNvPr id="0" name=""/>
        <dsp:cNvSpPr/>
      </dsp:nvSpPr>
      <dsp:spPr>
        <a:xfrm>
          <a:off x="1280342" y="473"/>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844550">
            <a:lnSpc>
              <a:spcPct val="100000"/>
            </a:lnSpc>
            <a:spcBef>
              <a:spcPct val="0"/>
            </a:spcBef>
            <a:spcAft>
              <a:spcPct val="35000"/>
            </a:spcAft>
            <a:buNone/>
          </a:pPr>
          <a:r>
            <a:rPr lang="en-US" sz="1900" kern="1200"/>
            <a:t>Modern research begins in 1902</a:t>
          </a:r>
        </a:p>
      </dsp:txBody>
      <dsp:txXfrm>
        <a:off x="1280342" y="473"/>
        <a:ext cx="7316325" cy="1108521"/>
      </dsp:txXfrm>
    </dsp:sp>
    <dsp:sp modelId="{232BF10E-8BFA-4966-B3C3-F81FBAF6D274}">
      <dsp:nvSpPr>
        <dsp:cNvPr id="0" name=""/>
        <dsp:cNvSpPr/>
      </dsp:nvSpPr>
      <dsp:spPr>
        <a:xfrm>
          <a:off x="0" y="1386125"/>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81B37E-E804-4FEC-9D72-6AF430CACB7B}">
      <dsp:nvSpPr>
        <dsp:cNvPr id="0" name=""/>
        <dsp:cNvSpPr/>
      </dsp:nvSpPr>
      <dsp:spPr>
        <a:xfrm>
          <a:off x="335327" y="1635543"/>
          <a:ext cx="609686" cy="609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35FFFF-7E21-418D-8E19-B4E8CC8B91AD}">
      <dsp:nvSpPr>
        <dsp:cNvPr id="0" name=""/>
        <dsp:cNvSpPr/>
      </dsp:nvSpPr>
      <dsp:spPr>
        <a:xfrm>
          <a:off x="1280342" y="1386125"/>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844550">
            <a:lnSpc>
              <a:spcPct val="100000"/>
            </a:lnSpc>
            <a:spcBef>
              <a:spcPct val="0"/>
            </a:spcBef>
            <a:spcAft>
              <a:spcPct val="35000"/>
            </a:spcAft>
            <a:buNone/>
          </a:pPr>
          <a:r>
            <a:rPr lang="en-US" sz="1900" kern="1200"/>
            <a:t>Pioneered by W. G. Thompson of Cornell University Medical College</a:t>
          </a:r>
        </a:p>
      </dsp:txBody>
      <dsp:txXfrm>
        <a:off x="1280342" y="1386125"/>
        <a:ext cx="7316325" cy="1108521"/>
      </dsp:txXfrm>
    </dsp:sp>
    <dsp:sp modelId="{8EA1CEA4-3345-49BC-BED4-E495742B39B6}">
      <dsp:nvSpPr>
        <dsp:cNvPr id="0" name=""/>
        <dsp:cNvSpPr/>
      </dsp:nvSpPr>
      <dsp:spPr>
        <a:xfrm>
          <a:off x="0" y="2771777"/>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241E66-0371-4DAD-8AD1-0B27502C8567}">
      <dsp:nvSpPr>
        <dsp:cNvPr id="0" name=""/>
        <dsp:cNvSpPr/>
      </dsp:nvSpPr>
      <dsp:spPr>
        <a:xfrm>
          <a:off x="335327" y="3021195"/>
          <a:ext cx="609686" cy="609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5E48BA-387E-489B-B0D3-30AEC4CF04C3}">
      <dsp:nvSpPr>
        <dsp:cNvPr id="0" name=""/>
        <dsp:cNvSpPr/>
      </dsp:nvSpPr>
      <dsp:spPr>
        <a:xfrm>
          <a:off x="1280342" y="2771777"/>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844550">
            <a:lnSpc>
              <a:spcPct val="100000"/>
            </a:lnSpc>
            <a:spcBef>
              <a:spcPct val="0"/>
            </a:spcBef>
            <a:spcAft>
              <a:spcPct val="35000"/>
            </a:spcAft>
            <a:buNone/>
          </a:pPr>
          <a:r>
            <a:rPr lang="en-US" sz="1900" kern="1200"/>
            <a:t>“the value of nutritious diet requires more mention.... a proper but restricted diet is recommended” – Thompson, 1902</a:t>
          </a:r>
        </a:p>
      </dsp:txBody>
      <dsp:txXfrm>
        <a:off x="1280342" y="2771777"/>
        <a:ext cx="7316325" cy="11085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A025F-3406-4EC0-940A-FC89C4BF3312}">
      <dsp:nvSpPr>
        <dsp:cNvPr id="0" name=""/>
        <dsp:cNvSpPr/>
      </dsp:nvSpPr>
      <dsp:spPr>
        <a:xfrm>
          <a:off x="0" y="1679"/>
          <a:ext cx="397394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026D59-7AA9-4564-9530-6DAA16AC4E72}">
      <dsp:nvSpPr>
        <dsp:cNvPr id="0" name=""/>
        <dsp:cNvSpPr/>
      </dsp:nvSpPr>
      <dsp:spPr>
        <a:xfrm>
          <a:off x="0" y="1679"/>
          <a:ext cx="3973943" cy="1145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Purpose of preserving, preparing, ripening, and enhancing foods.</a:t>
          </a:r>
        </a:p>
      </dsp:txBody>
      <dsp:txXfrm>
        <a:off x="0" y="1679"/>
        <a:ext cx="3973943" cy="1145583"/>
      </dsp:txXfrm>
    </dsp:sp>
    <dsp:sp modelId="{5B15A5CD-FC43-46C3-9FC5-FF6C7DE1C406}">
      <dsp:nvSpPr>
        <dsp:cNvPr id="0" name=""/>
        <dsp:cNvSpPr/>
      </dsp:nvSpPr>
      <dsp:spPr>
        <a:xfrm>
          <a:off x="0" y="1147263"/>
          <a:ext cx="3973943" cy="0"/>
        </a:xfrm>
        <a:prstGeom prst="line">
          <a:avLst/>
        </a:prstGeom>
        <a:solidFill>
          <a:schemeClr val="accent2">
            <a:hueOff val="-1482143"/>
            <a:satOff val="7100"/>
            <a:lumOff val="6569"/>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2221D9-FF60-45A9-AA65-794A10448DC2}">
      <dsp:nvSpPr>
        <dsp:cNvPr id="0" name=""/>
        <dsp:cNvSpPr/>
      </dsp:nvSpPr>
      <dsp:spPr>
        <a:xfrm>
          <a:off x="0" y="1147263"/>
          <a:ext cx="3973943" cy="1145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Current evidence supports long term consumption linked to diseases such as cancer and metabolic syndromes</a:t>
          </a:r>
        </a:p>
      </dsp:txBody>
      <dsp:txXfrm>
        <a:off x="0" y="1147263"/>
        <a:ext cx="3973943" cy="1145583"/>
      </dsp:txXfrm>
    </dsp:sp>
    <dsp:sp modelId="{C0E0811A-A0F8-49F0-8342-09EF0FDD3513}">
      <dsp:nvSpPr>
        <dsp:cNvPr id="0" name=""/>
        <dsp:cNvSpPr/>
      </dsp:nvSpPr>
      <dsp:spPr>
        <a:xfrm>
          <a:off x="0" y="2292846"/>
          <a:ext cx="3973943" cy="0"/>
        </a:xfrm>
        <a:prstGeom prst="line">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BCD492-3B29-440C-BE96-557CA2524B32}">
      <dsp:nvSpPr>
        <dsp:cNvPr id="0" name=""/>
        <dsp:cNvSpPr/>
      </dsp:nvSpPr>
      <dsp:spPr>
        <a:xfrm>
          <a:off x="0" y="2292846"/>
          <a:ext cx="3973943" cy="1145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Modern day additives utilize artificial, or man-made, food and chemicals.</a:t>
          </a:r>
        </a:p>
      </dsp:txBody>
      <dsp:txXfrm>
        <a:off x="0" y="2292846"/>
        <a:ext cx="3973943" cy="11455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A025F-3406-4EC0-940A-FC89C4BF3312}">
      <dsp:nvSpPr>
        <dsp:cNvPr id="0" name=""/>
        <dsp:cNvSpPr/>
      </dsp:nvSpPr>
      <dsp:spPr>
        <a:xfrm>
          <a:off x="0" y="1679"/>
          <a:ext cx="397394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026D59-7AA9-4564-9530-6DAA16AC4E72}">
      <dsp:nvSpPr>
        <dsp:cNvPr id="0" name=""/>
        <dsp:cNvSpPr/>
      </dsp:nvSpPr>
      <dsp:spPr>
        <a:xfrm>
          <a:off x="0" y="1679"/>
          <a:ext cx="3973943" cy="1145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Enhances food taste</a:t>
          </a:r>
        </a:p>
      </dsp:txBody>
      <dsp:txXfrm>
        <a:off x="0" y="1679"/>
        <a:ext cx="3973943" cy="1145583"/>
      </dsp:txXfrm>
    </dsp:sp>
    <dsp:sp modelId="{5B15A5CD-FC43-46C3-9FC5-FF6C7DE1C406}">
      <dsp:nvSpPr>
        <dsp:cNvPr id="0" name=""/>
        <dsp:cNvSpPr/>
      </dsp:nvSpPr>
      <dsp:spPr>
        <a:xfrm>
          <a:off x="0" y="1147263"/>
          <a:ext cx="3973943" cy="0"/>
        </a:xfrm>
        <a:prstGeom prst="line">
          <a:avLst/>
        </a:prstGeom>
        <a:solidFill>
          <a:schemeClr val="accent2">
            <a:hueOff val="-1482143"/>
            <a:satOff val="7100"/>
            <a:lumOff val="6569"/>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2221D9-FF60-45A9-AA65-794A10448DC2}">
      <dsp:nvSpPr>
        <dsp:cNvPr id="0" name=""/>
        <dsp:cNvSpPr/>
      </dsp:nvSpPr>
      <dsp:spPr>
        <a:xfrm>
          <a:off x="0" y="1147263"/>
          <a:ext cx="3973943" cy="1145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Contributes to obesity, heart disease, and type 2 diabetes (Harvard Health)</a:t>
          </a:r>
        </a:p>
      </dsp:txBody>
      <dsp:txXfrm>
        <a:off x="0" y="1147263"/>
        <a:ext cx="3973943" cy="1145583"/>
      </dsp:txXfrm>
    </dsp:sp>
    <dsp:sp modelId="{C0E0811A-A0F8-49F0-8342-09EF0FDD3513}">
      <dsp:nvSpPr>
        <dsp:cNvPr id="0" name=""/>
        <dsp:cNvSpPr/>
      </dsp:nvSpPr>
      <dsp:spPr>
        <a:xfrm>
          <a:off x="0" y="2292846"/>
          <a:ext cx="3973943" cy="0"/>
        </a:xfrm>
        <a:prstGeom prst="line">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BCD492-3B29-440C-BE96-557CA2524B32}">
      <dsp:nvSpPr>
        <dsp:cNvPr id="0" name=""/>
        <dsp:cNvSpPr/>
      </dsp:nvSpPr>
      <dsp:spPr>
        <a:xfrm>
          <a:off x="0" y="2292846"/>
          <a:ext cx="3973943" cy="1145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US" sz="2400" kern="1200" dirty="0"/>
        </a:p>
      </dsp:txBody>
      <dsp:txXfrm>
        <a:off x="0" y="2292846"/>
        <a:ext cx="3973943" cy="11455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A025F-3406-4EC0-940A-FC89C4BF3312}">
      <dsp:nvSpPr>
        <dsp:cNvPr id="0" name=""/>
        <dsp:cNvSpPr/>
      </dsp:nvSpPr>
      <dsp:spPr>
        <a:xfrm>
          <a:off x="0" y="1679"/>
          <a:ext cx="397394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026D59-7AA9-4564-9530-6DAA16AC4E72}">
      <dsp:nvSpPr>
        <dsp:cNvPr id="0" name=""/>
        <dsp:cNvSpPr/>
      </dsp:nvSpPr>
      <dsp:spPr>
        <a:xfrm>
          <a:off x="0" y="1679"/>
          <a:ext cx="3973943" cy="1145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Unit of measure of energy within food.</a:t>
          </a:r>
        </a:p>
      </dsp:txBody>
      <dsp:txXfrm>
        <a:off x="0" y="1679"/>
        <a:ext cx="3973943" cy="1145583"/>
      </dsp:txXfrm>
    </dsp:sp>
    <dsp:sp modelId="{5B15A5CD-FC43-46C3-9FC5-FF6C7DE1C406}">
      <dsp:nvSpPr>
        <dsp:cNvPr id="0" name=""/>
        <dsp:cNvSpPr/>
      </dsp:nvSpPr>
      <dsp:spPr>
        <a:xfrm>
          <a:off x="0" y="1147263"/>
          <a:ext cx="3973943" cy="0"/>
        </a:xfrm>
        <a:prstGeom prst="line">
          <a:avLst/>
        </a:prstGeom>
        <a:solidFill>
          <a:schemeClr val="accent2">
            <a:hueOff val="-1482143"/>
            <a:satOff val="7100"/>
            <a:lumOff val="6569"/>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2221D9-FF60-45A9-AA65-794A10448DC2}">
      <dsp:nvSpPr>
        <dsp:cNvPr id="0" name=""/>
        <dsp:cNvSpPr/>
      </dsp:nvSpPr>
      <dsp:spPr>
        <a:xfrm>
          <a:off x="0" y="1147263"/>
          <a:ext cx="3973943" cy="1145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Excess consumption proven to cause weight gain and obesity</a:t>
          </a:r>
        </a:p>
      </dsp:txBody>
      <dsp:txXfrm>
        <a:off x="0" y="1147263"/>
        <a:ext cx="3973943" cy="1145583"/>
      </dsp:txXfrm>
    </dsp:sp>
    <dsp:sp modelId="{C0E0811A-A0F8-49F0-8342-09EF0FDD3513}">
      <dsp:nvSpPr>
        <dsp:cNvPr id="0" name=""/>
        <dsp:cNvSpPr/>
      </dsp:nvSpPr>
      <dsp:spPr>
        <a:xfrm>
          <a:off x="0" y="2292846"/>
          <a:ext cx="3973943" cy="0"/>
        </a:xfrm>
        <a:prstGeom prst="line">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BCD492-3B29-440C-BE96-557CA2524B32}">
      <dsp:nvSpPr>
        <dsp:cNvPr id="0" name=""/>
        <dsp:cNvSpPr/>
      </dsp:nvSpPr>
      <dsp:spPr>
        <a:xfrm>
          <a:off x="0" y="2292846"/>
          <a:ext cx="3973943" cy="1145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Mathematically derived from the energy held within Macronutrients</a:t>
          </a:r>
        </a:p>
      </dsp:txBody>
      <dsp:txXfrm>
        <a:off x="0" y="2292846"/>
        <a:ext cx="3973943" cy="11455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A025F-3406-4EC0-940A-FC89C4BF3312}">
      <dsp:nvSpPr>
        <dsp:cNvPr id="0" name=""/>
        <dsp:cNvSpPr/>
      </dsp:nvSpPr>
      <dsp:spPr>
        <a:xfrm>
          <a:off x="0" y="1679"/>
          <a:ext cx="397394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026D59-7AA9-4564-9530-6DAA16AC4E72}">
      <dsp:nvSpPr>
        <dsp:cNvPr id="0" name=""/>
        <dsp:cNvSpPr/>
      </dsp:nvSpPr>
      <dsp:spPr>
        <a:xfrm>
          <a:off x="0" y="1679"/>
          <a:ext cx="3973943" cy="1145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Enhances food taste, acts as a preservative and a chemical binder</a:t>
          </a:r>
        </a:p>
      </dsp:txBody>
      <dsp:txXfrm>
        <a:off x="0" y="1679"/>
        <a:ext cx="3973943" cy="1145583"/>
      </dsp:txXfrm>
    </dsp:sp>
    <dsp:sp modelId="{5B15A5CD-FC43-46C3-9FC5-FF6C7DE1C406}">
      <dsp:nvSpPr>
        <dsp:cNvPr id="0" name=""/>
        <dsp:cNvSpPr/>
      </dsp:nvSpPr>
      <dsp:spPr>
        <a:xfrm>
          <a:off x="0" y="1147263"/>
          <a:ext cx="3973943" cy="0"/>
        </a:xfrm>
        <a:prstGeom prst="line">
          <a:avLst/>
        </a:prstGeom>
        <a:solidFill>
          <a:schemeClr val="accent2">
            <a:hueOff val="-1482143"/>
            <a:satOff val="7100"/>
            <a:lumOff val="6569"/>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2221D9-FF60-45A9-AA65-794A10448DC2}">
      <dsp:nvSpPr>
        <dsp:cNvPr id="0" name=""/>
        <dsp:cNvSpPr/>
      </dsp:nvSpPr>
      <dsp:spPr>
        <a:xfrm>
          <a:off x="0" y="1147263"/>
          <a:ext cx="3973943" cy="1145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Excess consumption linked to heart disease, kidney failure, high blood pressure, </a:t>
          </a:r>
          <a:r>
            <a:rPr lang="en-US" sz="2200" kern="1200" dirty="0" err="1"/>
            <a:t>etc</a:t>
          </a:r>
          <a:endParaRPr lang="en-US" sz="2200" kern="1200" dirty="0"/>
        </a:p>
      </dsp:txBody>
      <dsp:txXfrm>
        <a:off x="0" y="1147263"/>
        <a:ext cx="3973943" cy="1145583"/>
      </dsp:txXfrm>
    </dsp:sp>
    <dsp:sp modelId="{C0E0811A-A0F8-49F0-8342-09EF0FDD3513}">
      <dsp:nvSpPr>
        <dsp:cNvPr id="0" name=""/>
        <dsp:cNvSpPr/>
      </dsp:nvSpPr>
      <dsp:spPr>
        <a:xfrm>
          <a:off x="0" y="2292846"/>
          <a:ext cx="3973943" cy="0"/>
        </a:xfrm>
        <a:prstGeom prst="line">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BCD492-3B29-440C-BE96-557CA2524B32}">
      <dsp:nvSpPr>
        <dsp:cNvPr id="0" name=""/>
        <dsp:cNvSpPr/>
      </dsp:nvSpPr>
      <dsp:spPr>
        <a:xfrm>
          <a:off x="0" y="2292846"/>
          <a:ext cx="3973943" cy="1145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Commercially prepared and processed foods are notoriously high in sodium</a:t>
          </a:r>
        </a:p>
      </dsp:txBody>
      <dsp:txXfrm>
        <a:off x="0" y="2292846"/>
        <a:ext cx="3973943" cy="114558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99E71C-D0AD-43B9-BC34-98FA670401E1}" type="datetimeFigureOut">
              <a:rPr lang="en-US" smtClean="0"/>
              <a:t>9/10/2023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A2BFA-075D-49B4-A6DA-9DF52A345EB5}" type="slidenum">
              <a:rPr lang="en-US" smtClean="0"/>
              <a:t>‹#›</a:t>
            </a:fld>
            <a:endParaRPr lang="en-US"/>
          </a:p>
        </p:txBody>
      </p:sp>
    </p:spTree>
    <p:extLst>
      <p:ext uri="{BB962C8B-B14F-4D97-AF65-F5344CB8AC3E}">
        <p14:creationId xmlns:p14="http://schemas.microsoft.com/office/powerpoint/2010/main" val="1579036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be covering my research effort on determining the relative healthiness of American Foods vs. Non-American Foods. </a:t>
            </a:r>
          </a:p>
          <a:p>
            <a:endParaRPr lang="en-US" dirty="0"/>
          </a:p>
          <a:p>
            <a:r>
              <a:rPr lang="en-US" dirty="0"/>
              <a:t>This includes overview of the history of nutrition, current sentiments and research stances, as well as my personal analysis of the topic.</a:t>
            </a:r>
          </a:p>
          <a:p>
            <a:endParaRPr lang="en-US" dirty="0"/>
          </a:p>
          <a:p>
            <a:r>
              <a:rPr lang="en-US" dirty="0"/>
              <a:t>As a preface to this presentation, all statistical data within was derived from the Open Food Facts open-source database. A link to the </a:t>
            </a:r>
            <a:r>
              <a:rPr lang="en-US" dirty="0" err="1"/>
              <a:t>github</a:t>
            </a:r>
            <a:r>
              <a:rPr lang="en-US" dirty="0"/>
              <a:t> repository as well as the data source can be found within the reference slide at the end of the deck for any peer review efforts.</a:t>
            </a:r>
          </a:p>
          <a:p>
            <a:endParaRPr lang="en-US" dirty="0"/>
          </a:p>
          <a:p>
            <a:r>
              <a:rPr lang="en-US" dirty="0"/>
              <a:t>Furthermore, due to time restraints, a bulk of the supporting data relative to the history of nutrition as well as national data beyond the scope of our analysis will not be covered in this presentation.</a:t>
            </a:r>
          </a:p>
          <a:p>
            <a:r>
              <a:rPr lang="en-US" dirty="0"/>
              <a:t>for further information on this, please review the accompanying paper as well as the sources cited.</a:t>
            </a:r>
          </a:p>
        </p:txBody>
      </p:sp>
      <p:sp>
        <p:nvSpPr>
          <p:cNvPr id="4" name="Slide Number Placeholder 3"/>
          <p:cNvSpPr>
            <a:spLocks noGrp="1"/>
          </p:cNvSpPr>
          <p:nvPr>
            <p:ph type="sldNum" sz="quarter" idx="5"/>
          </p:nvPr>
        </p:nvSpPr>
        <p:spPr/>
        <p:txBody>
          <a:bodyPr/>
          <a:lstStyle/>
          <a:p>
            <a:fld id="{C7FA2BFA-075D-49B4-A6DA-9DF52A345EB5}" type="slidenum">
              <a:rPr lang="en-US" smtClean="0"/>
              <a:t>2</a:t>
            </a:fld>
            <a:endParaRPr lang="en-US"/>
          </a:p>
        </p:txBody>
      </p:sp>
    </p:spTree>
    <p:extLst>
      <p:ext uri="{BB962C8B-B14F-4D97-AF65-F5344CB8AC3E}">
        <p14:creationId xmlns:p14="http://schemas.microsoft.com/office/powerpoint/2010/main" val="3122168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2BFA-075D-49B4-A6DA-9DF52A345EB5}" type="slidenum">
              <a:rPr lang="en-US" smtClean="0"/>
              <a:t>11</a:t>
            </a:fld>
            <a:endParaRPr lang="en-US"/>
          </a:p>
        </p:txBody>
      </p:sp>
    </p:spTree>
    <p:extLst>
      <p:ext uri="{BB962C8B-B14F-4D97-AF65-F5344CB8AC3E}">
        <p14:creationId xmlns:p14="http://schemas.microsoft.com/office/powerpoint/2010/main" val="3292741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presentation is to cover research results garnered from the questions derived from existing research and social perceptions on the topic of nutrition. Specifically, we sought to analyze the health level of U.S. vs Non-U.S. foods utilizing Sodium, Sugar, Additive, and Calories counts as proxies for healthiness.</a:t>
            </a:r>
          </a:p>
        </p:txBody>
      </p:sp>
      <p:sp>
        <p:nvSpPr>
          <p:cNvPr id="4" name="Slide Number Placeholder 3"/>
          <p:cNvSpPr>
            <a:spLocks noGrp="1"/>
          </p:cNvSpPr>
          <p:nvPr>
            <p:ph type="sldNum" sz="quarter" idx="5"/>
          </p:nvPr>
        </p:nvSpPr>
        <p:spPr/>
        <p:txBody>
          <a:bodyPr/>
          <a:lstStyle/>
          <a:p>
            <a:fld id="{C7FA2BFA-075D-49B4-A6DA-9DF52A345EB5}" type="slidenum">
              <a:rPr lang="en-US" smtClean="0"/>
              <a:t>12</a:t>
            </a:fld>
            <a:endParaRPr lang="en-US"/>
          </a:p>
        </p:txBody>
      </p:sp>
    </p:spTree>
    <p:extLst>
      <p:ext uri="{BB962C8B-B14F-4D97-AF65-F5344CB8AC3E}">
        <p14:creationId xmlns:p14="http://schemas.microsoft.com/office/powerpoint/2010/main" val="40129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tools and techniques were employed in analyzing the data for our specific questions. These tools can be easily adapted to any other similar question and can even do much more than what is displayed in the scope of this research.</a:t>
            </a:r>
          </a:p>
        </p:txBody>
      </p:sp>
      <p:sp>
        <p:nvSpPr>
          <p:cNvPr id="4" name="Slide Number Placeholder 3"/>
          <p:cNvSpPr>
            <a:spLocks noGrp="1"/>
          </p:cNvSpPr>
          <p:nvPr>
            <p:ph type="sldNum" sz="quarter" idx="5"/>
          </p:nvPr>
        </p:nvSpPr>
        <p:spPr/>
        <p:txBody>
          <a:bodyPr/>
          <a:lstStyle/>
          <a:p>
            <a:fld id="{C7FA2BFA-075D-49B4-A6DA-9DF52A345EB5}" type="slidenum">
              <a:rPr lang="en-US" smtClean="0"/>
              <a:t>3</a:t>
            </a:fld>
            <a:endParaRPr lang="en-US"/>
          </a:p>
        </p:txBody>
      </p:sp>
    </p:spTree>
    <p:extLst>
      <p:ext uri="{BB962C8B-B14F-4D97-AF65-F5344CB8AC3E}">
        <p14:creationId xmlns:p14="http://schemas.microsoft.com/office/powerpoint/2010/main" val="3308758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Harvard health describes nutrition as a concept “</a:t>
            </a:r>
            <a:r>
              <a:rPr lang="en-US" b="0" i="0" dirty="0">
                <a:solidFill>
                  <a:srgbClr val="1E1E1E"/>
                </a:solidFill>
                <a:effectLst/>
                <a:latin typeface="Roboto Slab" panose="020F0502020204030204" pitchFamily="2" charset="0"/>
              </a:rPr>
              <a:t>about eating a regular, balanced diet. Good nutrition helps fuel your body. The foods you eat supply the nutrients your body needs to maintain your brain, muscle, bone, nerves, skin, blood circulation, and immune system. Proper nutrition also helps protect you from illness and disease, such as heart disease, diabetes, cancer, and osteoporosis (Harvard Health).</a:t>
            </a:r>
          </a:p>
          <a:p>
            <a:endParaRPr lang="en-US" b="0" i="0" dirty="0">
              <a:solidFill>
                <a:srgbClr val="1E1E1E"/>
              </a:solidFill>
              <a:effectLst/>
              <a:latin typeface="Roboto Slab" panose="020F0502020204030204" pitchFamily="2" charset="0"/>
            </a:endParaRPr>
          </a:p>
          <a:p>
            <a:r>
              <a:rPr lang="en-US" dirty="0"/>
              <a:t>Within nutrition we classify two major ‘nutrients’ in food: Macronutrients and Micronutrients.</a:t>
            </a:r>
          </a:p>
          <a:p>
            <a:r>
              <a:rPr lang="en-US" dirty="0"/>
              <a:t>	- Macronutrients are divided into Fat, Carbohydrates, and Protein</a:t>
            </a:r>
          </a:p>
          <a:p>
            <a:r>
              <a:rPr lang="en-US" dirty="0"/>
              <a:t>	- Micronutrients are representative of individual minerals and vitamins</a:t>
            </a:r>
          </a:p>
          <a:p>
            <a:endParaRPr lang="en-US" dirty="0"/>
          </a:p>
          <a:p>
            <a:r>
              <a:rPr lang="en-US" dirty="0"/>
              <a:t>Modern day foods also have a variety of non-nutritional additives added to them.</a:t>
            </a:r>
          </a:p>
          <a:p>
            <a:endParaRPr lang="en-US" dirty="0"/>
          </a:p>
          <a:p>
            <a:r>
              <a:rPr lang="en-US" dirty="0"/>
              <a:t>Understanding the balance of these items can help people make informed decisions on what they are putting in their bodies as well as avoid large scale health issues from the populaces’ consumption of certain nutritional compositions.</a:t>
            </a:r>
          </a:p>
        </p:txBody>
      </p:sp>
      <p:sp>
        <p:nvSpPr>
          <p:cNvPr id="4" name="Slide Number Placeholder 3"/>
          <p:cNvSpPr>
            <a:spLocks noGrp="1"/>
          </p:cNvSpPr>
          <p:nvPr>
            <p:ph type="sldNum" sz="quarter" idx="5"/>
          </p:nvPr>
        </p:nvSpPr>
        <p:spPr/>
        <p:txBody>
          <a:bodyPr/>
          <a:lstStyle/>
          <a:p>
            <a:fld id="{C7FA2BFA-075D-49B4-A6DA-9DF52A345EB5}" type="slidenum">
              <a:rPr lang="en-US" smtClean="0"/>
              <a:t>4</a:t>
            </a:fld>
            <a:endParaRPr lang="en-US"/>
          </a:p>
        </p:txBody>
      </p:sp>
    </p:spTree>
    <p:extLst>
      <p:ext uri="{BB962C8B-B14F-4D97-AF65-F5344CB8AC3E}">
        <p14:creationId xmlns:p14="http://schemas.microsoft.com/office/powerpoint/2010/main" val="3915946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period between 1902 and the mid-late 1970s would come to be referred to as “the golden age of nutrition”.</a:t>
            </a:r>
          </a:p>
          <a:p>
            <a:endParaRPr lang="en-US" dirty="0"/>
          </a:p>
          <a:p>
            <a:r>
              <a:rPr lang="en-US" dirty="0"/>
              <a:t>Throughout this time we had many discoveries such as the function of fat, protein, and carbohydrates in the human body, the role of vitamins, and even the synthetization of nutrients and other chemicals for use in nutritional science.</a:t>
            </a:r>
          </a:p>
        </p:txBody>
      </p:sp>
      <p:sp>
        <p:nvSpPr>
          <p:cNvPr id="4" name="Slide Number Placeholder 3"/>
          <p:cNvSpPr>
            <a:spLocks noGrp="1"/>
          </p:cNvSpPr>
          <p:nvPr>
            <p:ph type="sldNum" sz="quarter" idx="5"/>
          </p:nvPr>
        </p:nvSpPr>
        <p:spPr/>
        <p:txBody>
          <a:bodyPr/>
          <a:lstStyle/>
          <a:p>
            <a:fld id="{C7FA2BFA-075D-49B4-A6DA-9DF52A345EB5}" type="slidenum">
              <a:rPr lang="en-US" smtClean="0"/>
              <a:t>5</a:t>
            </a:fld>
            <a:endParaRPr lang="en-US"/>
          </a:p>
        </p:txBody>
      </p:sp>
    </p:spTree>
    <p:extLst>
      <p:ext uri="{BB962C8B-B14F-4D97-AF65-F5344CB8AC3E}">
        <p14:creationId xmlns:p14="http://schemas.microsoft.com/office/powerpoint/2010/main" val="148576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Requirement of detailed nutritional breakdowns of all packaged consumer foods.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due to governing differences, laws in the United States have show to be more relaxed in the arena of nutrition and ingredient allotments for use by corporations and agriculture in the production of food.</a:t>
            </a:r>
          </a:p>
          <a:p>
            <a:endParaRPr lang="en-US" dirty="0"/>
          </a:p>
        </p:txBody>
      </p:sp>
      <p:sp>
        <p:nvSpPr>
          <p:cNvPr id="4" name="Slide Number Placeholder 3"/>
          <p:cNvSpPr>
            <a:spLocks noGrp="1"/>
          </p:cNvSpPr>
          <p:nvPr>
            <p:ph type="sldNum" sz="quarter" idx="5"/>
          </p:nvPr>
        </p:nvSpPr>
        <p:spPr/>
        <p:txBody>
          <a:bodyPr/>
          <a:lstStyle/>
          <a:p>
            <a:fld id="{C7FA2BFA-075D-49B4-A6DA-9DF52A345EB5}" type="slidenum">
              <a:rPr lang="en-US" smtClean="0"/>
              <a:t>6</a:t>
            </a:fld>
            <a:endParaRPr lang="en-US"/>
          </a:p>
        </p:txBody>
      </p:sp>
    </p:spTree>
    <p:extLst>
      <p:ext uri="{BB962C8B-B14F-4D97-AF65-F5344CB8AC3E}">
        <p14:creationId xmlns:p14="http://schemas.microsoft.com/office/powerpoint/2010/main" val="2741495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recent modern day nutritional research has begun in-depth studies on the impacts of unbalanced nutrition, including the excessive consumption of Sugar, Calories, Sodium, and food Additives.</a:t>
            </a:r>
          </a:p>
          <a:p>
            <a:endParaRPr lang="en-US" dirty="0"/>
          </a:p>
          <a:p>
            <a:r>
              <a:rPr lang="en-US" dirty="0"/>
              <a:t>Overconsumption of these factors over large periods of time have been linked to serious health issues such as heart disease, diabetes, cancer, and obesity. This trend has been consistently supported in a great many studies.</a:t>
            </a:r>
          </a:p>
          <a:p>
            <a:endParaRPr lang="en-US" dirty="0"/>
          </a:p>
          <a:p>
            <a:r>
              <a:rPr lang="en-US" dirty="0"/>
              <a:t>Furthermore, in depth analyses on the relative health of food in the U.S. has been a growing topic over recent decades due to present day health concerns throughout the nation.</a:t>
            </a:r>
          </a:p>
        </p:txBody>
      </p:sp>
      <p:sp>
        <p:nvSpPr>
          <p:cNvPr id="4" name="Slide Number Placeholder 3"/>
          <p:cNvSpPr>
            <a:spLocks noGrp="1"/>
          </p:cNvSpPr>
          <p:nvPr>
            <p:ph type="sldNum" sz="quarter" idx="5"/>
          </p:nvPr>
        </p:nvSpPr>
        <p:spPr/>
        <p:txBody>
          <a:bodyPr/>
          <a:lstStyle/>
          <a:p>
            <a:fld id="{C7FA2BFA-075D-49B4-A6DA-9DF52A345EB5}" type="slidenum">
              <a:rPr lang="en-US" smtClean="0"/>
              <a:t>7</a:t>
            </a:fld>
            <a:endParaRPr lang="en-US"/>
          </a:p>
        </p:txBody>
      </p:sp>
    </p:spTree>
    <p:extLst>
      <p:ext uri="{BB962C8B-B14F-4D97-AF65-F5344CB8AC3E}">
        <p14:creationId xmlns:p14="http://schemas.microsoft.com/office/powerpoint/2010/main" val="2015363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modern nutritional research is still in relative infancy compared to a vast majority of medical pursuits, it does have a long trail of use and experimentation throughout human civilization.</a:t>
            </a:r>
          </a:p>
          <a:p>
            <a:endParaRPr lang="en-US" dirty="0"/>
          </a:p>
          <a:p>
            <a:r>
              <a:rPr lang="en-US" dirty="0"/>
              <a:t>As a melding of food science and chemistry, civilizations have sought to modify traits of their foods for a variety of purposes.</a:t>
            </a:r>
          </a:p>
        </p:txBody>
      </p:sp>
      <p:sp>
        <p:nvSpPr>
          <p:cNvPr id="4" name="Slide Number Placeholder 3"/>
          <p:cNvSpPr>
            <a:spLocks noGrp="1"/>
          </p:cNvSpPr>
          <p:nvPr>
            <p:ph type="sldNum" sz="quarter" idx="5"/>
          </p:nvPr>
        </p:nvSpPr>
        <p:spPr/>
        <p:txBody>
          <a:bodyPr/>
          <a:lstStyle/>
          <a:p>
            <a:fld id="{C7FA2BFA-075D-49B4-A6DA-9DF52A345EB5}" type="slidenum">
              <a:rPr lang="en-US" smtClean="0"/>
              <a:t>8</a:t>
            </a:fld>
            <a:endParaRPr lang="en-US"/>
          </a:p>
        </p:txBody>
      </p:sp>
    </p:spTree>
    <p:extLst>
      <p:ext uri="{BB962C8B-B14F-4D97-AF65-F5344CB8AC3E}">
        <p14:creationId xmlns:p14="http://schemas.microsoft.com/office/powerpoint/2010/main" val="265610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2BFA-075D-49B4-A6DA-9DF52A345EB5}" type="slidenum">
              <a:rPr lang="en-US" smtClean="0"/>
              <a:t>9</a:t>
            </a:fld>
            <a:endParaRPr lang="en-US"/>
          </a:p>
        </p:txBody>
      </p:sp>
    </p:spTree>
    <p:extLst>
      <p:ext uri="{BB962C8B-B14F-4D97-AF65-F5344CB8AC3E}">
        <p14:creationId xmlns:p14="http://schemas.microsoft.com/office/powerpoint/2010/main" val="2141207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2BFA-075D-49B4-A6DA-9DF52A345EB5}" type="slidenum">
              <a:rPr lang="en-US" smtClean="0"/>
              <a:t>10</a:t>
            </a:fld>
            <a:endParaRPr lang="en-US"/>
          </a:p>
        </p:txBody>
      </p:sp>
    </p:spTree>
    <p:extLst>
      <p:ext uri="{BB962C8B-B14F-4D97-AF65-F5344CB8AC3E}">
        <p14:creationId xmlns:p14="http://schemas.microsoft.com/office/powerpoint/2010/main" val="926156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573FE8-8013-4B58-95AD-FB29112F5B2E}"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E149B-CDE7-4DD1-A9F5-316F3EDD2D80}" type="slidenum">
              <a:rPr lang="en-US" smtClean="0"/>
              <a:t>‹#›</a:t>
            </a:fld>
            <a:endParaRPr lang="en-US"/>
          </a:p>
        </p:txBody>
      </p:sp>
    </p:spTree>
    <p:extLst>
      <p:ext uri="{BB962C8B-B14F-4D97-AF65-F5344CB8AC3E}">
        <p14:creationId xmlns:p14="http://schemas.microsoft.com/office/powerpoint/2010/main" val="1790454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73FE8-8013-4B58-95AD-FB29112F5B2E}"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E149B-CDE7-4DD1-A9F5-316F3EDD2D80}" type="slidenum">
              <a:rPr lang="en-US" smtClean="0"/>
              <a:t>‹#›</a:t>
            </a:fld>
            <a:endParaRPr lang="en-US"/>
          </a:p>
        </p:txBody>
      </p:sp>
    </p:spTree>
    <p:extLst>
      <p:ext uri="{BB962C8B-B14F-4D97-AF65-F5344CB8AC3E}">
        <p14:creationId xmlns:p14="http://schemas.microsoft.com/office/powerpoint/2010/main" val="1955781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73FE8-8013-4B58-95AD-FB29112F5B2E}"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E149B-CDE7-4DD1-A9F5-316F3EDD2D8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22132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73FE8-8013-4B58-95AD-FB29112F5B2E}"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E149B-CDE7-4DD1-A9F5-316F3EDD2D80}" type="slidenum">
              <a:rPr lang="en-US" smtClean="0"/>
              <a:t>‹#›</a:t>
            </a:fld>
            <a:endParaRPr lang="en-US"/>
          </a:p>
        </p:txBody>
      </p:sp>
    </p:spTree>
    <p:extLst>
      <p:ext uri="{BB962C8B-B14F-4D97-AF65-F5344CB8AC3E}">
        <p14:creationId xmlns:p14="http://schemas.microsoft.com/office/powerpoint/2010/main" val="3887991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73FE8-8013-4B58-95AD-FB29112F5B2E}"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E149B-CDE7-4DD1-A9F5-316F3EDD2D8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8712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73FE8-8013-4B58-95AD-FB29112F5B2E}"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E149B-CDE7-4DD1-A9F5-316F3EDD2D80}" type="slidenum">
              <a:rPr lang="en-US" smtClean="0"/>
              <a:t>‹#›</a:t>
            </a:fld>
            <a:endParaRPr lang="en-US"/>
          </a:p>
        </p:txBody>
      </p:sp>
    </p:spTree>
    <p:extLst>
      <p:ext uri="{BB962C8B-B14F-4D97-AF65-F5344CB8AC3E}">
        <p14:creationId xmlns:p14="http://schemas.microsoft.com/office/powerpoint/2010/main" val="640603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73FE8-8013-4B58-95AD-FB29112F5B2E}"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E149B-CDE7-4DD1-A9F5-316F3EDD2D80}" type="slidenum">
              <a:rPr lang="en-US" smtClean="0"/>
              <a:t>‹#›</a:t>
            </a:fld>
            <a:endParaRPr lang="en-US"/>
          </a:p>
        </p:txBody>
      </p:sp>
    </p:spTree>
    <p:extLst>
      <p:ext uri="{BB962C8B-B14F-4D97-AF65-F5344CB8AC3E}">
        <p14:creationId xmlns:p14="http://schemas.microsoft.com/office/powerpoint/2010/main" val="2459637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73FE8-8013-4B58-95AD-FB29112F5B2E}"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E149B-CDE7-4DD1-A9F5-316F3EDD2D80}" type="slidenum">
              <a:rPr lang="en-US" smtClean="0"/>
              <a:t>‹#›</a:t>
            </a:fld>
            <a:endParaRPr lang="en-US"/>
          </a:p>
        </p:txBody>
      </p:sp>
    </p:spTree>
    <p:extLst>
      <p:ext uri="{BB962C8B-B14F-4D97-AF65-F5344CB8AC3E}">
        <p14:creationId xmlns:p14="http://schemas.microsoft.com/office/powerpoint/2010/main" val="155333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73FE8-8013-4B58-95AD-FB29112F5B2E}"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E149B-CDE7-4DD1-A9F5-316F3EDD2D80}" type="slidenum">
              <a:rPr lang="en-US" smtClean="0"/>
              <a:t>‹#›</a:t>
            </a:fld>
            <a:endParaRPr lang="en-US"/>
          </a:p>
        </p:txBody>
      </p:sp>
    </p:spTree>
    <p:extLst>
      <p:ext uri="{BB962C8B-B14F-4D97-AF65-F5344CB8AC3E}">
        <p14:creationId xmlns:p14="http://schemas.microsoft.com/office/powerpoint/2010/main" val="189105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73FE8-8013-4B58-95AD-FB29112F5B2E}"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E149B-CDE7-4DD1-A9F5-316F3EDD2D80}" type="slidenum">
              <a:rPr lang="en-US" smtClean="0"/>
              <a:t>‹#›</a:t>
            </a:fld>
            <a:endParaRPr lang="en-US"/>
          </a:p>
        </p:txBody>
      </p:sp>
    </p:spTree>
    <p:extLst>
      <p:ext uri="{BB962C8B-B14F-4D97-AF65-F5344CB8AC3E}">
        <p14:creationId xmlns:p14="http://schemas.microsoft.com/office/powerpoint/2010/main" val="25612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573FE8-8013-4B58-95AD-FB29112F5B2E}"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E149B-CDE7-4DD1-A9F5-316F3EDD2D80}" type="slidenum">
              <a:rPr lang="en-US" smtClean="0"/>
              <a:t>‹#›</a:t>
            </a:fld>
            <a:endParaRPr lang="en-US"/>
          </a:p>
        </p:txBody>
      </p:sp>
    </p:spTree>
    <p:extLst>
      <p:ext uri="{BB962C8B-B14F-4D97-AF65-F5344CB8AC3E}">
        <p14:creationId xmlns:p14="http://schemas.microsoft.com/office/powerpoint/2010/main" val="295942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573FE8-8013-4B58-95AD-FB29112F5B2E}" type="datetimeFigureOut">
              <a:rPr lang="en-US" smtClean="0"/>
              <a:t>9/10/2023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E149B-CDE7-4DD1-A9F5-316F3EDD2D80}" type="slidenum">
              <a:rPr lang="en-US" smtClean="0"/>
              <a:t>‹#›</a:t>
            </a:fld>
            <a:endParaRPr lang="en-US"/>
          </a:p>
        </p:txBody>
      </p:sp>
    </p:spTree>
    <p:extLst>
      <p:ext uri="{BB962C8B-B14F-4D97-AF65-F5344CB8AC3E}">
        <p14:creationId xmlns:p14="http://schemas.microsoft.com/office/powerpoint/2010/main" val="2750005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573FE8-8013-4B58-95AD-FB29112F5B2E}" type="datetimeFigureOut">
              <a:rPr lang="en-US" smtClean="0"/>
              <a:t>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E149B-CDE7-4DD1-A9F5-316F3EDD2D80}" type="slidenum">
              <a:rPr lang="en-US" smtClean="0"/>
              <a:t>‹#›</a:t>
            </a:fld>
            <a:endParaRPr lang="en-US"/>
          </a:p>
        </p:txBody>
      </p:sp>
    </p:spTree>
    <p:extLst>
      <p:ext uri="{BB962C8B-B14F-4D97-AF65-F5344CB8AC3E}">
        <p14:creationId xmlns:p14="http://schemas.microsoft.com/office/powerpoint/2010/main" val="401297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573FE8-8013-4B58-95AD-FB29112F5B2E}" type="datetimeFigureOut">
              <a:rPr lang="en-US" smtClean="0"/>
              <a:t>9/10/2023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E149B-CDE7-4DD1-A9F5-316F3EDD2D80}" type="slidenum">
              <a:rPr lang="en-US" smtClean="0"/>
              <a:t>‹#›</a:t>
            </a:fld>
            <a:endParaRPr lang="en-US"/>
          </a:p>
        </p:txBody>
      </p:sp>
    </p:spTree>
    <p:extLst>
      <p:ext uri="{BB962C8B-B14F-4D97-AF65-F5344CB8AC3E}">
        <p14:creationId xmlns:p14="http://schemas.microsoft.com/office/powerpoint/2010/main" val="166176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573FE8-8013-4B58-95AD-FB29112F5B2E}"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E149B-CDE7-4DD1-A9F5-316F3EDD2D80}" type="slidenum">
              <a:rPr lang="en-US" smtClean="0"/>
              <a:t>‹#›</a:t>
            </a:fld>
            <a:endParaRPr lang="en-US"/>
          </a:p>
        </p:txBody>
      </p:sp>
    </p:spTree>
    <p:extLst>
      <p:ext uri="{BB962C8B-B14F-4D97-AF65-F5344CB8AC3E}">
        <p14:creationId xmlns:p14="http://schemas.microsoft.com/office/powerpoint/2010/main" val="2306192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573FE8-8013-4B58-95AD-FB29112F5B2E}"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E149B-CDE7-4DD1-A9F5-316F3EDD2D80}" type="slidenum">
              <a:rPr lang="en-US" smtClean="0"/>
              <a:t>‹#›</a:t>
            </a:fld>
            <a:endParaRPr lang="en-US"/>
          </a:p>
        </p:txBody>
      </p:sp>
    </p:spTree>
    <p:extLst>
      <p:ext uri="{BB962C8B-B14F-4D97-AF65-F5344CB8AC3E}">
        <p14:creationId xmlns:p14="http://schemas.microsoft.com/office/powerpoint/2010/main" val="1354268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573FE8-8013-4B58-95AD-FB29112F5B2E}" type="datetimeFigureOut">
              <a:rPr lang="en-US" smtClean="0"/>
              <a:t>9/10/2023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0E149B-CDE7-4DD1-A9F5-316F3EDD2D80}" type="slidenum">
              <a:rPr lang="en-US" smtClean="0"/>
              <a:t>‹#›</a:t>
            </a:fld>
            <a:endParaRPr lang="en-US"/>
          </a:p>
        </p:txBody>
      </p:sp>
    </p:spTree>
    <p:extLst>
      <p:ext uri="{BB962C8B-B14F-4D97-AF65-F5344CB8AC3E}">
        <p14:creationId xmlns:p14="http://schemas.microsoft.com/office/powerpoint/2010/main" val="427904541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371/journal.pbio.2003578" TargetMode="External"/><Relationship Id="rId7" Type="http://schemas.openxmlformats.org/officeDocument/2006/relationships/hyperlink" Target="https://www.hsph.harvard.edu/nutritionsource/salt-and-sodium/" TargetMode="External"/><Relationship Id="rId2" Type="http://schemas.openxmlformats.org/officeDocument/2006/relationships/hyperlink" Target="https://doi.org/10.1093/jn/136.12.2957" TargetMode="External"/><Relationship Id="rId1" Type="http://schemas.openxmlformats.org/officeDocument/2006/relationships/slideLayout" Target="../slideLayouts/slideLayout2.xml"/><Relationship Id="rId6" Type="http://schemas.openxmlformats.org/officeDocument/2006/relationships/hyperlink" Target="https://www.health.harvard.edu/staying-healthy/food-ingredients-under-the-microscope" TargetMode="External"/><Relationship Id="rId5" Type="http://schemas.openxmlformats.org/officeDocument/2006/relationships/hyperlink" Target="https://www.sciencemuseum.org.uk/objects-and-stories/chemistry/food-chemical-history#:~:text=Chemical%20food%20additives%20have%20a,bread%20to%20make%20it%20whiter" TargetMode="External"/><Relationship Id="rId4" Type="http://schemas.openxmlformats.org/officeDocument/2006/relationships/hyperlink" Target="https://doi.org/10.1186/s12963-017-0119-3"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8.pn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13AD-2E6B-F775-B56B-DF76242531C0}"/>
              </a:ext>
            </a:extLst>
          </p:cNvPr>
          <p:cNvSpPr>
            <a:spLocks noGrp="1"/>
          </p:cNvSpPr>
          <p:nvPr>
            <p:ph type="ctrTitle"/>
          </p:nvPr>
        </p:nvSpPr>
        <p:spPr/>
        <p:txBody>
          <a:bodyPr/>
          <a:lstStyle/>
          <a:p>
            <a:r>
              <a:rPr lang="en-US" dirty="0"/>
              <a:t>American Nutritional Differences</a:t>
            </a:r>
          </a:p>
        </p:txBody>
      </p:sp>
      <p:sp>
        <p:nvSpPr>
          <p:cNvPr id="3" name="Subtitle 2">
            <a:extLst>
              <a:ext uri="{FF2B5EF4-FFF2-40B4-BE49-F238E27FC236}">
                <a16:creationId xmlns:a16="http://schemas.microsoft.com/office/drawing/2014/main" id="{0B454580-F7CC-A41A-D9EB-3C2A96A2DC65}"/>
              </a:ext>
            </a:extLst>
          </p:cNvPr>
          <p:cNvSpPr>
            <a:spLocks noGrp="1"/>
          </p:cNvSpPr>
          <p:nvPr>
            <p:ph type="subTitle" idx="1"/>
          </p:nvPr>
        </p:nvSpPr>
        <p:spPr/>
        <p:txBody>
          <a:bodyPr>
            <a:normAutofit fontScale="40000" lnSpcReduction="20000"/>
          </a:bodyPr>
          <a:lstStyle/>
          <a:p>
            <a:r>
              <a:rPr lang="en-US" dirty="0"/>
              <a:t>Austin Brown</a:t>
            </a:r>
          </a:p>
          <a:p>
            <a:r>
              <a:rPr lang="en-US" dirty="0"/>
              <a:t>Colorado State University</a:t>
            </a:r>
          </a:p>
          <a:p>
            <a:r>
              <a:rPr lang="en-US" dirty="0"/>
              <a:t>MIS581</a:t>
            </a:r>
          </a:p>
          <a:p>
            <a:r>
              <a:rPr lang="en-US" dirty="0"/>
              <a:t>Dr. Chung</a:t>
            </a:r>
          </a:p>
          <a:p>
            <a:r>
              <a:rPr lang="en-US" dirty="0"/>
              <a:t>9/9/2023</a:t>
            </a:r>
          </a:p>
          <a:p>
            <a:endParaRPr lang="en-US" dirty="0"/>
          </a:p>
        </p:txBody>
      </p:sp>
    </p:spTree>
    <p:extLst>
      <p:ext uri="{BB962C8B-B14F-4D97-AF65-F5344CB8AC3E}">
        <p14:creationId xmlns:p14="http://schemas.microsoft.com/office/powerpoint/2010/main" val="368311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Isosceles Triangle 6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2839EF9-6DFA-C2D5-90E9-BCA5FFCB4180}"/>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Calories (Kilocalorie) </a:t>
            </a:r>
          </a:p>
        </p:txBody>
      </p:sp>
      <p:sp>
        <p:nvSpPr>
          <p:cNvPr id="71" name="Isosceles Triangle 7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5" name="Content Placeholder 2">
            <a:extLst>
              <a:ext uri="{FF2B5EF4-FFF2-40B4-BE49-F238E27FC236}">
                <a16:creationId xmlns:a16="http://schemas.microsoft.com/office/drawing/2014/main" id="{F26FFF9A-3082-CC0B-A988-0DE648E3E74D}"/>
              </a:ext>
            </a:extLst>
          </p:cNvPr>
          <p:cNvGraphicFramePr>
            <a:graphicFrameLocks noGrp="1"/>
          </p:cNvGraphicFramePr>
          <p:nvPr>
            <p:ph idx="1"/>
            <p:extLst>
              <p:ext uri="{D42A27DB-BD31-4B8C-83A1-F6EECF244321}">
                <p14:modId xmlns:p14="http://schemas.microsoft.com/office/powerpoint/2010/main" val="1019214375"/>
              </p:ext>
            </p:extLst>
          </p:nvPr>
        </p:nvGraphicFramePr>
        <p:xfrm>
          <a:off x="673754" y="2160590"/>
          <a:ext cx="3973943" cy="3440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190ADC2B-5BC2-C930-966A-3E07EF2FE9D2}"/>
              </a:ext>
            </a:extLst>
          </p:cNvPr>
          <p:cNvPicPr>
            <a:picLocks noChangeAspect="1"/>
          </p:cNvPicPr>
          <p:nvPr/>
        </p:nvPicPr>
        <p:blipFill>
          <a:blip r:embed="rId8"/>
          <a:stretch>
            <a:fillRect/>
          </a:stretch>
        </p:blipFill>
        <p:spPr>
          <a:xfrm>
            <a:off x="6071956" y="1580589"/>
            <a:ext cx="5582429" cy="4020111"/>
          </a:xfrm>
          <a:prstGeom prst="rect">
            <a:avLst/>
          </a:prstGeom>
        </p:spPr>
      </p:pic>
      <p:sp>
        <p:nvSpPr>
          <p:cNvPr id="9" name="TextBox 8">
            <a:extLst>
              <a:ext uri="{FF2B5EF4-FFF2-40B4-BE49-F238E27FC236}">
                <a16:creationId xmlns:a16="http://schemas.microsoft.com/office/drawing/2014/main" id="{EF390B36-056A-762C-46EC-46B81B40E0F7}"/>
              </a:ext>
            </a:extLst>
          </p:cNvPr>
          <p:cNvSpPr txBox="1"/>
          <p:nvPr/>
        </p:nvSpPr>
        <p:spPr>
          <a:xfrm>
            <a:off x="7230668" y="528137"/>
            <a:ext cx="3447536" cy="923330"/>
          </a:xfrm>
          <a:prstGeom prst="rect">
            <a:avLst/>
          </a:prstGeom>
          <a:noFill/>
        </p:spPr>
        <p:txBody>
          <a:bodyPr wrap="square">
            <a:spAutoFit/>
          </a:bodyPr>
          <a:lstStyle/>
          <a:p>
            <a:pPr algn="ctr"/>
            <a:r>
              <a:rPr lang="en-US" dirty="0"/>
              <a:t>Frequency Chart of Global Calorie Count Within Food Per 100g</a:t>
            </a:r>
          </a:p>
        </p:txBody>
      </p:sp>
    </p:spTree>
    <p:extLst>
      <p:ext uri="{BB962C8B-B14F-4D97-AF65-F5344CB8AC3E}">
        <p14:creationId xmlns:p14="http://schemas.microsoft.com/office/powerpoint/2010/main" val="883130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Isosceles Triangle 6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2839EF9-6DFA-C2D5-90E9-BCA5FFCB4180}"/>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Sodium</a:t>
            </a:r>
          </a:p>
        </p:txBody>
      </p:sp>
      <p:sp>
        <p:nvSpPr>
          <p:cNvPr id="71" name="Isosceles Triangle 7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5" name="Content Placeholder 2">
            <a:extLst>
              <a:ext uri="{FF2B5EF4-FFF2-40B4-BE49-F238E27FC236}">
                <a16:creationId xmlns:a16="http://schemas.microsoft.com/office/drawing/2014/main" id="{F26FFF9A-3082-CC0B-A988-0DE648E3E74D}"/>
              </a:ext>
            </a:extLst>
          </p:cNvPr>
          <p:cNvGraphicFramePr>
            <a:graphicFrameLocks noGrp="1"/>
          </p:cNvGraphicFramePr>
          <p:nvPr>
            <p:ph idx="1"/>
            <p:extLst>
              <p:ext uri="{D42A27DB-BD31-4B8C-83A1-F6EECF244321}">
                <p14:modId xmlns:p14="http://schemas.microsoft.com/office/powerpoint/2010/main" val="2379969079"/>
              </p:ext>
            </p:extLst>
          </p:nvPr>
        </p:nvGraphicFramePr>
        <p:xfrm>
          <a:off x="673754" y="2160590"/>
          <a:ext cx="3973943" cy="3440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56E4B3AE-E8A5-C8B8-1E0A-832D8A51E7F7}"/>
              </a:ext>
            </a:extLst>
          </p:cNvPr>
          <p:cNvPicPr>
            <a:picLocks noChangeAspect="1"/>
          </p:cNvPicPr>
          <p:nvPr/>
        </p:nvPicPr>
        <p:blipFill>
          <a:blip r:embed="rId8"/>
          <a:stretch>
            <a:fillRect/>
          </a:stretch>
        </p:blipFill>
        <p:spPr>
          <a:xfrm>
            <a:off x="6285330" y="1557776"/>
            <a:ext cx="5155681" cy="3742448"/>
          </a:xfrm>
          <a:prstGeom prst="rect">
            <a:avLst/>
          </a:prstGeom>
        </p:spPr>
      </p:pic>
      <p:sp>
        <p:nvSpPr>
          <p:cNvPr id="8" name="TextBox 7">
            <a:extLst>
              <a:ext uri="{FF2B5EF4-FFF2-40B4-BE49-F238E27FC236}">
                <a16:creationId xmlns:a16="http://schemas.microsoft.com/office/drawing/2014/main" id="{4B670CC0-FA1A-40DD-BF02-EE2C8146545A}"/>
              </a:ext>
            </a:extLst>
          </p:cNvPr>
          <p:cNvSpPr txBox="1"/>
          <p:nvPr/>
        </p:nvSpPr>
        <p:spPr>
          <a:xfrm>
            <a:off x="7440733" y="552850"/>
            <a:ext cx="3447536" cy="923330"/>
          </a:xfrm>
          <a:prstGeom prst="rect">
            <a:avLst/>
          </a:prstGeom>
          <a:noFill/>
        </p:spPr>
        <p:txBody>
          <a:bodyPr wrap="square">
            <a:spAutoFit/>
          </a:bodyPr>
          <a:lstStyle/>
          <a:p>
            <a:pPr algn="ctr"/>
            <a:r>
              <a:rPr lang="en-US" dirty="0"/>
              <a:t>Frequency Chart of Global Sodium Count Within Food Per 100g</a:t>
            </a:r>
          </a:p>
        </p:txBody>
      </p:sp>
    </p:spTree>
    <p:extLst>
      <p:ext uri="{BB962C8B-B14F-4D97-AF65-F5344CB8AC3E}">
        <p14:creationId xmlns:p14="http://schemas.microsoft.com/office/powerpoint/2010/main" val="259363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A66E6-EBC9-7BD4-DB3E-56990C91CC5A}"/>
              </a:ext>
            </a:extLst>
          </p:cNvPr>
          <p:cNvSpPr>
            <a:spLocks noGrp="1"/>
          </p:cNvSpPr>
          <p:nvPr>
            <p:ph type="title"/>
          </p:nvPr>
        </p:nvSpPr>
        <p:spPr/>
        <p:txBody>
          <a:bodyPr/>
          <a:lstStyle/>
          <a:p>
            <a:pPr algn="ctr"/>
            <a:r>
              <a:rPr lang="en-US" dirty="0"/>
              <a:t>Research Questions</a:t>
            </a:r>
          </a:p>
        </p:txBody>
      </p:sp>
      <p:sp>
        <p:nvSpPr>
          <p:cNvPr id="3" name="Content Placeholder 2">
            <a:extLst>
              <a:ext uri="{FF2B5EF4-FFF2-40B4-BE49-F238E27FC236}">
                <a16:creationId xmlns:a16="http://schemas.microsoft.com/office/drawing/2014/main" id="{2926F03A-E812-3C71-411F-6256DC8B52CA}"/>
              </a:ext>
            </a:extLst>
          </p:cNvPr>
          <p:cNvSpPr>
            <a:spLocks noGrp="1"/>
          </p:cNvSpPr>
          <p:nvPr>
            <p:ph idx="1"/>
          </p:nvPr>
        </p:nvSpPr>
        <p:spPr>
          <a:xfrm>
            <a:off x="677334" y="1488613"/>
            <a:ext cx="9010363" cy="3880773"/>
          </a:xfrm>
        </p:spPr>
        <p:txBody>
          <a:bodyPr>
            <a:normAutofit fontScale="85000" lnSpcReduction="10000"/>
          </a:bodyPr>
          <a:lstStyle/>
          <a:p>
            <a:pPr marL="0" marR="0" lvl="0" indent="0">
              <a:lnSpc>
                <a:spcPct val="200000"/>
              </a:lnSpc>
              <a:spcBef>
                <a:spcPts val="0"/>
              </a:spcBef>
              <a:spcAft>
                <a:spcPts val="0"/>
              </a:spcAft>
              <a:buNone/>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O</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ur analysis utilizes sugar, additive, calorie,</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 and sodium counts as a proxy for relative food healthiness based on current research. This is to indirectly answer the following question: </a:t>
            </a:r>
            <a:r>
              <a:rPr lang="en-US" sz="1600" b="1" kern="100" dirty="0">
                <a:latin typeface="Times New Roman" panose="02020603050405020304" pitchFamily="18" charset="0"/>
                <a:ea typeface="Calibri" panose="020F0502020204030204" pitchFamily="34" charset="0"/>
                <a:cs typeface="Times New Roman" panose="02020603050405020304" pitchFamily="18" charset="0"/>
              </a:rPr>
              <a:t>Is American food less healthy than non-American food?</a:t>
            </a:r>
            <a:br>
              <a:rPr lang="en-US" sz="1600" kern="100" dirty="0">
                <a:latin typeface="Times New Roman" panose="02020603050405020304" pitchFamily="18" charset="0"/>
                <a:ea typeface="Calibri" panose="020F0502020204030204" pitchFamily="34" charset="0"/>
                <a:cs typeface="Times New Roman" panose="02020603050405020304" pitchFamily="18" charset="0"/>
              </a:rPr>
            </a:br>
            <a:br>
              <a:rPr lang="en-US" sz="1600" kern="100" dirty="0">
                <a:latin typeface="Times New Roman" panose="02020603050405020304" pitchFamily="18" charset="0"/>
                <a:ea typeface="Calibri" panose="020F0502020204030204" pitchFamily="34" charset="0"/>
                <a:cs typeface="Times New Roman" panose="02020603050405020304" pitchFamily="18" charset="0"/>
              </a:rPr>
            </a:b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 Supporting Hypothesis Questions:</a:t>
            </a:r>
          </a:p>
          <a:p>
            <a:pPr marL="342900" marR="0" lvl="0" indent="-342900">
              <a:lnSpc>
                <a:spcPct val="200000"/>
              </a:lnSpc>
              <a:spcBef>
                <a:spcPts val="0"/>
              </a:spcBef>
              <a:spcAft>
                <a:spcPts val="0"/>
              </a:spcAft>
              <a:buFont typeface="+mj-lt"/>
              <a:buAutoNum type="arabicParenR"/>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American food has a higher count of additives, on average, than non-American foods. </a:t>
            </a: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arenR"/>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American food products are sold in higher caloric quantities than non-American foods.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mj-lt"/>
              <a:buAutoNum type="arabicParenR"/>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American food products are higher in sodium than non-American foods. </a:t>
            </a:r>
            <a:endParaRPr lang="en-US" sz="16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mj-lt"/>
              <a:buAutoNum type="arabicParenR"/>
            </a:pPr>
            <a:r>
              <a:rPr lang="en-US" sz="1600" dirty="0">
                <a:effectLst/>
                <a:latin typeface="Times New Roman" panose="02020603050405020304" pitchFamily="18" charset="0"/>
                <a:ea typeface="Yu Mincho" panose="02020400000000000000" pitchFamily="18" charset="-128"/>
              </a:rPr>
              <a:t>American food products are higher in sugar than non-American foods. </a:t>
            </a:r>
            <a:br>
              <a:rPr lang="en-US" sz="1600" i="1" dirty="0">
                <a:effectLst/>
                <a:latin typeface="Times New Roman" panose="02020603050405020304" pitchFamily="18" charset="0"/>
                <a:ea typeface="Yu Mincho" panose="02020400000000000000" pitchFamily="18" charset="-128"/>
              </a:rPr>
            </a:br>
            <a:endParaRPr lang="en-US" sz="1600" dirty="0"/>
          </a:p>
        </p:txBody>
      </p:sp>
    </p:spTree>
    <p:extLst>
      <p:ext uri="{BB962C8B-B14F-4D97-AF65-F5344CB8AC3E}">
        <p14:creationId xmlns:p14="http://schemas.microsoft.com/office/powerpoint/2010/main" val="2065741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B708-5260-9D96-7CCA-FB1412373C8B}"/>
              </a:ext>
            </a:extLst>
          </p:cNvPr>
          <p:cNvSpPr>
            <a:spLocks noGrp="1"/>
          </p:cNvSpPr>
          <p:nvPr>
            <p:ph type="title"/>
          </p:nvPr>
        </p:nvSpPr>
        <p:spPr>
          <a:xfrm>
            <a:off x="0" y="1"/>
            <a:ext cx="2380735" cy="724930"/>
          </a:xfrm>
        </p:spPr>
        <p:txBody>
          <a:bodyPr/>
          <a:lstStyle/>
          <a:p>
            <a:r>
              <a:rPr lang="en-US" dirty="0"/>
              <a:t>Question 1</a:t>
            </a:r>
          </a:p>
        </p:txBody>
      </p:sp>
      <p:sp>
        <p:nvSpPr>
          <p:cNvPr id="3" name="Content Placeholder 2">
            <a:extLst>
              <a:ext uri="{FF2B5EF4-FFF2-40B4-BE49-F238E27FC236}">
                <a16:creationId xmlns:a16="http://schemas.microsoft.com/office/drawing/2014/main" id="{2A7D4684-1B28-AB1E-D9CF-AE2D26545A29}"/>
              </a:ext>
            </a:extLst>
          </p:cNvPr>
          <p:cNvSpPr>
            <a:spLocks noGrp="1"/>
          </p:cNvSpPr>
          <p:nvPr>
            <p:ph idx="1"/>
          </p:nvPr>
        </p:nvSpPr>
        <p:spPr>
          <a:xfrm>
            <a:off x="-1" y="724931"/>
            <a:ext cx="8550877" cy="2224215"/>
          </a:xfrm>
        </p:spPr>
        <p:txBody>
          <a:bodyPr>
            <a:normAutofit/>
          </a:bodyPr>
          <a:lstStyle/>
          <a:p>
            <a:r>
              <a:rPr lang="en-US" sz="1400" b="1" kern="100" dirty="0">
                <a:latin typeface="Times New Roman" panose="02020603050405020304" pitchFamily="18" charset="0"/>
                <a:ea typeface="Calibri" panose="020F0502020204030204" pitchFamily="34" charset="0"/>
                <a:cs typeface="Times New Roman" panose="02020603050405020304" pitchFamily="18" charset="0"/>
              </a:rPr>
              <a:t>Hypothesis Question: Does </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American food have a higher count of additives, on average, than non-American foods? </a:t>
            </a:r>
            <a:b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Hypothesis Statements:</a:t>
            </a:r>
            <a:b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kern="100" dirty="0">
                <a:effectLst/>
                <a:latin typeface="Times New Roman" panose="02020603050405020304" pitchFamily="18" charset="0"/>
                <a:ea typeface="Calibri" panose="020F0502020204030204" pitchFamily="34" charset="0"/>
                <a:cs typeface="Times New Roman" panose="02020603050405020304" pitchFamily="18" charset="0"/>
              </a:rPr>
              <a:t>H0: μ(Average Count U.S. Food Additives) ≤  μ(Average Count Non-U.S. Food Additives)</a:t>
            </a:r>
            <a:br>
              <a:rPr lang="en-US" sz="1400" i="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400" i="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i="1" kern="100" dirty="0">
                <a:effectLst/>
                <a:latin typeface="Times New Roman" panose="02020603050405020304" pitchFamily="18" charset="0"/>
                <a:ea typeface="Calibri" panose="020F0502020204030204" pitchFamily="34" charset="0"/>
                <a:cs typeface="Times New Roman" panose="02020603050405020304" pitchFamily="18" charset="0"/>
              </a:rPr>
              <a:t>	HA: μ(Average Count U.S. Food Additives) &gt; μ(Average Count Non-U.S. Food Additives)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p>
        </p:txBody>
      </p:sp>
      <p:pic>
        <p:nvPicPr>
          <p:cNvPr id="4" name="Picture 3" descr="A screenshot of a computer&#10;&#10;Description automatically generated">
            <a:extLst>
              <a:ext uri="{FF2B5EF4-FFF2-40B4-BE49-F238E27FC236}">
                <a16:creationId xmlns:a16="http://schemas.microsoft.com/office/drawing/2014/main" id="{F659AF05-FEAF-7D90-8265-27DEAE271DF8}"/>
              </a:ext>
            </a:extLst>
          </p:cNvPr>
          <p:cNvPicPr>
            <a:picLocks noChangeAspect="1"/>
          </p:cNvPicPr>
          <p:nvPr/>
        </p:nvPicPr>
        <p:blipFill>
          <a:blip r:embed="rId2"/>
          <a:stretch>
            <a:fillRect/>
          </a:stretch>
        </p:blipFill>
        <p:spPr>
          <a:xfrm>
            <a:off x="5273374" y="3190103"/>
            <a:ext cx="3911815" cy="3235148"/>
          </a:xfrm>
          <a:prstGeom prst="rect">
            <a:avLst/>
          </a:prstGeom>
        </p:spPr>
      </p:pic>
      <p:sp>
        <p:nvSpPr>
          <p:cNvPr id="7" name="Content Placeholder 2">
            <a:extLst>
              <a:ext uri="{FF2B5EF4-FFF2-40B4-BE49-F238E27FC236}">
                <a16:creationId xmlns:a16="http://schemas.microsoft.com/office/drawing/2014/main" id="{ADA7B1AA-1B76-A3D7-B414-3629F1860B11}"/>
              </a:ext>
            </a:extLst>
          </p:cNvPr>
          <p:cNvSpPr txBox="1">
            <a:spLocks/>
          </p:cNvSpPr>
          <p:nvPr/>
        </p:nvSpPr>
        <p:spPr>
          <a:xfrm>
            <a:off x="477795" y="3618471"/>
            <a:ext cx="4539048" cy="30315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400" b="1" dirty="0"/>
              <a:t>Non-American Average Additives: </a:t>
            </a:r>
            <a:r>
              <a:rPr lang="en-US" sz="1400" dirty="0"/>
              <a:t>1.4891</a:t>
            </a:r>
          </a:p>
          <a:p>
            <a:pPr marL="0" indent="0">
              <a:buNone/>
            </a:pPr>
            <a:r>
              <a:rPr lang="en-US" sz="1400" b="1" dirty="0"/>
              <a:t>American Average Additives: </a:t>
            </a:r>
            <a:r>
              <a:rPr lang="en-US" sz="1400" dirty="0"/>
              <a:t>2.6222</a:t>
            </a:r>
          </a:p>
          <a:p>
            <a:pPr marL="0" indent="0">
              <a:buNone/>
            </a:pPr>
            <a:r>
              <a:rPr lang="en-US" sz="1400" b="1" dirty="0"/>
              <a:t>P-Value: </a:t>
            </a:r>
            <a:r>
              <a:rPr lang="en-US" sz="1400" dirty="0"/>
              <a:t>0.0</a:t>
            </a:r>
          </a:p>
          <a:p>
            <a:pPr marL="0" indent="0">
              <a:buNone/>
            </a:pPr>
            <a:r>
              <a:rPr lang="en-US" sz="1400" b="1" dirty="0"/>
              <a:t>Result: </a:t>
            </a:r>
            <a:r>
              <a:rPr lang="en-US" sz="1400" dirty="0"/>
              <a:t>Statistical support for the rejection of the null hypothesis that average additive count for U.S. foods are less than or equal to that of Non-U.S. foods. This supports the current existing research that the average U.S. food has more additives than non-U.S. alternatives.</a:t>
            </a:r>
          </a:p>
        </p:txBody>
      </p:sp>
    </p:spTree>
    <p:extLst>
      <p:ext uri="{BB962C8B-B14F-4D97-AF65-F5344CB8AC3E}">
        <p14:creationId xmlns:p14="http://schemas.microsoft.com/office/powerpoint/2010/main" val="1870759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B708-5260-9D96-7CCA-FB1412373C8B}"/>
              </a:ext>
            </a:extLst>
          </p:cNvPr>
          <p:cNvSpPr>
            <a:spLocks noGrp="1"/>
          </p:cNvSpPr>
          <p:nvPr>
            <p:ph type="title"/>
          </p:nvPr>
        </p:nvSpPr>
        <p:spPr>
          <a:xfrm>
            <a:off x="0" y="1"/>
            <a:ext cx="2380735" cy="724930"/>
          </a:xfrm>
        </p:spPr>
        <p:txBody>
          <a:bodyPr/>
          <a:lstStyle/>
          <a:p>
            <a:r>
              <a:rPr lang="en-US" dirty="0"/>
              <a:t>Question 2</a:t>
            </a:r>
          </a:p>
        </p:txBody>
      </p:sp>
      <p:sp>
        <p:nvSpPr>
          <p:cNvPr id="3" name="Content Placeholder 2">
            <a:extLst>
              <a:ext uri="{FF2B5EF4-FFF2-40B4-BE49-F238E27FC236}">
                <a16:creationId xmlns:a16="http://schemas.microsoft.com/office/drawing/2014/main" id="{2A7D4684-1B28-AB1E-D9CF-AE2D26545A29}"/>
              </a:ext>
            </a:extLst>
          </p:cNvPr>
          <p:cNvSpPr>
            <a:spLocks noGrp="1"/>
          </p:cNvSpPr>
          <p:nvPr>
            <p:ph idx="1"/>
          </p:nvPr>
        </p:nvSpPr>
        <p:spPr>
          <a:xfrm>
            <a:off x="-1" y="724931"/>
            <a:ext cx="8550877" cy="2893540"/>
          </a:xfrm>
        </p:spPr>
        <p:txBody>
          <a:bodyPr>
            <a:noAutofit/>
          </a:bodyPr>
          <a:lstStyle/>
          <a:p>
            <a:r>
              <a:rPr lang="en-US" sz="1400" b="1" kern="100" dirty="0">
                <a:latin typeface="Times New Roman" panose="02020603050405020304" pitchFamily="18" charset="0"/>
                <a:ea typeface="Calibri" panose="020F0502020204030204" pitchFamily="34" charset="0"/>
                <a:cs typeface="Times New Roman" panose="02020603050405020304" pitchFamily="18" charset="0"/>
              </a:rPr>
              <a:t>Hypothesis Question: Are </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American foods sold in higher caloric quantities than non-American foods?</a:t>
            </a:r>
            <a:b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Hypothesis Statements:</a:t>
            </a:r>
            <a:b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kern="100" dirty="0">
                <a:effectLst/>
                <a:latin typeface="Times New Roman" panose="02020603050405020304" pitchFamily="18" charset="0"/>
                <a:ea typeface="Calibri" panose="020F0502020204030204" pitchFamily="34" charset="0"/>
                <a:cs typeface="Times New Roman" panose="02020603050405020304" pitchFamily="18" charset="0"/>
              </a:rPr>
              <a:t>H0: μ(Average U.S. 100g Serving Caloric Count) ≤ μ(Average Non-U.S. 100g Serving Caloric Count)</a:t>
            </a:r>
            <a:br>
              <a:rPr lang="en-US" sz="1400" i="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400" i="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i="1" kern="100" dirty="0">
                <a:effectLst/>
                <a:latin typeface="Times New Roman" panose="02020603050405020304" pitchFamily="18" charset="0"/>
                <a:ea typeface="Calibri" panose="020F0502020204030204" pitchFamily="34" charset="0"/>
                <a:cs typeface="Times New Roman" panose="02020603050405020304" pitchFamily="18" charset="0"/>
              </a:rPr>
              <a:t>	HA: μ(Average U.S. 100g Serving Caloric Count) &gt; μ(Average Non-U.S. 100g Serving Caloric Count)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sp>
        <p:nvSpPr>
          <p:cNvPr id="7" name="Content Placeholder 2">
            <a:extLst>
              <a:ext uri="{FF2B5EF4-FFF2-40B4-BE49-F238E27FC236}">
                <a16:creationId xmlns:a16="http://schemas.microsoft.com/office/drawing/2014/main" id="{ADA7B1AA-1B76-A3D7-B414-3629F1860B11}"/>
              </a:ext>
            </a:extLst>
          </p:cNvPr>
          <p:cNvSpPr txBox="1">
            <a:spLocks/>
          </p:cNvSpPr>
          <p:nvPr/>
        </p:nvSpPr>
        <p:spPr>
          <a:xfrm>
            <a:off x="477795" y="3618471"/>
            <a:ext cx="4539048" cy="30315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400" b="1" dirty="0"/>
              <a:t>Non-American Average Calories: </a:t>
            </a:r>
            <a:r>
              <a:rPr lang="en-US" sz="1400" dirty="0"/>
              <a:t>266.8032</a:t>
            </a:r>
          </a:p>
          <a:p>
            <a:pPr marL="0" indent="0">
              <a:buNone/>
            </a:pPr>
            <a:r>
              <a:rPr lang="en-US" sz="1400" b="1" dirty="0"/>
              <a:t>American Average Calories: </a:t>
            </a:r>
            <a:r>
              <a:rPr lang="en-US" sz="1400" dirty="0"/>
              <a:t>269.5166</a:t>
            </a:r>
          </a:p>
          <a:p>
            <a:pPr marL="0" indent="0">
              <a:buNone/>
            </a:pPr>
            <a:r>
              <a:rPr lang="en-US" sz="1400" b="1" dirty="0"/>
              <a:t>P-Value: </a:t>
            </a:r>
            <a:r>
              <a:rPr lang="en-US" sz="1400" dirty="0"/>
              <a:t>7.8013e-17</a:t>
            </a:r>
          </a:p>
          <a:p>
            <a:pPr marL="0" indent="0">
              <a:buNone/>
            </a:pPr>
            <a:r>
              <a:rPr lang="en-US" sz="1400" b="1" dirty="0"/>
              <a:t>Result: </a:t>
            </a:r>
            <a:r>
              <a:rPr lang="en-US" sz="1400" dirty="0"/>
              <a:t>Statistical support for the rejection of the null hypothesis that average caloric count for U.S. foods are less than or equal to that of Non-U.S. foods. This supports the current existing research that the average U.S. food has more calories than non-U.S. alternatives.</a:t>
            </a:r>
          </a:p>
        </p:txBody>
      </p:sp>
      <p:pic>
        <p:nvPicPr>
          <p:cNvPr id="5" name="Picture 4" descr="A screenshot of a computer&#10;&#10;Description automatically generated">
            <a:extLst>
              <a:ext uri="{FF2B5EF4-FFF2-40B4-BE49-F238E27FC236}">
                <a16:creationId xmlns:a16="http://schemas.microsoft.com/office/drawing/2014/main" id="{D04E9FE7-0A3B-896E-E531-92BE9C550971}"/>
              </a:ext>
            </a:extLst>
          </p:cNvPr>
          <p:cNvPicPr>
            <a:picLocks noChangeAspect="1"/>
          </p:cNvPicPr>
          <p:nvPr/>
        </p:nvPicPr>
        <p:blipFill>
          <a:blip r:embed="rId2"/>
          <a:stretch>
            <a:fillRect/>
          </a:stretch>
        </p:blipFill>
        <p:spPr>
          <a:xfrm>
            <a:off x="5224462" y="3002160"/>
            <a:ext cx="4068535" cy="2893540"/>
          </a:xfrm>
          <a:prstGeom prst="rect">
            <a:avLst/>
          </a:prstGeom>
        </p:spPr>
      </p:pic>
    </p:spTree>
    <p:extLst>
      <p:ext uri="{BB962C8B-B14F-4D97-AF65-F5344CB8AC3E}">
        <p14:creationId xmlns:p14="http://schemas.microsoft.com/office/powerpoint/2010/main" val="997247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B708-5260-9D96-7CCA-FB1412373C8B}"/>
              </a:ext>
            </a:extLst>
          </p:cNvPr>
          <p:cNvSpPr>
            <a:spLocks noGrp="1"/>
          </p:cNvSpPr>
          <p:nvPr>
            <p:ph type="title"/>
          </p:nvPr>
        </p:nvSpPr>
        <p:spPr>
          <a:xfrm>
            <a:off x="0" y="1"/>
            <a:ext cx="2380735" cy="724930"/>
          </a:xfrm>
        </p:spPr>
        <p:txBody>
          <a:bodyPr/>
          <a:lstStyle/>
          <a:p>
            <a:r>
              <a:rPr lang="en-US" dirty="0"/>
              <a:t>Question 3</a:t>
            </a:r>
          </a:p>
        </p:txBody>
      </p:sp>
      <p:sp>
        <p:nvSpPr>
          <p:cNvPr id="3" name="Content Placeholder 2">
            <a:extLst>
              <a:ext uri="{FF2B5EF4-FFF2-40B4-BE49-F238E27FC236}">
                <a16:creationId xmlns:a16="http://schemas.microsoft.com/office/drawing/2014/main" id="{2A7D4684-1B28-AB1E-D9CF-AE2D26545A29}"/>
              </a:ext>
            </a:extLst>
          </p:cNvPr>
          <p:cNvSpPr>
            <a:spLocks noGrp="1"/>
          </p:cNvSpPr>
          <p:nvPr>
            <p:ph idx="1"/>
          </p:nvPr>
        </p:nvSpPr>
        <p:spPr>
          <a:xfrm>
            <a:off x="-1" y="724931"/>
            <a:ext cx="8550877" cy="1713469"/>
          </a:xfrm>
        </p:spPr>
        <p:txBody>
          <a:bodyPr>
            <a:noAutofit/>
          </a:bodyPr>
          <a:lstStyle/>
          <a:p>
            <a:r>
              <a:rPr lang="en-US" sz="1400" b="1" kern="100" dirty="0">
                <a:latin typeface="Times New Roman" panose="02020603050405020304" pitchFamily="18" charset="0"/>
                <a:ea typeface="Calibri" panose="020F0502020204030204" pitchFamily="34" charset="0"/>
                <a:cs typeface="Times New Roman" panose="02020603050405020304" pitchFamily="18" charset="0"/>
              </a:rPr>
              <a:t>Hypothesis Question: Does </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American food have more sodium, on average, than non-American foods? </a:t>
            </a:r>
            <a:b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Hypothesis Statements:</a:t>
            </a:r>
            <a:br>
              <a:rPr lang="en-US" sz="1400" b="1" kern="100" dirty="0">
                <a:latin typeface="Times New Roman" panose="02020603050405020304" pitchFamily="18" charset="0"/>
                <a:ea typeface="Calibri" panose="020F0502020204030204" pitchFamily="34" charset="0"/>
                <a:cs typeface="Times New Roman" panose="02020603050405020304" pitchFamily="18" charset="0"/>
              </a:rPr>
            </a:br>
            <a:b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kern="100" dirty="0">
                <a:effectLst/>
                <a:latin typeface="Times New Roman" panose="02020603050405020304" pitchFamily="18" charset="0"/>
                <a:ea typeface="Calibri" panose="020F0502020204030204" pitchFamily="34" charset="0"/>
                <a:cs typeface="Times New Roman" panose="02020603050405020304" pitchFamily="18" charset="0"/>
              </a:rPr>
              <a:t>H0: μ(Average U.S. 100g Serving Sodium Count) ≤ μ(Average Non-U.S. 100g Serving Sodium Count)</a:t>
            </a:r>
            <a:br>
              <a:rPr lang="en-US" sz="1400" i="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400" i="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i="1" kern="100" dirty="0">
                <a:effectLst/>
                <a:latin typeface="Times New Roman" panose="02020603050405020304" pitchFamily="18" charset="0"/>
                <a:ea typeface="Calibri" panose="020F0502020204030204" pitchFamily="34" charset="0"/>
                <a:cs typeface="Times New Roman" panose="02020603050405020304" pitchFamily="18" charset="0"/>
              </a:rPr>
              <a:t>	HA: μ(Average U.S. 100g Serving Sodium Count) &gt; μ(Average Non-U.S. 100g Serving Sodium Count)</a:t>
            </a:r>
          </a:p>
          <a:p>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sp>
        <p:nvSpPr>
          <p:cNvPr id="7" name="Content Placeholder 2">
            <a:extLst>
              <a:ext uri="{FF2B5EF4-FFF2-40B4-BE49-F238E27FC236}">
                <a16:creationId xmlns:a16="http://schemas.microsoft.com/office/drawing/2014/main" id="{ADA7B1AA-1B76-A3D7-B414-3629F1860B11}"/>
              </a:ext>
            </a:extLst>
          </p:cNvPr>
          <p:cNvSpPr txBox="1">
            <a:spLocks/>
          </p:cNvSpPr>
          <p:nvPr/>
        </p:nvSpPr>
        <p:spPr>
          <a:xfrm>
            <a:off x="477795" y="3618471"/>
            <a:ext cx="4539048" cy="30315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400" b="1" dirty="0"/>
              <a:t>Non-American Average Sodium (per 100g): </a:t>
            </a:r>
            <a:r>
              <a:rPr lang="en-US" sz="1400" dirty="0"/>
              <a:t>.5032 g</a:t>
            </a:r>
          </a:p>
          <a:p>
            <a:pPr marL="0" indent="0">
              <a:buNone/>
            </a:pPr>
            <a:r>
              <a:rPr lang="en-US" sz="1400" b="1" dirty="0"/>
              <a:t>American Average Sodium (per 100g): </a:t>
            </a:r>
            <a:r>
              <a:rPr lang="en-US" sz="1400" dirty="0"/>
              <a:t>.5944 g</a:t>
            </a:r>
          </a:p>
          <a:p>
            <a:pPr marL="0" indent="0">
              <a:buNone/>
            </a:pPr>
            <a:r>
              <a:rPr lang="en-US" sz="1400" b="1" dirty="0"/>
              <a:t>P-Value: </a:t>
            </a:r>
            <a:r>
              <a:rPr lang="en-US" sz="1400" dirty="0"/>
              <a:t>1.4782e-138</a:t>
            </a:r>
          </a:p>
          <a:p>
            <a:pPr marL="0" indent="0">
              <a:buNone/>
            </a:pPr>
            <a:r>
              <a:rPr lang="en-US" sz="1400" b="1" dirty="0"/>
              <a:t>Result: </a:t>
            </a:r>
            <a:r>
              <a:rPr lang="en-US" sz="1400" dirty="0"/>
              <a:t>Statistical support for the rejection of the null hypothesis that average sodium count for U.S. foods are less than or equal to that of Non-U.S. foods. This supports the current existing research that the average U.S. food has more sodium than non-U.S. alternatives.</a:t>
            </a:r>
          </a:p>
        </p:txBody>
      </p:sp>
      <p:pic>
        <p:nvPicPr>
          <p:cNvPr id="4" name="Picture 3" descr="A screenshot of a computer&#10;&#10;Description automatically generated">
            <a:extLst>
              <a:ext uri="{FF2B5EF4-FFF2-40B4-BE49-F238E27FC236}">
                <a16:creationId xmlns:a16="http://schemas.microsoft.com/office/drawing/2014/main" id="{DA95E1FA-0AB5-0F2F-8AE6-AE73618AF09A}"/>
              </a:ext>
            </a:extLst>
          </p:cNvPr>
          <p:cNvPicPr>
            <a:picLocks noChangeAspect="1"/>
          </p:cNvPicPr>
          <p:nvPr/>
        </p:nvPicPr>
        <p:blipFill>
          <a:blip r:embed="rId2"/>
          <a:stretch>
            <a:fillRect/>
          </a:stretch>
        </p:blipFill>
        <p:spPr>
          <a:xfrm>
            <a:off x="5213136" y="2855857"/>
            <a:ext cx="4112098" cy="3000585"/>
          </a:xfrm>
          <a:prstGeom prst="rect">
            <a:avLst/>
          </a:prstGeom>
        </p:spPr>
      </p:pic>
    </p:spTree>
    <p:extLst>
      <p:ext uri="{BB962C8B-B14F-4D97-AF65-F5344CB8AC3E}">
        <p14:creationId xmlns:p14="http://schemas.microsoft.com/office/powerpoint/2010/main" val="1460596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B708-5260-9D96-7CCA-FB1412373C8B}"/>
              </a:ext>
            </a:extLst>
          </p:cNvPr>
          <p:cNvSpPr>
            <a:spLocks noGrp="1"/>
          </p:cNvSpPr>
          <p:nvPr>
            <p:ph type="title"/>
          </p:nvPr>
        </p:nvSpPr>
        <p:spPr>
          <a:xfrm>
            <a:off x="0" y="1"/>
            <a:ext cx="2380735" cy="724930"/>
          </a:xfrm>
        </p:spPr>
        <p:txBody>
          <a:bodyPr/>
          <a:lstStyle/>
          <a:p>
            <a:r>
              <a:rPr lang="en-US" dirty="0"/>
              <a:t>Question 4</a:t>
            </a:r>
          </a:p>
        </p:txBody>
      </p:sp>
      <p:sp>
        <p:nvSpPr>
          <p:cNvPr id="3" name="Content Placeholder 2">
            <a:extLst>
              <a:ext uri="{FF2B5EF4-FFF2-40B4-BE49-F238E27FC236}">
                <a16:creationId xmlns:a16="http://schemas.microsoft.com/office/drawing/2014/main" id="{2A7D4684-1B28-AB1E-D9CF-AE2D26545A29}"/>
              </a:ext>
            </a:extLst>
          </p:cNvPr>
          <p:cNvSpPr>
            <a:spLocks noGrp="1"/>
          </p:cNvSpPr>
          <p:nvPr>
            <p:ph idx="1"/>
          </p:nvPr>
        </p:nvSpPr>
        <p:spPr>
          <a:xfrm>
            <a:off x="-1" y="724931"/>
            <a:ext cx="8550877" cy="1713469"/>
          </a:xfrm>
        </p:spPr>
        <p:txBody>
          <a:bodyPr>
            <a:noAutofit/>
          </a:bodyPr>
          <a:lstStyle/>
          <a:p>
            <a:r>
              <a:rPr lang="en-US" sz="1400" b="1" kern="100" dirty="0">
                <a:latin typeface="Times New Roman" panose="02020603050405020304" pitchFamily="18" charset="0"/>
                <a:ea typeface="Calibri" panose="020F0502020204030204" pitchFamily="34" charset="0"/>
                <a:cs typeface="Times New Roman" panose="02020603050405020304" pitchFamily="18" charset="0"/>
              </a:rPr>
              <a:t>Hypothesis Question: Does </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American food have more sugar, on average, than non-American foods? </a:t>
            </a:r>
            <a:b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Hypothesis Statements:</a:t>
            </a:r>
            <a:br>
              <a:rPr lang="en-US" sz="1400" b="1" kern="100" dirty="0">
                <a:latin typeface="Times New Roman" panose="02020603050405020304" pitchFamily="18" charset="0"/>
                <a:ea typeface="Calibri" panose="020F0502020204030204" pitchFamily="34" charset="0"/>
                <a:cs typeface="Times New Roman" panose="02020603050405020304" pitchFamily="18" charset="0"/>
              </a:rPr>
            </a:br>
            <a:b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dirty="0">
                <a:effectLst/>
                <a:latin typeface="Times New Roman" panose="02020603050405020304" pitchFamily="18" charset="0"/>
                <a:ea typeface="Yu Mincho" panose="02020400000000000000" pitchFamily="18" charset="-128"/>
              </a:rPr>
              <a:t>	</a:t>
            </a:r>
            <a:r>
              <a:rPr lang="en-US" sz="1400" i="1" dirty="0">
                <a:effectLst/>
                <a:latin typeface="Times New Roman" panose="02020603050405020304" pitchFamily="18" charset="0"/>
                <a:ea typeface="Yu Mincho" panose="02020400000000000000" pitchFamily="18" charset="-128"/>
              </a:rPr>
              <a:t>H0: μ(Average U.S. 100g Serving Sugar Count) ≤ μ(Average Non-U.S. 100g Serving Sugar Count)</a:t>
            </a:r>
            <a:br>
              <a:rPr lang="en-US" sz="1400" i="1" dirty="0">
                <a:effectLst/>
                <a:latin typeface="Times New Roman" panose="02020603050405020304" pitchFamily="18" charset="0"/>
                <a:ea typeface="Yu Mincho" panose="02020400000000000000" pitchFamily="18" charset="-128"/>
              </a:rPr>
            </a:br>
            <a:br>
              <a:rPr lang="en-US" sz="1400" i="1" dirty="0">
                <a:effectLst/>
                <a:latin typeface="Times New Roman" panose="02020603050405020304" pitchFamily="18" charset="0"/>
                <a:ea typeface="Yu Mincho" panose="02020400000000000000" pitchFamily="18" charset="-128"/>
              </a:rPr>
            </a:br>
            <a:r>
              <a:rPr lang="en-US" sz="1400" i="1" dirty="0">
                <a:effectLst/>
                <a:latin typeface="Times New Roman" panose="02020603050405020304" pitchFamily="18" charset="0"/>
                <a:ea typeface="Yu Mincho" panose="02020400000000000000" pitchFamily="18" charset="-128"/>
              </a:rPr>
              <a:t>	HA: μ(Average U.S. 100g Serving Sugar Count) &gt; μ(Average Non-U.S. 100g Serving Sugar Count)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sp>
        <p:nvSpPr>
          <p:cNvPr id="7" name="Content Placeholder 2">
            <a:extLst>
              <a:ext uri="{FF2B5EF4-FFF2-40B4-BE49-F238E27FC236}">
                <a16:creationId xmlns:a16="http://schemas.microsoft.com/office/drawing/2014/main" id="{ADA7B1AA-1B76-A3D7-B414-3629F1860B11}"/>
              </a:ext>
            </a:extLst>
          </p:cNvPr>
          <p:cNvSpPr txBox="1">
            <a:spLocks/>
          </p:cNvSpPr>
          <p:nvPr/>
        </p:nvSpPr>
        <p:spPr>
          <a:xfrm>
            <a:off x="477795" y="3618471"/>
            <a:ext cx="4539048" cy="30315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400" b="1" dirty="0"/>
              <a:t>Non-American Average Sugar (per 100g): </a:t>
            </a:r>
            <a:r>
              <a:rPr lang="en-US" sz="1400" dirty="0"/>
              <a:t>12.0523 g</a:t>
            </a:r>
          </a:p>
          <a:p>
            <a:pPr marL="0" indent="0">
              <a:buNone/>
            </a:pPr>
            <a:r>
              <a:rPr lang="en-US" sz="1400" b="1" dirty="0"/>
              <a:t>American Average Sugar (per 100g): </a:t>
            </a:r>
            <a:r>
              <a:rPr lang="en-US" sz="1400" dirty="0"/>
              <a:t>15.1993 g</a:t>
            </a:r>
          </a:p>
          <a:p>
            <a:pPr marL="0" indent="0">
              <a:buNone/>
            </a:pPr>
            <a:r>
              <a:rPr lang="en-US" sz="1400" b="1" dirty="0"/>
              <a:t>P-Value: </a:t>
            </a:r>
            <a:r>
              <a:rPr lang="en-US" sz="1400" dirty="0"/>
              <a:t>0.0</a:t>
            </a:r>
          </a:p>
          <a:p>
            <a:pPr marL="0" indent="0">
              <a:buNone/>
            </a:pPr>
            <a:r>
              <a:rPr lang="en-US" sz="1400" b="1" dirty="0"/>
              <a:t>Result: </a:t>
            </a:r>
            <a:r>
              <a:rPr lang="en-US" sz="1400" dirty="0"/>
              <a:t>Statistical support for the rejection of the null hypothesis that average sugar count for U.S. foods are less than or equal to that of Non-U.S. foods. This supports the current existing research that the average U.S. food has more sugar than non-U.S. alternatives.</a:t>
            </a:r>
          </a:p>
        </p:txBody>
      </p:sp>
      <p:pic>
        <p:nvPicPr>
          <p:cNvPr id="5" name="Picture 4" descr="A screenshot of a computer&#10;&#10;Description automatically generated">
            <a:extLst>
              <a:ext uri="{FF2B5EF4-FFF2-40B4-BE49-F238E27FC236}">
                <a16:creationId xmlns:a16="http://schemas.microsoft.com/office/drawing/2014/main" id="{59A29BF0-B8AC-0047-1F5B-F4946583B07D}"/>
              </a:ext>
            </a:extLst>
          </p:cNvPr>
          <p:cNvPicPr>
            <a:picLocks noChangeAspect="1"/>
          </p:cNvPicPr>
          <p:nvPr/>
        </p:nvPicPr>
        <p:blipFill>
          <a:blip r:embed="rId2"/>
          <a:stretch>
            <a:fillRect/>
          </a:stretch>
        </p:blipFill>
        <p:spPr>
          <a:xfrm>
            <a:off x="5364763" y="3101320"/>
            <a:ext cx="3878091" cy="2871576"/>
          </a:xfrm>
          <a:prstGeom prst="rect">
            <a:avLst/>
          </a:prstGeom>
        </p:spPr>
      </p:pic>
    </p:spTree>
    <p:extLst>
      <p:ext uri="{BB962C8B-B14F-4D97-AF65-F5344CB8AC3E}">
        <p14:creationId xmlns:p14="http://schemas.microsoft.com/office/powerpoint/2010/main" val="4214949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0C69-01B2-AC66-BF01-E0456A3E4155}"/>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C26EAE64-6ED7-D170-F906-641E17DB240E}"/>
              </a:ext>
            </a:extLst>
          </p:cNvPr>
          <p:cNvSpPr>
            <a:spLocks noGrp="1"/>
          </p:cNvSpPr>
          <p:nvPr>
            <p:ph idx="1"/>
          </p:nvPr>
        </p:nvSpPr>
        <p:spPr/>
        <p:txBody>
          <a:bodyPr/>
          <a:lstStyle/>
          <a:p>
            <a:r>
              <a:rPr lang="en-US" dirty="0"/>
              <a:t>Statistically significant evidence each of the U.S. analysis variables are not less than or equal to amounts of Non-U.S. variables.</a:t>
            </a:r>
            <a:br>
              <a:rPr lang="en-US" dirty="0"/>
            </a:br>
            <a:endParaRPr lang="en-US" dirty="0"/>
          </a:p>
          <a:p>
            <a:r>
              <a:rPr lang="en-US" dirty="0"/>
              <a:t>Supports current research that American foods contain more additives, sugar, sodium, and calories that non-American foods on average.</a:t>
            </a:r>
            <a:br>
              <a:rPr lang="en-US" dirty="0"/>
            </a:br>
            <a:endParaRPr lang="en-US" dirty="0"/>
          </a:p>
          <a:p>
            <a:r>
              <a:rPr lang="en-US" dirty="0"/>
              <a:t>Supportive evidence that American food is less healthy than non-American food on average.</a:t>
            </a:r>
          </a:p>
        </p:txBody>
      </p:sp>
    </p:spTree>
    <p:extLst>
      <p:ext uri="{BB962C8B-B14F-4D97-AF65-F5344CB8AC3E}">
        <p14:creationId xmlns:p14="http://schemas.microsoft.com/office/powerpoint/2010/main" val="2201818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D4B5-9324-1833-DEBA-F2B56F044482}"/>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C6D0FEB2-2D79-B213-05E7-CD6D552B0FDB}"/>
              </a:ext>
            </a:extLst>
          </p:cNvPr>
          <p:cNvSpPr>
            <a:spLocks noGrp="1"/>
          </p:cNvSpPr>
          <p:nvPr>
            <p:ph idx="1"/>
          </p:nvPr>
        </p:nvSpPr>
        <p:spPr/>
        <p:txBody>
          <a:bodyPr>
            <a:normAutofit lnSpcReduction="10000"/>
          </a:bodyPr>
          <a:lstStyle/>
          <a:p>
            <a:pPr marL="0" indent="0">
              <a:lnSpc>
                <a:spcPct val="107000"/>
              </a:lnSpc>
              <a:spcBef>
                <a:spcPts val="0"/>
              </a:spcBef>
              <a:spcAft>
                <a:spcPts val="800"/>
              </a:spcAft>
              <a:buNone/>
            </a:pPr>
            <a:r>
              <a:rPr lang="en-US" sz="1050" kern="100" dirty="0">
                <a:effectLst/>
                <a:latin typeface="Times New Roman" panose="02020603050405020304" pitchFamily="18" charset="0"/>
                <a:ea typeface="Yu Mincho" panose="02020400000000000000" pitchFamily="18" charset="-128"/>
                <a:cs typeface="Times New Roman" panose="02020603050405020304" pitchFamily="18" charset="0"/>
              </a:rPr>
              <a:t>Hargrove J. L. (2006). History of the calorie in nutrition. The Journal of nutrition, 136(12), 2957–2961. </a:t>
            </a:r>
            <a:r>
              <a:rPr lang="en-US" sz="1050" u="sng" kern="100" dirty="0">
                <a:solidFill>
                  <a:srgbClr val="0563C1"/>
                </a:solidFill>
                <a:effectLst/>
                <a:latin typeface="Times New Roman" panose="02020603050405020304" pitchFamily="18" charset="0"/>
                <a:ea typeface="Yu Mincho" panose="02020400000000000000" pitchFamily="18" charset="-128"/>
                <a:cs typeface="Times New Roman" panose="02020603050405020304" pitchFamily="18" charset="0"/>
                <a:hlinkClick r:id="rId2"/>
              </a:rPr>
              <a:t>https://doi.org/10.1093/jn/136.12.2957</a:t>
            </a:r>
            <a:endParaRPr lang="en-US" sz="1050" kern="1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0" indent="0">
              <a:lnSpc>
                <a:spcPct val="107000"/>
              </a:lnSpc>
              <a:spcBef>
                <a:spcPts val="0"/>
              </a:spcBef>
              <a:spcAft>
                <a:spcPts val="800"/>
              </a:spcAft>
              <a:buNone/>
            </a:pPr>
            <a:r>
              <a:rPr lang="en-US" sz="1050" kern="100" dirty="0">
                <a:effectLst/>
                <a:latin typeface="Times New Roman" panose="02020603050405020304" pitchFamily="18" charset="0"/>
                <a:ea typeface="Yu Mincho" panose="02020400000000000000" pitchFamily="18" charset="-128"/>
                <a:cs typeface="Times New Roman" panose="02020603050405020304" pitchFamily="18" charset="0"/>
              </a:rPr>
              <a:t>McManus, Katherine D. (2021). Sugar: How Sweet It Is…Or Is It?. Harvard Medical School. https://www.health.harvard.edu/blog/sugar-how-sweet-it-is-or-is-it-202109272604</a:t>
            </a:r>
          </a:p>
          <a:p>
            <a:pPr marL="0" marR="0" indent="0">
              <a:lnSpc>
                <a:spcPct val="107000"/>
              </a:lnSpc>
              <a:spcBef>
                <a:spcPts val="0"/>
              </a:spcBef>
              <a:spcAft>
                <a:spcPts val="800"/>
              </a:spcAft>
              <a:buNone/>
            </a:pPr>
            <a:r>
              <a:rPr lang="en-US" sz="1050" kern="100" dirty="0" err="1">
                <a:effectLst/>
                <a:latin typeface="Times New Roman" panose="02020603050405020304" pitchFamily="18" charset="0"/>
                <a:ea typeface="Yu Mincho" panose="02020400000000000000" pitchFamily="18" charset="-128"/>
                <a:cs typeface="Times New Roman" panose="02020603050405020304" pitchFamily="18" charset="0"/>
              </a:rPr>
              <a:t>Maffini</a:t>
            </a:r>
            <a:r>
              <a:rPr lang="en-US" sz="1050" kern="100" dirty="0">
                <a:effectLst/>
                <a:latin typeface="Times New Roman" panose="02020603050405020304" pitchFamily="18" charset="0"/>
                <a:ea typeface="Yu Mincho" panose="02020400000000000000" pitchFamily="18" charset="-128"/>
                <a:cs typeface="Times New Roman" panose="02020603050405020304" pitchFamily="18" charset="0"/>
              </a:rPr>
              <a:t>, M. V., </a:t>
            </a:r>
            <a:r>
              <a:rPr lang="en-US" sz="1050" kern="100" dirty="0" err="1">
                <a:effectLst/>
                <a:latin typeface="Times New Roman" panose="02020603050405020304" pitchFamily="18" charset="0"/>
                <a:ea typeface="Yu Mincho" panose="02020400000000000000" pitchFamily="18" charset="-128"/>
                <a:cs typeface="Times New Roman" panose="02020603050405020304" pitchFamily="18" charset="0"/>
              </a:rPr>
              <a:t>Neltner</a:t>
            </a:r>
            <a:r>
              <a:rPr lang="en-US" sz="1050" kern="100" dirty="0">
                <a:effectLst/>
                <a:latin typeface="Times New Roman" panose="02020603050405020304" pitchFamily="18" charset="0"/>
                <a:ea typeface="Yu Mincho" panose="02020400000000000000" pitchFamily="18" charset="-128"/>
                <a:cs typeface="Times New Roman" panose="02020603050405020304" pitchFamily="18" charset="0"/>
              </a:rPr>
              <a:t>, T. G., &amp; Vogel, S. (2017). We are what we eat: Regulatory gaps in the United States that put our health at risk. </a:t>
            </a:r>
            <a:r>
              <a:rPr lang="en-US" sz="1050" kern="100" dirty="0" err="1">
                <a:effectLst/>
                <a:latin typeface="Times New Roman" panose="02020603050405020304" pitchFamily="18" charset="0"/>
                <a:ea typeface="Yu Mincho" panose="02020400000000000000" pitchFamily="18" charset="-128"/>
                <a:cs typeface="Times New Roman" panose="02020603050405020304" pitchFamily="18" charset="0"/>
              </a:rPr>
              <a:t>PLoS</a:t>
            </a:r>
            <a:r>
              <a:rPr lang="en-US" sz="1050" kern="100" dirty="0">
                <a:effectLst/>
                <a:latin typeface="Times New Roman" panose="02020603050405020304" pitchFamily="18" charset="0"/>
                <a:ea typeface="Yu Mincho" panose="02020400000000000000" pitchFamily="18" charset="-128"/>
                <a:cs typeface="Times New Roman" panose="02020603050405020304" pitchFamily="18" charset="0"/>
              </a:rPr>
              <a:t> biology, 15(12), e2003578. </a:t>
            </a:r>
            <a:r>
              <a:rPr lang="en-US" sz="1050" u="sng" kern="100" dirty="0">
                <a:solidFill>
                  <a:srgbClr val="0563C1"/>
                </a:solidFill>
                <a:effectLst/>
                <a:latin typeface="Times New Roman" panose="02020603050405020304" pitchFamily="18" charset="0"/>
                <a:ea typeface="Yu Mincho" panose="02020400000000000000" pitchFamily="18" charset="-128"/>
                <a:cs typeface="Times New Roman" panose="02020603050405020304" pitchFamily="18" charset="0"/>
                <a:hlinkClick r:id="rId3"/>
              </a:rPr>
              <a:t>https://doi.org/10.1371/journal.pbio.2003578</a:t>
            </a:r>
            <a:endParaRPr lang="en-US" sz="1050" kern="1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indent="0">
              <a:lnSpc>
                <a:spcPct val="107000"/>
              </a:lnSpc>
              <a:spcBef>
                <a:spcPts val="0"/>
              </a:spcBef>
              <a:spcAft>
                <a:spcPts val="800"/>
              </a:spcAft>
              <a:buNone/>
            </a:pPr>
            <a:r>
              <a:rPr lang="en-US" sz="1050" kern="100" dirty="0">
                <a:effectLst/>
                <a:latin typeface="Times New Roman" panose="02020603050405020304" pitchFamily="18" charset="0"/>
                <a:ea typeface="Yu Mincho" panose="02020400000000000000" pitchFamily="18" charset="-128"/>
                <a:cs typeface="Times New Roman" panose="02020603050405020304" pitchFamily="18" charset="0"/>
              </a:rPr>
              <a:t>Martínez Steele, E., Popkin, B.M., Swinburn, B. et al. (2017). The share of ultra-processed foods and the overall nutritional quality of diets in the US: evidence from a nationally representative cross-sectional study. </a:t>
            </a:r>
            <a:r>
              <a:rPr lang="en-US" sz="1050" kern="100" dirty="0" err="1">
                <a:effectLst/>
                <a:latin typeface="Times New Roman" panose="02020603050405020304" pitchFamily="18" charset="0"/>
                <a:ea typeface="Yu Mincho" panose="02020400000000000000" pitchFamily="18" charset="-128"/>
                <a:cs typeface="Times New Roman" panose="02020603050405020304" pitchFamily="18" charset="0"/>
              </a:rPr>
              <a:t>Popul</a:t>
            </a:r>
            <a:r>
              <a:rPr lang="en-US" sz="1050" kern="100" dirty="0">
                <a:effectLst/>
                <a:latin typeface="Times New Roman" panose="02020603050405020304" pitchFamily="18" charset="0"/>
                <a:ea typeface="Yu Mincho" panose="02020400000000000000" pitchFamily="18" charset="-128"/>
                <a:cs typeface="Times New Roman" panose="02020603050405020304" pitchFamily="18" charset="0"/>
              </a:rPr>
              <a:t> Health Metrics. 15(6). </a:t>
            </a:r>
            <a:r>
              <a:rPr lang="en-US" sz="1050" u="none" strike="noStrike" kern="100" dirty="0">
                <a:solidFill>
                  <a:srgbClr val="0563C1"/>
                </a:solidFill>
                <a:effectLst/>
                <a:latin typeface="Times New Roman" panose="02020603050405020304" pitchFamily="18" charset="0"/>
                <a:ea typeface="Yu Mincho" panose="02020400000000000000" pitchFamily="18" charset="-128"/>
                <a:cs typeface="Times New Roman" panose="02020603050405020304" pitchFamily="18" charset="0"/>
                <a:hlinkClick r:id="rId4"/>
              </a:rPr>
              <a:t>https://doi.org/10.1186/s12963-017-0119-3</a:t>
            </a:r>
            <a:endParaRPr lang="en-US" sz="1050" kern="100" dirty="0">
              <a:effectLst/>
              <a:latin typeface="Calibri" panose="020F0502020204030204" pitchFamily="34" charset="0"/>
              <a:ea typeface="Yu Mincho" panose="02020400000000000000" pitchFamily="18" charset="-128"/>
              <a:cs typeface="Times New Roman" panose="02020603050405020304" pitchFamily="18" charset="0"/>
            </a:endParaRPr>
          </a:p>
          <a:p>
            <a:pPr marL="0" indent="0">
              <a:buNone/>
            </a:pPr>
            <a:r>
              <a:rPr lang="en-US" sz="1050" kern="100" dirty="0">
                <a:effectLst/>
                <a:latin typeface="Times New Roman" panose="02020603050405020304" pitchFamily="18" charset="0"/>
                <a:ea typeface="Yu Mincho" panose="02020400000000000000" pitchFamily="18" charset="-128"/>
                <a:cs typeface="Times New Roman" panose="02020603050405020304" pitchFamily="18" charset="0"/>
              </a:rPr>
              <a:t>National Research Council (US) Committee on Nutrition in Medical Education. (1985). Nutrition Education in U.S. Medical Schools. National Academies Press (US).</a:t>
            </a:r>
            <a:endParaRPr lang="en-US" sz="1050" kern="100" dirty="0">
              <a:effectLst/>
              <a:latin typeface="Calibri" panose="020F0502020204030204" pitchFamily="34" charset="0"/>
              <a:ea typeface="Yu Mincho" panose="02020400000000000000" pitchFamily="18" charset="-128"/>
              <a:cs typeface="Times New Roman" panose="02020603050405020304" pitchFamily="18" charset="0"/>
            </a:endParaRPr>
          </a:p>
          <a:p>
            <a:pPr marL="0" indent="0">
              <a:buNone/>
            </a:pPr>
            <a:r>
              <a:rPr lang="en-US" sz="1050" kern="100" dirty="0">
                <a:latin typeface="Times New Roman" panose="02020603050405020304" pitchFamily="18" charset="0"/>
                <a:ea typeface="Yu Mincho" panose="02020400000000000000" pitchFamily="18" charset="-128"/>
                <a:cs typeface="Times New Roman" panose="02020603050405020304" pitchFamily="18" charset="0"/>
              </a:rPr>
              <a:t>n.d. (2019). Food: A Chemical History. Science Museum. </a:t>
            </a:r>
            <a:r>
              <a:rPr lang="en-US" sz="1050" kern="100" dirty="0">
                <a:latin typeface="Times New Roman" panose="02020603050405020304" pitchFamily="18" charset="0"/>
                <a:ea typeface="Yu Mincho" panose="02020400000000000000" pitchFamily="18" charset="-128"/>
                <a:cs typeface="Times New Roman" panose="02020603050405020304" pitchFamily="18" charset="0"/>
                <a:hlinkClick r:id="rId5"/>
              </a:rPr>
              <a:t>https://www.sciencemuseum.org.uk/objects-and-stories/chemistry/food-chemical-history#:~:text=Chemical%20food%20additives%20have%20a,bread%20to%20make%20it%20whiter</a:t>
            </a:r>
            <a:r>
              <a:rPr lang="en-US" sz="1050" kern="100" dirty="0">
                <a:latin typeface="Times New Roman" panose="02020603050405020304" pitchFamily="18" charset="0"/>
                <a:ea typeface="Yu Mincho" panose="02020400000000000000" pitchFamily="18" charset="-128"/>
                <a:cs typeface="Times New Roman" panose="02020603050405020304" pitchFamily="18" charset="0"/>
              </a:rPr>
              <a:t>.</a:t>
            </a:r>
          </a:p>
          <a:p>
            <a:pPr marL="0" indent="0">
              <a:buNone/>
            </a:pPr>
            <a:r>
              <a:rPr lang="en-US" sz="1050" kern="100" dirty="0">
                <a:latin typeface="Times New Roman" panose="02020603050405020304" pitchFamily="18" charset="0"/>
                <a:ea typeface="Yu Mincho" panose="02020400000000000000" pitchFamily="18" charset="-128"/>
                <a:cs typeface="Times New Roman" panose="02020603050405020304" pitchFamily="18" charset="0"/>
              </a:rPr>
              <a:t>n.d. (2019). Food Ingredients Under the Microscope. Harvard Medical School. </a:t>
            </a:r>
            <a:r>
              <a:rPr lang="en-US" sz="1050" kern="100" dirty="0">
                <a:latin typeface="Times New Roman" panose="02020603050405020304" pitchFamily="18" charset="0"/>
                <a:ea typeface="Yu Mincho" panose="02020400000000000000" pitchFamily="18" charset="-128"/>
                <a:cs typeface="Times New Roman" panose="02020603050405020304" pitchFamily="18" charset="0"/>
                <a:hlinkClick r:id="rId6"/>
              </a:rPr>
              <a:t>https://www.health.harvard.edu/staying-healthy/food-ingredients-under-the-microscope</a:t>
            </a:r>
            <a:endParaRPr lang="en-US" sz="1050" kern="100" dirty="0">
              <a:latin typeface="Times New Roman" panose="02020603050405020304" pitchFamily="18" charset="0"/>
              <a:ea typeface="Yu Mincho" panose="02020400000000000000" pitchFamily="18" charset="-128"/>
              <a:cs typeface="Times New Roman" panose="02020603050405020304" pitchFamily="18" charset="0"/>
            </a:endParaRPr>
          </a:p>
          <a:p>
            <a:pPr marL="0" indent="0">
              <a:buNone/>
            </a:pPr>
            <a:r>
              <a:rPr lang="en-US" sz="1050" kern="100" dirty="0">
                <a:latin typeface="Times New Roman" panose="02020603050405020304" pitchFamily="18" charset="0"/>
                <a:ea typeface="Yu Mincho" panose="02020400000000000000" pitchFamily="18" charset="-128"/>
                <a:cs typeface="Times New Roman" panose="02020603050405020304" pitchFamily="18" charset="0"/>
              </a:rPr>
              <a:t>n.d. (2023). Nutrition. Harvard Medical School. https://www.health.harvard.edu/topics/nutrition</a:t>
            </a:r>
          </a:p>
          <a:p>
            <a:pPr marL="0" indent="0">
              <a:buNone/>
            </a:pPr>
            <a:r>
              <a:rPr lang="en-US" sz="1050" kern="100" dirty="0">
                <a:latin typeface="Times New Roman" panose="02020603050405020304" pitchFamily="18" charset="0"/>
                <a:ea typeface="Yu Mincho" panose="02020400000000000000" pitchFamily="18" charset="-128"/>
                <a:cs typeface="Times New Roman" panose="02020603050405020304" pitchFamily="18" charset="0"/>
              </a:rPr>
              <a:t>n.d. (2023). Salt and Sodium. Harvard School of Public Health. </a:t>
            </a:r>
            <a:r>
              <a:rPr lang="en-US" sz="1050" kern="100" dirty="0">
                <a:latin typeface="Times New Roman" panose="02020603050405020304" pitchFamily="18" charset="0"/>
                <a:ea typeface="Yu Mincho" panose="02020400000000000000" pitchFamily="18" charset="-128"/>
                <a:cs typeface="Times New Roman" panose="02020603050405020304" pitchFamily="18" charset="0"/>
                <a:hlinkClick r:id="rId7"/>
              </a:rPr>
              <a:t>https://www.hsph.harvard.edu/nutritionsource/salt-and-sodium/</a:t>
            </a:r>
            <a:endParaRPr lang="en-US" sz="1050" kern="100" dirty="0">
              <a:latin typeface="Times New Roman" panose="02020603050405020304" pitchFamily="18" charset="0"/>
              <a:ea typeface="Yu Mincho" panose="02020400000000000000" pitchFamily="18" charset="-128"/>
              <a:cs typeface="Times New Roman" panose="02020603050405020304" pitchFamily="18" charset="0"/>
            </a:endParaRPr>
          </a:p>
          <a:p>
            <a:pPr marL="0" indent="0">
              <a:buNone/>
            </a:pPr>
            <a:r>
              <a:rPr lang="en-US" sz="1050" kern="100">
                <a:latin typeface="Times New Roman" panose="02020603050405020304" pitchFamily="18" charset="0"/>
                <a:ea typeface="Yu Mincho" panose="02020400000000000000" pitchFamily="18" charset="-128"/>
                <a:cs typeface="Times New Roman" panose="02020603050405020304" pitchFamily="18" charset="0"/>
              </a:rPr>
              <a:t>GITHUB LINK: https://github.com/ajjbrown9/MSCapstone</a:t>
            </a:r>
            <a:endParaRPr lang="en-US" sz="1050" kern="100" dirty="0">
              <a:latin typeface="Times New Roman" panose="02020603050405020304" pitchFamily="18"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98533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C9DF9-BFFB-B08D-6E33-03CF72053B40}"/>
              </a:ext>
            </a:extLst>
          </p:cNvPr>
          <p:cNvSpPr>
            <a:spLocks noGrp="1"/>
          </p:cNvSpPr>
          <p:nvPr>
            <p:ph type="title"/>
          </p:nvPr>
        </p:nvSpPr>
        <p:spPr>
          <a:xfrm>
            <a:off x="1286933" y="609600"/>
            <a:ext cx="10197494" cy="1099457"/>
          </a:xfrm>
        </p:spPr>
        <p:txBody>
          <a:bodyPr>
            <a:normAutofit/>
          </a:bodyPr>
          <a:lstStyle/>
          <a:p>
            <a:pPr algn="ctr"/>
            <a:r>
              <a:rPr lang="en-US" dirty="0"/>
              <a:t>Agenda</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F43EA917-3B9E-357C-0874-DFB9D0F69875}"/>
              </a:ext>
            </a:extLst>
          </p:cNvPr>
          <p:cNvGraphicFramePr>
            <a:graphicFrameLocks noGrp="1"/>
          </p:cNvGraphicFramePr>
          <p:nvPr>
            <p:ph idx="1"/>
            <p:extLst>
              <p:ext uri="{D42A27DB-BD31-4B8C-83A1-F6EECF244321}">
                <p14:modId xmlns:p14="http://schemas.microsoft.com/office/powerpoint/2010/main" val="862707339"/>
              </p:ext>
            </p:extLst>
          </p:nvPr>
        </p:nvGraphicFramePr>
        <p:xfrm>
          <a:off x="1286933" y="1454275"/>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1482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C8A8959-CD91-224D-2C6C-998F03BF2325}"/>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Analysis Tools</a:t>
            </a:r>
          </a:p>
        </p:txBody>
      </p:sp>
      <p:sp>
        <p:nvSpPr>
          <p:cNvPr id="3" name="Content Placeholder 2">
            <a:extLst>
              <a:ext uri="{FF2B5EF4-FFF2-40B4-BE49-F238E27FC236}">
                <a16:creationId xmlns:a16="http://schemas.microsoft.com/office/drawing/2014/main" id="{872EF3F7-DC69-680A-89C1-32FBBBBA1B84}"/>
              </a:ext>
            </a:extLst>
          </p:cNvPr>
          <p:cNvSpPr>
            <a:spLocks noGrp="1"/>
          </p:cNvSpPr>
          <p:nvPr>
            <p:ph idx="1"/>
          </p:nvPr>
        </p:nvSpPr>
        <p:spPr>
          <a:xfrm>
            <a:off x="673754" y="2160590"/>
            <a:ext cx="3973943" cy="3440110"/>
          </a:xfrm>
        </p:spPr>
        <p:txBody>
          <a:bodyPr>
            <a:normAutofit/>
          </a:bodyPr>
          <a:lstStyle/>
          <a:p>
            <a:pPr marL="0" indent="0">
              <a:lnSpc>
                <a:spcPct val="90000"/>
              </a:lnSpc>
              <a:buNone/>
            </a:pPr>
            <a:r>
              <a:rPr lang="en-US" dirty="0">
                <a:solidFill>
                  <a:schemeClr val="bg1"/>
                </a:solidFill>
              </a:rPr>
              <a:t>In order to analyze the data for our research questions, we will use the following tools:</a:t>
            </a:r>
          </a:p>
          <a:p>
            <a:pPr lvl="1">
              <a:lnSpc>
                <a:spcPct val="90000"/>
              </a:lnSpc>
            </a:pPr>
            <a:r>
              <a:rPr lang="en-US" b="1" dirty="0" err="1">
                <a:solidFill>
                  <a:schemeClr val="bg1"/>
                </a:solidFill>
              </a:rPr>
              <a:t>CSView</a:t>
            </a:r>
            <a:r>
              <a:rPr lang="en-US" b="1" dirty="0">
                <a:solidFill>
                  <a:schemeClr val="bg1"/>
                </a:solidFill>
              </a:rPr>
              <a:t> </a:t>
            </a:r>
            <a:r>
              <a:rPr lang="en-US" dirty="0">
                <a:solidFill>
                  <a:schemeClr val="bg1"/>
                </a:solidFill>
              </a:rPr>
              <a:t>– To view large csv data in a human-friendly sheet format</a:t>
            </a:r>
          </a:p>
          <a:p>
            <a:pPr lvl="1">
              <a:lnSpc>
                <a:spcPct val="90000"/>
              </a:lnSpc>
            </a:pPr>
            <a:r>
              <a:rPr lang="en-US" b="1" dirty="0">
                <a:solidFill>
                  <a:schemeClr val="bg1"/>
                </a:solidFill>
              </a:rPr>
              <a:t>Python</a:t>
            </a:r>
            <a:r>
              <a:rPr lang="en-US" dirty="0">
                <a:solidFill>
                  <a:schemeClr val="bg1"/>
                </a:solidFill>
              </a:rPr>
              <a:t> – To compile, transform, clean, analyze, and visualize data</a:t>
            </a:r>
          </a:p>
        </p:txBody>
      </p:sp>
      <p:pic>
        <p:nvPicPr>
          <p:cNvPr id="7" name="Graphic 6" descr="Mining Tools">
            <a:extLst>
              <a:ext uri="{FF2B5EF4-FFF2-40B4-BE49-F238E27FC236}">
                <a16:creationId xmlns:a16="http://schemas.microsoft.com/office/drawing/2014/main" id="{8577979B-C891-E644-6DF8-BD9E0C7F9C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7616" y="972608"/>
            <a:ext cx="4900269"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73547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66E0-444F-0C1F-0CBE-5DFEFD8DC005}"/>
              </a:ext>
            </a:extLst>
          </p:cNvPr>
          <p:cNvSpPr>
            <a:spLocks noGrp="1"/>
          </p:cNvSpPr>
          <p:nvPr>
            <p:ph type="title"/>
          </p:nvPr>
        </p:nvSpPr>
        <p:spPr>
          <a:xfrm>
            <a:off x="5536734" y="609600"/>
            <a:ext cx="3737268" cy="1320800"/>
          </a:xfrm>
        </p:spPr>
        <p:txBody>
          <a:bodyPr>
            <a:normAutofit/>
          </a:bodyPr>
          <a:lstStyle/>
          <a:p>
            <a:r>
              <a:rPr lang="en-US" dirty="0"/>
              <a:t>What is Nutrition?</a:t>
            </a:r>
          </a:p>
        </p:txBody>
      </p:sp>
      <p:sp>
        <p:nvSpPr>
          <p:cNvPr id="3" name="Content Placeholder 2">
            <a:extLst>
              <a:ext uri="{FF2B5EF4-FFF2-40B4-BE49-F238E27FC236}">
                <a16:creationId xmlns:a16="http://schemas.microsoft.com/office/drawing/2014/main" id="{DB44E331-4E2C-9C54-0888-9967B0CC4340}"/>
              </a:ext>
            </a:extLst>
          </p:cNvPr>
          <p:cNvSpPr>
            <a:spLocks noGrp="1"/>
          </p:cNvSpPr>
          <p:nvPr>
            <p:ph idx="1"/>
          </p:nvPr>
        </p:nvSpPr>
        <p:spPr>
          <a:xfrm>
            <a:off x="5209563" y="2729000"/>
            <a:ext cx="4064439" cy="1571152"/>
          </a:xfrm>
        </p:spPr>
        <p:txBody>
          <a:bodyPr>
            <a:normAutofit/>
          </a:bodyPr>
          <a:lstStyle/>
          <a:p>
            <a:r>
              <a:rPr lang="en-US" dirty="0"/>
              <a:t>Study of compositional makeup of foods</a:t>
            </a:r>
            <a:br>
              <a:rPr lang="en-US" dirty="0"/>
            </a:br>
            <a:endParaRPr lang="en-US" dirty="0"/>
          </a:p>
          <a:p>
            <a:r>
              <a:rPr lang="en-US" dirty="0"/>
              <a:t>Impacts on the human body</a:t>
            </a:r>
          </a:p>
        </p:txBody>
      </p:sp>
      <p:pic>
        <p:nvPicPr>
          <p:cNvPr id="5" name="Picture 4" descr="Assorted vegetables and fruits">
            <a:extLst>
              <a:ext uri="{FF2B5EF4-FFF2-40B4-BE49-F238E27FC236}">
                <a16:creationId xmlns:a16="http://schemas.microsoft.com/office/drawing/2014/main" id="{7682196C-8E74-62DD-89CD-23A3FB2CFAEB}"/>
              </a:ext>
            </a:extLst>
          </p:cNvPr>
          <p:cNvPicPr>
            <a:picLocks noChangeAspect="1"/>
          </p:cNvPicPr>
          <p:nvPr/>
        </p:nvPicPr>
        <p:blipFill rotWithShape="1">
          <a:blip r:embed="rId3"/>
          <a:srcRect l="29886" r="17603"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70909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02F1-1DFC-A0DC-2696-F7E5C992DDE5}"/>
              </a:ext>
            </a:extLst>
          </p:cNvPr>
          <p:cNvSpPr>
            <a:spLocks noGrp="1"/>
          </p:cNvSpPr>
          <p:nvPr>
            <p:ph type="title"/>
          </p:nvPr>
        </p:nvSpPr>
        <p:spPr/>
        <p:txBody>
          <a:bodyPr/>
          <a:lstStyle/>
          <a:p>
            <a:pPr algn="ctr"/>
            <a:r>
              <a:rPr lang="en-US"/>
              <a:t>History of Nutrition</a:t>
            </a:r>
            <a:endParaRPr lang="en-US" dirty="0"/>
          </a:p>
        </p:txBody>
      </p:sp>
      <p:graphicFrame>
        <p:nvGraphicFramePr>
          <p:cNvPr id="5" name="Content Placeholder 2">
            <a:extLst>
              <a:ext uri="{FF2B5EF4-FFF2-40B4-BE49-F238E27FC236}">
                <a16:creationId xmlns:a16="http://schemas.microsoft.com/office/drawing/2014/main" id="{7D933153-D8FD-ADBD-014B-DB33F7E2CA4A}"/>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809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CDE19-3929-6C60-D04F-6C9580E01E85}"/>
              </a:ext>
            </a:extLst>
          </p:cNvPr>
          <p:cNvSpPr>
            <a:spLocks noGrp="1"/>
          </p:cNvSpPr>
          <p:nvPr>
            <p:ph type="title"/>
          </p:nvPr>
        </p:nvSpPr>
        <p:spPr>
          <a:xfrm>
            <a:off x="2786047" y="609600"/>
            <a:ext cx="6487955" cy="1320800"/>
          </a:xfrm>
        </p:spPr>
        <p:txBody>
          <a:bodyPr>
            <a:normAutofit/>
          </a:bodyPr>
          <a:lstStyle/>
          <a:p>
            <a:r>
              <a:rPr lang="en-US" dirty="0"/>
              <a:t>Legislative Controls</a:t>
            </a:r>
            <a:endParaRPr lang="en-US"/>
          </a:p>
        </p:txBody>
      </p:sp>
      <p:pic>
        <p:nvPicPr>
          <p:cNvPr id="5" name="Picture 4" descr="Vegetables on display at a market">
            <a:extLst>
              <a:ext uri="{FF2B5EF4-FFF2-40B4-BE49-F238E27FC236}">
                <a16:creationId xmlns:a16="http://schemas.microsoft.com/office/drawing/2014/main" id="{214743EA-6560-F69A-1607-D4CAD710FA6C}"/>
              </a:ext>
            </a:extLst>
          </p:cNvPr>
          <p:cNvPicPr>
            <a:picLocks noChangeAspect="1"/>
          </p:cNvPicPr>
          <p:nvPr/>
        </p:nvPicPr>
        <p:blipFill rotWithShape="1">
          <a:blip r:embed="rId3">
            <a:duotone>
              <a:prstClr val="black"/>
              <a:schemeClr val="tx2">
                <a:tint val="45000"/>
                <a:satMod val="400000"/>
              </a:schemeClr>
            </a:duotone>
          </a:blip>
          <a:srcRect l="43175" r="30285"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9" name="Isosceles Triangle 8">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FE47D23-8681-A2DD-AC1F-1B776CA2715C}"/>
              </a:ext>
            </a:extLst>
          </p:cNvPr>
          <p:cNvSpPr>
            <a:spLocks noGrp="1"/>
          </p:cNvSpPr>
          <p:nvPr>
            <p:ph idx="1"/>
          </p:nvPr>
        </p:nvSpPr>
        <p:spPr>
          <a:xfrm>
            <a:off x="2786047" y="2160589"/>
            <a:ext cx="6487955" cy="3880773"/>
          </a:xfrm>
        </p:spPr>
        <p:txBody>
          <a:bodyPr>
            <a:normAutofit/>
          </a:bodyPr>
          <a:lstStyle/>
          <a:p>
            <a:r>
              <a:rPr lang="en-US" dirty="0"/>
              <a:t>Establishment of governing bodies:</a:t>
            </a:r>
          </a:p>
          <a:p>
            <a:pPr lvl="1"/>
            <a:r>
              <a:rPr lang="en-US" dirty="0"/>
              <a:t>Food and Drug Administration (FDA)</a:t>
            </a:r>
          </a:p>
          <a:p>
            <a:pPr lvl="1"/>
            <a:r>
              <a:rPr lang="en-US" dirty="0"/>
              <a:t>European Food Safety Authority (EFSA)</a:t>
            </a:r>
          </a:p>
          <a:p>
            <a:r>
              <a:rPr lang="en-US" dirty="0"/>
              <a:t>Legislative action taken due to risk associated with artificial foods.</a:t>
            </a:r>
          </a:p>
          <a:p>
            <a:pPr lvl="1"/>
            <a:r>
              <a:rPr lang="en-US" dirty="0"/>
              <a:t>Nutrition labels</a:t>
            </a:r>
          </a:p>
          <a:p>
            <a:pPr lvl="1"/>
            <a:r>
              <a:rPr lang="en-US" dirty="0"/>
              <a:t>Additive restrictions</a:t>
            </a:r>
          </a:p>
          <a:p>
            <a:r>
              <a:rPr lang="en-US" dirty="0"/>
              <a:t>Less restrictive in the United States</a:t>
            </a:r>
          </a:p>
          <a:p>
            <a:endParaRPr lang="en-US" dirty="0"/>
          </a:p>
        </p:txBody>
      </p:sp>
    </p:spTree>
    <p:extLst>
      <p:ext uri="{BB962C8B-B14F-4D97-AF65-F5344CB8AC3E}">
        <p14:creationId xmlns:p14="http://schemas.microsoft.com/office/powerpoint/2010/main" val="2391383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2A1B-79C0-88C5-2FE0-E57080165782}"/>
              </a:ext>
            </a:extLst>
          </p:cNvPr>
          <p:cNvSpPr>
            <a:spLocks noGrp="1"/>
          </p:cNvSpPr>
          <p:nvPr>
            <p:ph type="title"/>
          </p:nvPr>
        </p:nvSpPr>
        <p:spPr>
          <a:xfrm>
            <a:off x="2849562" y="609600"/>
            <a:ext cx="6424440" cy="1320800"/>
          </a:xfrm>
        </p:spPr>
        <p:txBody>
          <a:bodyPr>
            <a:normAutofit/>
          </a:bodyPr>
          <a:lstStyle/>
          <a:p>
            <a:r>
              <a:rPr lang="en-US" dirty="0"/>
              <a:t>Sentiments &amp; Existing Research on Nutrition</a:t>
            </a:r>
          </a:p>
        </p:txBody>
      </p:sp>
      <p:pic>
        <p:nvPicPr>
          <p:cNvPr id="5" name="Picture 4" descr="Person using microscope">
            <a:extLst>
              <a:ext uri="{FF2B5EF4-FFF2-40B4-BE49-F238E27FC236}">
                <a16:creationId xmlns:a16="http://schemas.microsoft.com/office/drawing/2014/main" id="{AA893B30-C74F-A146-AB73-100A763AF7B2}"/>
              </a:ext>
            </a:extLst>
          </p:cNvPr>
          <p:cNvPicPr>
            <a:picLocks noChangeAspect="1"/>
          </p:cNvPicPr>
          <p:nvPr/>
        </p:nvPicPr>
        <p:blipFill rotWithShape="1">
          <a:blip r:embed="rId3"/>
          <a:srcRect l="34185" r="46308"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707147E-2CF4-41A5-69B1-E898273120F7}"/>
              </a:ext>
            </a:extLst>
          </p:cNvPr>
          <p:cNvSpPr>
            <a:spLocks noGrp="1"/>
          </p:cNvSpPr>
          <p:nvPr>
            <p:ph idx="1"/>
          </p:nvPr>
        </p:nvSpPr>
        <p:spPr>
          <a:xfrm>
            <a:off x="2849562" y="2160589"/>
            <a:ext cx="6424440" cy="3880773"/>
          </a:xfrm>
        </p:spPr>
        <p:txBody>
          <a:bodyPr>
            <a:normAutofit/>
          </a:bodyPr>
          <a:lstStyle/>
          <a:p>
            <a:r>
              <a:rPr lang="en-US" dirty="0"/>
              <a:t>Research suggests negative health impacts for increased consumption of:</a:t>
            </a:r>
          </a:p>
          <a:p>
            <a:pPr lvl="1"/>
            <a:r>
              <a:rPr lang="en-US" dirty="0"/>
              <a:t>Calories</a:t>
            </a:r>
          </a:p>
          <a:p>
            <a:pPr lvl="1"/>
            <a:r>
              <a:rPr lang="en-US" dirty="0"/>
              <a:t>Sugar</a:t>
            </a:r>
          </a:p>
          <a:p>
            <a:pPr lvl="1"/>
            <a:r>
              <a:rPr lang="en-US" dirty="0"/>
              <a:t>Sodium</a:t>
            </a:r>
          </a:p>
          <a:p>
            <a:pPr lvl="1"/>
            <a:r>
              <a:rPr lang="en-US" dirty="0"/>
              <a:t>Additives</a:t>
            </a:r>
          </a:p>
          <a:p>
            <a:r>
              <a:rPr lang="en-US" dirty="0"/>
              <a:t>Negative view of American foods due to more lenient legislation and resultant nutrition</a:t>
            </a:r>
          </a:p>
          <a:p>
            <a:r>
              <a:rPr lang="en-US" dirty="0"/>
              <a:t>Negative sentiment of additive usage &amp; food processing</a:t>
            </a:r>
          </a:p>
          <a:p>
            <a:pPr marL="0" indent="0">
              <a:buNone/>
            </a:pPr>
            <a:endParaRPr lang="en-US" dirty="0"/>
          </a:p>
        </p:txBody>
      </p:sp>
    </p:spTree>
    <p:extLst>
      <p:ext uri="{BB962C8B-B14F-4D97-AF65-F5344CB8AC3E}">
        <p14:creationId xmlns:p14="http://schemas.microsoft.com/office/powerpoint/2010/main" val="3142714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Isosceles Triangle 6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2839EF9-6DFA-C2D5-90E9-BCA5FFCB4180}"/>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Additives</a:t>
            </a:r>
          </a:p>
        </p:txBody>
      </p:sp>
      <p:pic>
        <p:nvPicPr>
          <p:cNvPr id="6" name="Picture 5">
            <a:extLst>
              <a:ext uri="{FF2B5EF4-FFF2-40B4-BE49-F238E27FC236}">
                <a16:creationId xmlns:a16="http://schemas.microsoft.com/office/drawing/2014/main" id="{638FCBB4-5D29-D136-C867-8F40F4BDA521}"/>
              </a:ext>
            </a:extLst>
          </p:cNvPr>
          <p:cNvPicPr>
            <a:picLocks noChangeAspect="1"/>
          </p:cNvPicPr>
          <p:nvPr/>
        </p:nvPicPr>
        <p:blipFill>
          <a:blip r:embed="rId3"/>
          <a:stretch>
            <a:fillRect/>
          </a:stretch>
        </p:blipFill>
        <p:spPr>
          <a:xfrm>
            <a:off x="6096001" y="1616088"/>
            <a:ext cx="5143500" cy="3613309"/>
          </a:xfrm>
          <a:prstGeom prst="rect">
            <a:avLst/>
          </a:prstGeom>
        </p:spPr>
      </p:pic>
      <p:sp>
        <p:nvSpPr>
          <p:cNvPr id="71" name="Isosceles Triangle 7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5" name="Content Placeholder 2">
            <a:extLst>
              <a:ext uri="{FF2B5EF4-FFF2-40B4-BE49-F238E27FC236}">
                <a16:creationId xmlns:a16="http://schemas.microsoft.com/office/drawing/2014/main" id="{F26FFF9A-3082-CC0B-A988-0DE648E3E74D}"/>
              </a:ext>
            </a:extLst>
          </p:cNvPr>
          <p:cNvGraphicFramePr>
            <a:graphicFrameLocks noGrp="1"/>
          </p:cNvGraphicFramePr>
          <p:nvPr>
            <p:ph idx="1"/>
            <p:extLst>
              <p:ext uri="{D42A27DB-BD31-4B8C-83A1-F6EECF244321}">
                <p14:modId xmlns:p14="http://schemas.microsoft.com/office/powerpoint/2010/main" val="234452575"/>
              </p:ext>
            </p:extLst>
          </p:nvPr>
        </p:nvGraphicFramePr>
        <p:xfrm>
          <a:off x="673754" y="2160590"/>
          <a:ext cx="3973943" cy="34401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extBox 9">
            <a:extLst>
              <a:ext uri="{FF2B5EF4-FFF2-40B4-BE49-F238E27FC236}">
                <a16:creationId xmlns:a16="http://schemas.microsoft.com/office/drawing/2014/main" id="{E1B2FE7E-7820-55C0-DB74-64DB7272C9A7}"/>
              </a:ext>
            </a:extLst>
          </p:cNvPr>
          <p:cNvSpPr txBox="1"/>
          <p:nvPr/>
        </p:nvSpPr>
        <p:spPr>
          <a:xfrm>
            <a:off x="7440733" y="846609"/>
            <a:ext cx="3447536" cy="646331"/>
          </a:xfrm>
          <a:prstGeom prst="rect">
            <a:avLst/>
          </a:prstGeom>
          <a:noFill/>
        </p:spPr>
        <p:txBody>
          <a:bodyPr wrap="square">
            <a:spAutoFit/>
          </a:bodyPr>
          <a:lstStyle/>
          <a:p>
            <a:pPr algn="ctr"/>
            <a:r>
              <a:rPr lang="en-US" dirty="0"/>
              <a:t>Frequency Chart of Global Additive Counts Within Food</a:t>
            </a:r>
          </a:p>
        </p:txBody>
      </p:sp>
    </p:spTree>
    <p:extLst>
      <p:ext uri="{BB962C8B-B14F-4D97-AF65-F5344CB8AC3E}">
        <p14:creationId xmlns:p14="http://schemas.microsoft.com/office/powerpoint/2010/main" val="2978230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Isosceles Triangle 6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2839EF9-6DFA-C2D5-90E9-BCA5FFCB4180}"/>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Sugar</a:t>
            </a:r>
          </a:p>
        </p:txBody>
      </p:sp>
      <p:sp>
        <p:nvSpPr>
          <p:cNvPr id="71" name="Isosceles Triangle 7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5" name="Content Placeholder 2">
            <a:extLst>
              <a:ext uri="{FF2B5EF4-FFF2-40B4-BE49-F238E27FC236}">
                <a16:creationId xmlns:a16="http://schemas.microsoft.com/office/drawing/2014/main" id="{F26FFF9A-3082-CC0B-A988-0DE648E3E74D}"/>
              </a:ext>
            </a:extLst>
          </p:cNvPr>
          <p:cNvGraphicFramePr>
            <a:graphicFrameLocks noGrp="1"/>
          </p:cNvGraphicFramePr>
          <p:nvPr>
            <p:ph idx="1"/>
            <p:extLst>
              <p:ext uri="{D42A27DB-BD31-4B8C-83A1-F6EECF244321}">
                <p14:modId xmlns:p14="http://schemas.microsoft.com/office/powerpoint/2010/main" val="251063675"/>
              </p:ext>
            </p:extLst>
          </p:nvPr>
        </p:nvGraphicFramePr>
        <p:xfrm>
          <a:off x="673754" y="2160590"/>
          <a:ext cx="3973943" cy="3440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A2DC41A1-D325-3D40-4F9C-ED90732FF7A1}"/>
              </a:ext>
            </a:extLst>
          </p:cNvPr>
          <p:cNvPicPr>
            <a:picLocks noChangeAspect="1"/>
          </p:cNvPicPr>
          <p:nvPr/>
        </p:nvPicPr>
        <p:blipFill>
          <a:blip r:embed="rId8"/>
          <a:stretch>
            <a:fillRect/>
          </a:stretch>
        </p:blipFill>
        <p:spPr>
          <a:xfrm>
            <a:off x="6096000" y="1696994"/>
            <a:ext cx="5184095" cy="3791487"/>
          </a:xfrm>
          <a:prstGeom prst="rect">
            <a:avLst/>
          </a:prstGeom>
        </p:spPr>
      </p:pic>
      <p:sp>
        <p:nvSpPr>
          <p:cNvPr id="7" name="TextBox 6">
            <a:extLst>
              <a:ext uri="{FF2B5EF4-FFF2-40B4-BE49-F238E27FC236}">
                <a16:creationId xmlns:a16="http://schemas.microsoft.com/office/drawing/2014/main" id="{493B02FB-819C-DDD7-FEFE-B9941F7D4543}"/>
              </a:ext>
            </a:extLst>
          </p:cNvPr>
          <p:cNvSpPr txBox="1"/>
          <p:nvPr/>
        </p:nvSpPr>
        <p:spPr>
          <a:xfrm>
            <a:off x="7230668" y="643467"/>
            <a:ext cx="3447536" cy="923330"/>
          </a:xfrm>
          <a:prstGeom prst="rect">
            <a:avLst/>
          </a:prstGeom>
          <a:noFill/>
        </p:spPr>
        <p:txBody>
          <a:bodyPr wrap="square">
            <a:spAutoFit/>
          </a:bodyPr>
          <a:lstStyle/>
          <a:p>
            <a:pPr algn="ctr"/>
            <a:r>
              <a:rPr lang="en-US" dirty="0"/>
              <a:t>Frequency Chart of Global Sugar Counts Within Food Per 100g</a:t>
            </a:r>
          </a:p>
        </p:txBody>
      </p:sp>
    </p:spTree>
    <p:extLst>
      <p:ext uri="{BB962C8B-B14F-4D97-AF65-F5344CB8AC3E}">
        <p14:creationId xmlns:p14="http://schemas.microsoft.com/office/powerpoint/2010/main" val="2869566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674</TotalTime>
  <Words>2290</Words>
  <Application>Microsoft Office PowerPoint</Application>
  <PresentationFormat>Widescreen</PresentationFormat>
  <Paragraphs>150</Paragraphs>
  <Slides>18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Roboto Slab</vt:lpstr>
      <vt:lpstr>Times New Roman</vt:lpstr>
      <vt:lpstr>Trebuchet MS</vt:lpstr>
      <vt:lpstr>Wingdings 3</vt:lpstr>
      <vt:lpstr>Facet</vt:lpstr>
      <vt:lpstr>American Nutritional Differences</vt:lpstr>
      <vt:lpstr>Agenda</vt:lpstr>
      <vt:lpstr>Analysis Tools</vt:lpstr>
      <vt:lpstr>What is Nutrition?</vt:lpstr>
      <vt:lpstr>History of Nutrition</vt:lpstr>
      <vt:lpstr>Legislative Controls</vt:lpstr>
      <vt:lpstr>Sentiments &amp; Existing Research on Nutrition</vt:lpstr>
      <vt:lpstr>Additives</vt:lpstr>
      <vt:lpstr>Sugar</vt:lpstr>
      <vt:lpstr>Calories (Kilocalorie) </vt:lpstr>
      <vt:lpstr>Sodium</vt:lpstr>
      <vt:lpstr>Research Questions</vt:lpstr>
      <vt:lpstr>Question 1</vt:lpstr>
      <vt:lpstr>Question 2</vt:lpstr>
      <vt:lpstr>Question 3</vt:lpstr>
      <vt:lpstr>Question 4</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Nutritional Differences</dc:title>
  <dc:creator>Austin Brown</dc:creator>
  <cp:lastModifiedBy>Austin Brown</cp:lastModifiedBy>
  <cp:revision>20</cp:revision>
  <dcterms:created xsi:type="dcterms:W3CDTF">2023-09-10T16:13:20Z</dcterms:created>
  <dcterms:modified xsi:type="dcterms:W3CDTF">2023-09-11T03:27:52Z</dcterms:modified>
</cp:coreProperties>
</file>