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63" r:id="rId2"/>
    <p:sldId id="533" r:id="rId3"/>
    <p:sldId id="590" r:id="rId4"/>
    <p:sldId id="607" r:id="rId5"/>
    <p:sldId id="592" r:id="rId6"/>
    <p:sldId id="589" r:id="rId7"/>
    <p:sldId id="594" r:id="rId8"/>
    <p:sldId id="595" r:id="rId9"/>
    <p:sldId id="596" r:id="rId10"/>
    <p:sldId id="597" r:id="rId11"/>
    <p:sldId id="593" r:id="rId12"/>
    <p:sldId id="598" r:id="rId13"/>
    <p:sldId id="599" r:id="rId14"/>
    <p:sldId id="614" r:id="rId15"/>
    <p:sldId id="600" r:id="rId16"/>
    <p:sldId id="601" r:id="rId17"/>
    <p:sldId id="615" r:id="rId18"/>
    <p:sldId id="603" r:id="rId19"/>
    <p:sldId id="604" r:id="rId20"/>
    <p:sldId id="608" r:id="rId21"/>
    <p:sldId id="606" r:id="rId22"/>
    <p:sldId id="613" r:id="rId23"/>
    <p:sldId id="609" r:id="rId24"/>
    <p:sldId id="610" r:id="rId25"/>
    <p:sldId id="611" r:id="rId26"/>
    <p:sldId id="612" r:id="rId27"/>
    <p:sldId id="605" r:id="rId28"/>
    <p:sldId id="616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1DF1C2B5-36B7-B948-B43C-3FA88787865E}">
          <p14:sldIdLst>
            <p14:sldId id="463"/>
            <p14:sldId id="533"/>
            <p14:sldId id="590"/>
            <p14:sldId id="607"/>
            <p14:sldId id="592"/>
            <p14:sldId id="589"/>
            <p14:sldId id="594"/>
            <p14:sldId id="595"/>
            <p14:sldId id="596"/>
            <p14:sldId id="597"/>
            <p14:sldId id="593"/>
            <p14:sldId id="598"/>
            <p14:sldId id="599"/>
            <p14:sldId id="614"/>
            <p14:sldId id="600"/>
            <p14:sldId id="601"/>
            <p14:sldId id="615"/>
            <p14:sldId id="603"/>
            <p14:sldId id="604"/>
            <p14:sldId id="608"/>
            <p14:sldId id="606"/>
            <p14:sldId id="613"/>
            <p14:sldId id="609"/>
            <p14:sldId id="610"/>
            <p14:sldId id="611"/>
            <p14:sldId id="612"/>
            <p14:sldId id="605"/>
            <p14:sldId id="616"/>
          </p14:sldIdLst>
        </p14:section>
        <p14:section name="The Title Slide" id="{E0B943D7-ADA6-114E-848D-8B22CA377C86}">
          <p14:sldIdLst/>
        </p14:section>
        <p14:section name="Divider Slides" id="{A3E7F8F1-A058-4A40-A2F0-9232DF9EF2DA}">
          <p14:sldIdLst/>
        </p14:section>
        <p14:section name="Text Slides" id="{1254D026-1118-2A42-B3F9-C6DADF4E1D53}">
          <p14:sldIdLst/>
        </p14:section>
        <p14:section name="Charts and Images" id="{189CFE33-8FDB-4A43-917B-AB1957FFB34F}">
          <p14:sldIdLst/>
        </p14:section>
        <p14:section name="Extra Elements" id="{51F96BA0-1DB8-D740-A393-EDC0F8E8781D}">
          <p14:sldIdLst/>
        </p14:section>
        <p14:section name="Additional Resources" id="{310C3120-7957-A246-86C9-1E2AC30F49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jit Narayanan" initials="AN" lastIdx="3" clrIdx="0">
    <p:extLst>
      <p:ext uri="{19B8F6BF-5375-455C-9EA6-DF929625EA0E}">
        <p15:presenceInfo xmlns:p15="http://schemas.microsoft.com/office/powerpoint/2012/main" userId="49981114ae445b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44"/>
    <a:srgbClr val="E50178"/>
    <a:srgbClr val="B7B6B8"/>
    <a:srgbClr val="3E393B"/>
    <a:srgbClr val="F9FAF9"/>
    <a:srgbClr val="474345"/>
    <a:srgbClr val="4D494B"/>
    <a:srgbClr val="A64C24"/>
    <a:srgbClr val="534F51"/>
    <a:srgbClr val="F0B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95F3C-24AD-449A-81CC-165ACEAFA624}" v="6" dt="2020-04-06T01:50:08.441"/>
    <p1510:client id="{55100C9D-0C5E-452C-A54F-67546DB327F0}" v="36" dt="2020-04-06T00:30:44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3" autoAdjust="0"/>
    <p:restoredTop sz="72326" autoAdjust="0"/>
  </p:normalViewPr>
  <p:slideViewPr>
    <p:cSldViewPr snapToGrid="0" snapToObjects="1" showGuides="1">
      <p:cViewPr>
        <p:scale>
          <a:sx n="75" d="100"/>
          <a:sy n="75" d="100"/>
        </p:scale>
        <p:origin x="5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048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E4B26-81DA-4C3F-B5D9-3AA158632F5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8D0E4B-0403-48C7-BCF6-182CDB9420B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to" panose="020F0502020204030203" pitchFamily="34" charset="0"/>
            </a:rPr>
            <a:t>Biased Algorithms</a:t>
          </a:r>
        </a:p>
      </dgm:t>
    </dgm:pt>
    <dgm:pt modelId="{5053CC6A-32CA-42DC-913B-7539AE366947}" type="parTrans" cxnId="{56F2B92F-16B3-4663-8785-8C5E212BEF69}">
      <dgm:prSet/>
      <dgm:spPr/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331AEDF5-DA16-4DDC-9FE5-255EAA72F80C}" type="sibTrans" cxnId="{56F2B92F-16B3-4663-8785-8C5E212BEF69}">
      <dgm:prSet/>
      <dgm:spPr>
        <a:solidFill>
          <a:srgbClr val="1696D2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91B4A53B-8438-4DE0-9F62-33BB0AC5728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to" panose="020F0502020204030203" pitchFamily="34" charset="0"/>
            </a:rPr>
            <a:t>Biased Policy Decisions</a:t>
          </a:r>
        </a:p>
      </dgm:t>
    </dgm:pt>
    <dgm:pt modelId="{2E5F45AA-95A0-4365-9495-872C151E4C9D}" type="parTrans" cxnId="{8678E09A-3335-42DF-9616-BF282E9AE8E0}">
      <dgm:prSet/>
      <dgm:spPr/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3619DB82-E526-45EC-9949-DEF69CE03FF8}" type="sibTrans" cxnId="{8678E09A-3335-42DF-9616-BF282E9AE8E0}">
      <dgm:prSet/>
      <dgm:spPr>
        <a:solidFill>
          <a:srgbClr val="1696D2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3241129C-78C1-4D1F-85F0-F772B283599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to" panose="020F0502020204030203" pitchFamily="34" charset="0"/>
            </a:rPr>
            <a:t>Biased Data</a:t>
          </a:r>
        </a:p>
      </dgm:t>
    </dgm:pt>
    <dgm:pt modelId="{15C26330-33B9-4260-82A4-0CB12705D079}" type="parTrans" cxnId="{5432D8F5-50D6-4258-8AB3-BB1DA77ECEE6}">
      <dgm:prSet/>
      <dgm:spPr/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F9E0D8FB-8440-402D-BAC1-C46D8E9B215A}" type="sibTrans" cxnId="{5432D8F5-50D6-4258-8AB3-BB1DA77ECEE6}">
      <dgm:prSet/>
      <dgm:spPr>
        <a:solidFill>
          <a:srgbClr val="1696D2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02DCA8E9-EFC5-4CB1-980B-66B92B0A0B5E}" type="pres">
      <dgm:prSet presAssocID="{40BE4B26-81DA-4C3F-B5D9-3AA158632F5B}" presName="cycle" presStyleCnt="0">
        <dgm:presLayoutVars>
          <dgm:dir/>
          <dgm:resizeHandles val="exact"/>
        </dgm:presLayoutVars>
      </dgm:prSet>
      <dgm:spPr/>
    </dgm:pt>
    <dgm:pt modelId="{43252C69-560A-4081-A824-0BF063998BD4}" type="pres">
      <dgm:prSet presAssocID="{E98D0E4B-0403-48C7-BCF6-182CDB9420B0}" presName="dummy" presStyleCnt="0"/>
      <dgm:spPr/>
    </dgm:pt>
    <dgm:pt modelId="{8C832C2F-54D0-486E-815A-6B5AAF73C2CC}" type="pres">
      <dgm:prSet presAssocID="{E98D0E4B-0403-48C7-BCF6-182CDB9420B0}" presName="node" presStyleLbl="revTx" presStyleIdx="0" presStyleCnt="3">
        <dgm:presLayoutVars>
          <dgm:bulletEnabled val="1"/>
        </dgm:presLayoutVars>
      </dgm:prSet>
      <dgm:spPr/>
    </dgm:pt>
    <dgm:pt modelId="{FDEC6CBF-C9EC-4A68-99A5-C27D1D5ADEC2}" type="pres">
      <dgm:prSet presAssocID="{331AEDF5-DA16-4DDC-9FE5-255EAA72F80C}" presName="sibTrans" presStyleLbl="node1" presStyleIdx="0" presStyleCnt="3"/>
      <dgm:spPr/>
    </dgm:pt>
    <dgm:pt modelId="{4BD11062-47A7-4495-ADF9-05EB30E9F018}" type="pres">
      <dgm:prSet presAssocID="{91B4A53B-8438-4DE0-9F62-33BB0AC57289}" presName="dummy" presStyleCnt="0"/>
      <dgm:spPr/>
    </dgm:pt>
    <dgm:pt modelId="{E8D79988-E3D1-42B9-AD3F-B0225737B743}" type="pres">
      <dgm:prSet presAssocID="{91B4A53B-8438-4DE0-9F62-33BB0AC57289}" presName="node" presStyleLbl="revTx" presStyleIdx="1" presStyleCnt="3">
        <dgm:presLayoutVars>
          <dgm:bulletEnabled val="1"/>
        </dgm:presLayoutVars>
      </dgm:prSet>
      <dgm:spPr/>
    </dgm:pt>
    <dgm:pt modelId="{DF8369C0-C648-4F93-A6A6-D81240152950}" type="pres">
      <dgm:prSet presAssocID="{3619DB82-E526-45EC-9949-DEF69CE03FF8}" presName="sibTrans" presStyleLbl="node1" presStyleIdx="1" presStyleCnt="3"/>
      <dgm:spPr/>
    </dgm:pt>
    <dgm:pt modelId="{30164AF6-60F6-4B81-8F24-6864A482ABC8}" type="pres">
      <dgm:prSet presAssocID="{3241129C-78C1-4D1F-85F0-F772B283599A}" presName="dummy" presStyleCnt="0"/>
      <dgm:spPr/>
    </dgm:pt>
    <dgm:pt modelId="{1FA00FCF-B0CF-479B-ACDF-58641C79EB51}" type="pres">
      <dgm:prSet presAssocID="{3241129C-78C1-4D1F-85F0-F772B283599A}" presName="node" presStyleLbl="revTx" presStyleIdx="2" presStyleCnt="3">
        <dgm:presLayoutVars>
          <dgm:bulletEnabled val="1"/>
        </dgm:presLayoutVars>
      </dgm:prSet>
      <dgm:spPr/>
    </dgm:pt>
    <dgm:pt modelId="{F94E2DDB-C23B-4744-B134-659EEFDD690C}" type="pres">
      <dgm:prSet presAssocID="{F9E0D8FB-8440-402D-BAC1-C46D8E9B215A}" presName="sibTrans" presStyleLbl="node1" presStyleIdx="2" presStyleCnt="3"/>
      <dgm:spPr/>
    </dgm:pt>
  </dgm:ptLst>
  <dgm:cxnLst>
    <dgm:cxn modelId="{2695A307-2A60-486F-BB98-748F835AD7C8}" type="presOf" srcId="{E98D0E4B-0403-48C7-BCF6-182CDB9420B0}" destId="{8C832C2F-54D0-486E-815A-6B5AAF73C2CC}" srcOrd="0" destOrd="0" presId="urn:microsoft.com/office/officeart/2005/8/layout/cycle1"/>
    <dgm:cxn modelId="{56F2B92F-16B3-4663-8785-8C5E212BEF69}" srcId="{40BE4B26-81DA-4C3F-B5D9-3AA158632F5B}" destId="{E98D0E4B-0403-48C7-BCF6-182CDB9420B0}" srcOrd="0" destOrd="0" parTransId="{5053CC6A-32CA-42DC-913B-7539AE366947}" sibTransId="{331AEDF5-DA16-4DDC-9FE5-255EAA72F80C}"/>
    <dgm:cxn modelId="{8192C85D-144C-4193-AB32-20A1B7747EAB}" type="presOf" srcId="{40BE4B26-81DA-4C3F-B5D9-3AA158632F5B}" destId="{02DCA8E9-EFC5-4CB1-980B-66B92B0A0B5E}" srcOrd="0" destOrd="0" presId="urn:microsoft.com/office/officeart/2005/8/layout/cycle1"/>
    <dgm:cxn modelId="{46430A4D-36D7-42DC-B7C3-825F41779601}" type="presOf" srcId="{F9E0D8FB-8440-402D-BAC1-C46D8E9B215A}" destId="{F94E2DDB-C23B-4744-B134-659EEFDD690C}" srcOrd="0" destOrd="0" presId="urn:microsoft.com/office/officeart/2005/8/layout/cycle1"/>
    <dgm:cxn modelId="{6FFAC36D-1A71-44DF-9BCD-B3C399730658}" type="presOf" srcId="{331AEDF5-DA16-4DDC-9FE5-255EAA72F80C}" destId="{FDEC6CBF-C9EC-4A68-99A5-C27D1D5ADEC2}" srcOrd="0" destOrd="0" presId="urn:microsoft.com/office/officeart/2005/8/layout/cycle1"/>
    <dgm:cxn modelId="{98A1CA89-82D7-4346-84BF-0662F57518D6}" type="presOf" srcId="{3241129C-78C1-4D1F-85F0-F772B283599A}" destId="{1FA00FCF-B0CF-479B-ACDF-58641C79EB51}" srcOrd="0" destOrd="0" presId="urn:microsoft.com/office/officeart/2005/8/layout/cycle1"/>
    <dgm:cxn modelId="{8678E09A-3335-42DF-9616-BF282E9AE8E0}" srcId="{40BE4B26-81DA-4C3F-B5D9-3AA158632F5B}" destId="{91B4A53B-8438-4DE0-9F62-33BB0AC57289}" srcOrd="1" destOrd="0" parTransId="{2E5F45AA-95A0-4365-9495-872C151E4C9D}" sibTransId="{3619DB82-E526-45EC-9949-DEF69CE03FF8}"/>
    <dgm:cxn modelId="{D839959E-469E-4608-B5AB-BAEA54C6AE53}" type="presOf" srcId="{3619DB82-E526-45EC-9949-DEF69CE03FF8}" destId="{DF8369C0-C648-4F93-A6A6-D81240152950}" srcOrd="0" destOrd="0" presId="urn:microsoft.com/office/officeart/2005/8/layout/cycle1"/>
    <dgm:cxn modelId="{34FE11CC-B81F-4E37-B4F7-999E3D645FC3}" type="presOf" srcId="{91B4A53B-8438-4DE0-9F62-33BB0AC57289}" destId="{E8D79988-E3D1-42B9-AD3F-B0225737B743}" srcOrd="0" destOrd="0" presId="urn:microsoft.com/office/officeart/2005/8/layout/cycle1"/>
    <dgm:cxn modelId="{5432D8F5-50D6-4258-8AB3-BB1DA77ECEE6}" srcId="{40BE4B26-81DA-4C3F-B5D9-3AA158632F5B}" destId="{3241129C-78C1-4D1F-85F0-F772B283599A}" srcOrd="2" destOrd="0" parTransId="{15C26330-33B9-4260-82A4-0CB12705D079}" sibTransId="{F9E0D8FB-8440-402D-BAC1-C46D8E9B215A}"/>
    <dgm:cxn modelId="{BC2621FA-AA0E-4B4A-B375-4C6B79B7A3E1}" type="presParOf" srcId="{02DCA8E9-EFC5-4CB1-980B-66B92B0A0B5E}" destId="{43252C69-560A-4081-A824-0BF063998BD4}" srcOrd="0" destOrd="0" presId="urn:microsoft.com/office/officeart/2005/8/layout/cycle1"/>
    <dgm:cxn modelId="{4D55814C-7C53-48D4-A3DE-AAB112C5FEA9}" type="presParOf" srcId="{02DCA8E9-EFC5-4CB1-980B-66B92B0A0B5E}" destId="{8C832C2F-54D0-486E-815A-6B5AAF73C2CC}" srcOrd="1" destOrd="0" presId="urn:microsoft.com/office/officeart/2005/8/layout/cycle1"/>
    <dgm:cxn modelId="{87971F52-B7A6-487A-95A1-B0739F4A022A}" type="presParOf" srcId="{02DCA8E9-EFC5-4CB1-980B-66B92B0A0B5E}" destId="{FDEC6CBF-C9EC-4A68-99A5-C27D1D5ADEC2}" srcOrd="2" destOrd="0" presId="urn:microsoft.com/office/officeart/2005/8/layout/cycle1"/>
    <dgm:cxn modelId="{AF1FC54D-6516-42F0-98DD-2A5139C365C6}" type="presParOf" srcId="{02DCA8E9-EFC5-4CB1-980B-66B92B0A0B5E}" destId="{4BD11062-47A7-4495-ADF9-05EB30E9F018}" srcOrd="3" destOrd="0" presId="urn:microsoft.com/office/officeart/2005/8/layout/cycle1"/>
    <dgm:cxn modelId="{73B69BFA-23B0-4AE1-8A33-5E9172F121D7}" type="presParOf" srcId="{02DCA8E9-EFC5-4CB1-980B-66B92B0A0B5E}" destId="{E8D79988-E3D1-42B9-AD3F-B0225737B743}" srcOrd="4" destOrd="0" presId="urn:microsoft.com/office/officeart/2005/8/layout/cycle1"/>
    <dgm:cxn modelId="{2CE84F06-A35E-4EF2-8F61-AC5679181C26}" type="presParOf" srcId="{02DCA8E9-EFC5-4CB1-980B-66B92B0A0B5E}" destId="{DF8369C0-C648-4F93-A6A6-D81240152950}" srcOrd="5" destOrd="0" presId="urn:microsoft.com/office/officeart/2005/8/layout/cycle1"/>
    <dgm:cxn modelId="{E3910518-5A53-44AD-BBA2-3C0DB66D1795}" type="presParOf" srcId="{02DCA8E9-EFC5-4CB1-980B-66B92B0A0B5E}" destId="{30164AF6-60F6-4B81-8F24-6864A482ABC8}" srcOrd="6" destOrd="0" presId="urn:microsoft.com/office/officeart/2005/8/layout/cycle1"/>
    <dgm:cxn modelId="{D46589EF-F389-4B91-BE91-4003F631DBC0}" type="presParOf" srcId="{02DCA8E9-EFC5-4CB1-980B-66B92B0A0B5E}" destId="{1FA00FCF-B0CF-479B-ACDF-58641C79EB51}" srcOrd="7" destOrd="0" presId="urn:microsoft.com/office/officeart/2005/8/layout/cycle1"/>
    <dgm:cxn modelId="{F495ACEC-7719-4562-89E5-E574EE9AD776}" type="presParOf" srcId="{02DCA8E9-EFC5-4CB1-980B-66B92B0A0B5E}" destId="{F94E2DDB-C23B-4744-B134-659EEFDD690C}" srcOrd="8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E4B26-81DA-4C3F-B5D9-3AA158632F5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8D0E4B-0403-48C7-BCF6-182CDB9420B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to" panose="020F0502020204030203" pitchFamily="34" charset="0"/>
            </a:rPr>
            <a:t>Biased Algorithms</a:t>
          </a:r>
        </a:p>
      </dgm:t>
    </dgm:pt>
    <dgm:pt modelId="{5053CC6A-32CA-42DC-913B-7539AE366947}" type="parTrans" cxnId="{56F2B92F-16B3-4663-8785-8C5E212BEF69}">
      <dgm:prSet/>
      <dgm:spPr/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331AEDF5-DA16-4DDC-9FE5-255EAA72F80C}" type="sibTrans" cxnId="{56F2B92F-16B3-4663-8785-8C5E212BEF69}">
      <dgm:prSet/>
      <dgm:spPr>
        <a:solidFill>
          <a:srgbClr val="1696D2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91B4A53B-8438-4DE0-9F62-33BB0AC5728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to" panose="020F0502020204030203" pitchFamily="34" charset="0"/>
            </a:rPr>
            <a:t>Biased Policy Decisions</a:t>
          </a:r>
        </a:p>
      </dgm:t>
    </dgm:pt>
    <dgm:pt modelId="{2E5F45AA-95A0-4365-9495-872C151E4C9D}" type="parTrans" cxnId="{8678E09A-3335-42DF-9616-BF282E9AE8E0}">
      <dgm:prSet/>
      <dgm:spPr/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3619DB82-E526-45EC-9949-DEF69CE03FF8}" type="sibTrans" cxnId="{8678E09A-3335-42DF-9616-BF282E9AE8E0}">
      <dgm:prSet/>
      <dgm:spPr>
        <a:solidFill>
          <a:srgbClr val="1696D2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3241129C-78C1-4D1F-85F0-F772B283599A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20000"/>
                  <a:lumOff val="80000"/>
                </a:schemeClr>
              </a:solidFill>
              <a:latin typeface="Lato" panose="020F0502020204030203" pitchFamily="34" charset="0"/>
            </a:rPr>
            <a:t>Biased Data</a:t>
          </a:r>
        </a:p>
      </dgm:t>
    </dgm:pt>
    <dgm:pt modelId="{15C26330-33B9-4260-82A4-0CB12705D079}" type="parTrans" cxnId="{5432D8F5-50D6-4258-8AB3-BB1DA77ECEE6}">
      <dgm:prSet/>
      <dgm:spPr/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F9E0D8FB-8440-402D-BAC1-C46D8E9B215A}" type="sibTrans" cxnId="{5432D8F5-50D6-4258-8AB3-BB1DA77ECEE6}">
      <dgm:prSet/>
      <dgm:spPr>
        <a:solidFill>
          <a:srgbClr val="1696D2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Lato" panose="020F0502020204030203" pitchFamily="34" charset="0"/>
          </a:endParaRPr>
        </a:p>
      </dgm:t>
    </dgm:pt>
    <dgm:pt modelId="{02DCA8E9-EFC5-4CB1-980B-66B92B0A0B5E}" type="pres">
      <dgm:prSet presAssocID="{40BE4B26-81DA-4C3F-B5D9-3AA158632F5B}" presName="cycle" presStyleCnt="0">
        <dgm:presLayoutVars>
          <dgm:dir/>
          <dgm:resizeHandles val="exact"/>
        </dgm:presLayoutVars>
      </dgm:prSet>
      <dgm:spPr/>
    </dgm:pt>
    <dgm:pt modelId="{43252C69-560A-4081-A824-0BF063998BD4}" type="pres">
      <dgm:prSet presAssocID="{E98D0E4B-0403-48C7-BCF6-182CDB9420B0}" presName="dummy" presStyleCnt="0"/>
      <dgm:spPr/>
    </dgm:pt>
    <dgm:pt modelId="{8C832C2F-54D0-486E-815A-6B5AAF73C2CC}" type="pres">
      <dgm:prSet presAssocID="{E98D0E4B-0403-48C7-BCF6-182CDB9420B0}" presName="node" presStyleLbl="revTx" presStyleIdx="0" presStyleCnt="3">
        <dgm:presLayoutVars>
          <dgm:bulletEnabled val="1"/>
        </dgm:presLayoutVars>
      </dgm:prSet>
      <dgm:spPr/>
    </dgm:pt>
    <dgm:pt modelId="{FDEC6CBF-C9EC-4A68-99A5-C27D1D5ADEC2}" type="pres">
      <dgm:prSet presAssocID="{331AEDF5-DA16-4DDC-9FE5-255EAA72F80C}" presName="sibTrans" presStyleLbl="node1" presStyleIdx="0" presStyleCnt="3"/>
      <dgm:spPr/>
    </dgm:pt>
    <dgm:pt modelId="{4BD11062-47A7-4495-ADF9-05EB30E9F018}" type="pres">
      <dgm:prSet presAssocID="{91B4A53B-8438-4DE0-9F62-33BB0AC57289}" presName="dummy" presStyleCnt="0"/>
      <dgm:spPr/>
    </dgm:pt>
    <dgm:pt modelId="{E8D79988-E3D1-42B9-AD3F-B0225737B743}" type="pres">
      <dgm:prSet presAssocID="{91B4A53B-8438-4DE0-9F62-33BB0AC57289}" presName="node" presStyleLbl="revTx" presStyleIdx="1" presStyleCnt="3">
        <dgm:presLayoutVars>
          <dgm:bulletEnabled val="1"/>
        </dgm:presLayoutVars>
      </dgm:prSet>
      <dgm:spPr/>
    </dgm:pt>
    <dgm:pt modelId="{DF8369C0-C648-4F93-A6A6-D81240152950}" type="pres">
      <dgm:prSet presAssocID="{3619DB82-E526-45EC-9949-DEF69CE03FF8}" presName="sibTrans" presStyleLbl="node1" presStyleIdx="1" presStyleCnt="3"/>
      <dgm:spPr/>
    </dgm:pt>
    <dgm:pt modelId="{30164AF6-60F6-4B81-8F24-6864A482ABC8}" type="pres">
      <dgm:prSet presAssocID="{3241129C-78C1-4D1F-85F0-F772B283599A}" presName="dummy" presStyleCnt="0"/>
      <dgm:spPr/>
    </dgm:pt>
    <dgm:pt modelId="{1FA00FCF-B0CF-479B-ACDF-58641C79EB51}" type="pres">
      <dgm:prSet presAssocID="{3241129C-78C1-4D1F-85F0-F772B283599A}" presName="node" presStyleLbl="revTx" presStyleIdx="2" presStyleCnt="3">
        <dgm:presLayoutVars>
          <dgm:bulletEnabled val="1"/>
        </dgm:presLayoutVars>
      </dgm:prSet>
      <dgm:spPr/>
    </dgm:pt>
    <dgm:pt modelId="{F94E2DDB-C23B-4744-B134-659EEFDD690C}" type="pres">
      <dgm:prSet presAssocID="{F9E0D8FB-8440-402D-BAC1-C46D8E9B215A}" presName="sibTrans" presStyleLbl="node1" presStyleIdx="2" presStyleCnt="3"/>
      <dgm:spPr/>
    </dgm:pt>
  </dgm:ptLst>
  <dgm:cxnLst>
    <dgm:cxn modelId="{2695A307-2A60-486F-BB98-748F835AD7C8}" type="presOf" srcId="{E98D0E4B-0403-48C7-BCF6-182CDB9420B0}" destId="{8C832C2F-54D0-486E-815A-6B5AAF73C2CC}" srcOrd="0" destOrd="0" presId="urn:microsoft.com/office/officeart/2005/8/layout/cycle1"/>
    <dgm:cxn modelId="{56F2B92F-16B3-4663-8785-8C5E212BEF69}" srcId="{40BE4B26-81DA-4C3F-B5D9-3AA158632F5B}" destId="{E98D0E4B-0403-48C7-BCF6-182CDB9420B0}" srcOrd="0" destOrd="0" parTransId="{5053CC6A-32CA-42DC-913B-7539AE366947}" sibTransId="{331AEDF5-DA16-4DDC-9FE5-255EAA72F80C}"/>
    <dgm:cxn modelId="{8192C85D-144C-4193-AB32-20A1B7747EAB}" type="presOf" srcId="{40BE4B26-81DA-4C3F-B5D9-3AA158632F5B}" destId="{02DCA8E9-EFC5-4CB1-980B-66B92B0A0B5E}" srcOrd="0" destOrd="0" presId="urn:microsoft.com/office/officeart/2005/8/layout/cycle1"/>
    <dgm:cxn modelId="{46430A4D-36D7-42DC-B7C3-825F41779601}" type="presOf" srcId="{F9E0D8FB-8440-402D-BAC1-C46D8E9B215A}" destId="{F94E2DDB-C23B-4744-B134-659EEFDD690C}" srcOrd="0" destOrd="0" presId="urn:microsoft.com/office/officeart/2005/8/layout/cycle1"/>
    <dgm:cxn modelId="{6FFAC36D-1A71-44DF-9BCD-B3C399730658}" type="presOf" srcId="{331AEDF5-DA16-4DDC-9FE5-255EAA72F80C}" destId="{FDEC6CBF-C9EC-4A68-99A5-C27D1D5ADEC2}" srcOrd="0" destOrd="0" presId="urn:microsoft.com/office/officeart/2005/8/layout/cycle1"/>
    <dgm:cxn modelId="{98A1CA89-82D7-4346-84BF-0662F57518D6}" type="presOf" srcId="{3241129C-78C1-4D1F-85F0-F772B283599A}" destId="{1FA00FCF-B0CF-479B-ACDF-58641C79EB51}" srcOrd="0" destOrd="0" presId="urn:microsoft.com/office/officeart/2005/8/layout/cycle1"/>
    <dgm:cxn modelId="{8678E09A-3335-42DF-9616-BF282E9AE8E0}" srcId="{40BE4B26-81DA-4C3F-B5D9-3AA158632F5B}" destId="{91B4A53B-8438-4DE0-9F62-33BB0AC57289}" srcOrd="1" destOrd="0" parTransId="{2E5F45AA-95A0-4365-9495-872C151E4C9D}" sibTransId="{3619DB82-E526-45EC-9949-DEF69CE03FF8}"/>
    <dgm:cxn modelId="{D839959E-469E-4608-B5AB-BAEA54C6AE53}" type="presOf" srcId="{3619DB82-E526-45EC-9949-DEF69CE03FF8}" destId="{DF8369C0-C648-4F93-A6A6-D81240152950}" srcOrd="0" destOrd="0" presId="urn:microsoft.com/office/officeart/2005/8/layout/cycle1"/>
    <dgm:cxn modelId="{34FE11CC-B81F-4E37-B4F7-999E3D645FC3}" type="presOf" srcId="{91B4A53B-8438-4DE0-9F62-33BB0AC57289}" destId="{E8D79988-E3D1-42B9-AD3F-B0225737B743}" srcOrd="0" destOrd="0" presId="urn:microsoft.com/office/officeart/2005/8/layout/cycle1"/>
    <dgm:cxn modelId="{5432D8F5-50D6-4258-8AB3-BB1DA77ECEE6}" srcId="{40BE4B26-81DA-4C3F-B5D9-3AA158632F5B}" destId="{3241129C-78C1-4D1F-85F0-F772B283599A}" srcOrd="2" destOrd="0" parTransId="{15C26330-33B9-4260-82A4-0CB12705D079}" sibTransId="{F9E0D8FB-8440-402D-BAC1-C46D8E9B215A}"/>
    <dgm:cxn modelId="{BC2621FA-AA0E-4B4A-B375-4C6B79B7A3E1}" type="presParOf" srcId="{02DCA8E9-EFC5-4CB1-980B-66B92B0A0B5E}" destId="{43252C69-560A-4081-A824-0BF063998BD4}" srcOrd="0" destOrd="0" presId="urn:microsoft.com/office/officeart/2005/8/layout/cycle1"/>
    <dgm:cxn modelId="{4D55814C-7C53-48D4-A3DE-AAB112C5FEA9}" type="presParOf" srcId="{02DCA8E9-EFC5-4CB1-980B-66B92B0A0B5E}" destId="{8C832C2F-54D0-486E-815A-6B5AAF73C2CC}" srcOrd="1" destOrd="0" presId="urn:microsoft.com/office/officeart/2005/8/layout/cycle1"/>
    <dgm:cxn modelId="{87971F52-B7A6-487A-95A1-B0739F4A022A}" type="presParOf" srcId="{02DCA8E9-EFC5-4CB1-980B-66B92B0A0B5E}" destId="{FDEC6CBF-C9EC-4A68-99A5-C27D1D5ADEC2}" srcOrd="2" destOrd="0" presId="urn:microsoft.com/office/officeart/2005/8/layout/cycle1"/>
    <dgm:cxn modelId="{AF1FC54D-6516-42F0-98DD-2A5139C365C6}" type="presParOf" srcId="{02DCA8E9-EFC5-4CB1-980B-66B92B0A0B5E}" destId="{4BD11062-47A7-4495-ADF9-05EB30E9F018}" srcOrd="3" destOrd="0" presId="urn:microsoft.com/office/officeart/2005/8/layout/cycle1"/>
    <dgm:cxn modelId="{73B69BFA-23B0-4AE1-8A33-5E9172F121D7}" type="presParOf" srcId="{02DCA8E9-EFC5-4CB1-980B-66B92B0A0B5E}" destId="{E8D79988-E3D1-42B9-AD3F-B0225737B743}" srcOrd="4" destOrd="0" presId="urn:microsoft.com/office/officeart/2005/8/layout/cycle1"/>
    <dgm:cxn modelId="{2CE84F06-A35E-4EF2-8F61-AC5679181C26}" type="presParOf" srcId="{02DCA8E9-EFC5-4CB1-980B-66B92B0A0B5E}" destId="{DF8369C0-C648-4F93-A6A6-D81240152950}" srcOrd="5" destOrd="0" presId="urn:microsoft.com/office/officeart/2005/8/layout/cycle1"/>
    <dgm:cxn modelId="{E3910518-5A53-44AD-BBA2-3C0DB66D1795}" type="presParOf" srcId="{02DCA8E9-EFC5-4CB1-980B-66B92B0A0B5E}" destId="{30164AF6-60F6-4B81-8F24-6864A482ABC8}" srcOrd="6" destOrd="0" presId="urn:microsoft.com/office/officeart/2005/8/layout/cycle1"/>
    <dgm:cxn modelId="{D46589EF-F389-4B91-BE91-4003F631DBC0}" type="presParOf" srcId="{02DCA8E9-EFC5-4CB1-980B-66B92B0A0B5E}" destId="{1FA00FCF-B0CF-479B-ACDF-58641C79EB51}" srcOrd="7" destOrd="0" presId="urn:microsoft.com/office/officeart/2005/8/layout/cycle1"/>
    <dgm:cxn modelId="{F495ACEC-7719-4562-89E5-E574EE9AD776}" type="presParOf" srcId="{02DCA8E9-EFC5-4CB1-980B-66B92B0A0B5E}" destId="{F94E2DDB-C23B-4744-B134-659EEFDD690C}" srcOrd="8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EF95A8-DEA3-4970-8DC8-C01673285AA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3A7B0E-D361-4800-AD9E-6FC307C13100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latin typeface="+mj-lt"/>
            </a:rPr>
            <a:t>CSV with </a:t>
          </a:r>
          <a:r>
            <a:rPr lang="en-US" dirty="0" err="1">
              <a:latin typeface="+mj-lt"/>
            </a:rPr>
            <a:t>lat</a:t>
          </a:r>
          <a:r>
            <a:rPr lang="en-US" dirty="0">
              <a:latin typeface="+mj-lt"/>
            </a:rPr>
            <a:t>/</a:t>
          </a:r>
          <a:r>
            <a:rPr lang="en-US" dirty="0" err="1">
              <a:latin typeface="+mj-lt"/>
            </a:rPr>
            <a:t>lon</a:t>
          </a:r>
          <a:endParaRPr lang="en-US" dirty="0">
            <a:latin typeface="+mj-lt"/>
          </a:endParaRPr>
        </a:p>
      </dgm:t>
    </dgm:pt>
    <dgm:pt modelId="{FADCD5ED-E0CA-433F-B884-92EBD9A68B30}" type="parTrans" cxnId="{CC32A340-0313-45D8-9CA6-08CC270C627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FAE024-8C73-4DA0-BFBE-8F739D636F25}" type="sibTrans" cxnId="{CC32A340-0313-45D8-9CA6-08CC270C6275}">
      <dgm:prSet/>
      <dgm:spPr>
        <a:solidFill>
          <a:schemeClr val="accent4"/>
        </a:solidFill>
      </dgm:spPr>
      <dgm:t>
        <a:bodyPr/>
        <a:lstStyle/>
        <a:p>
          <a:endParaRPr lang="en-US">
            <a:latin typeface="+mj-lt"/>
          </a:endParaRPr>
        </a:p>
      </dgm:t>
    </dgm:pt>
    <dgm:pt modelId="{7B2A0882-C39A-4BDC-98F1-02E469D87DB8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latin typeface="+mj-lt"/>
            </a:rPr>
            <a:t>Spatial Equity Tool</a:t>
          </a:r>
        </a:p>
      </dgm:t>
    </dgm:pt>
    <dgm:pt modelId="{7DFB74E6-CFE5-4CA0-8409-72386861D744}" type="parTrans" cxnId="{E02FCFAE-5DDB-4348-AE8F-E561A7B6A59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34260FA-8D20-4765-8082-43537EE1A728}" type="sibTrans" cxnId="{E02FCFAE-5DDB-4348-AE8F-E561A7B6A59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0C3B81E-1D33-4413-92E6-988FC46050E3}" type="pres">
      <dgm:prSet presAssocID="{F5EF95A8-DEA3-4970-8DC8-C01673285AA1}" presName="Name0" presStyleCnt="0">
        <dgm:presLayoutVars>
          <dgm:dir/>
          <dgm:resizeHandles val="exact"/>
        </dgm:presLayoutVars>
      </dgm:prSet>
      <dgm:spPr/>
    </dgm:pt>
    <dgm:pt modelId="{3D042824-1E69-4B0E-9B25-2909CB33FF46}" type="pres">
      <dgm:prSet presAssocID="{4B3A7B0E-D361-4800-AD9E-6FC307C13100}" presName="node" presStyleLbl="node1" presStyleIdx="0" presStyleCnt="2">
        <dgm:presLayoutVars>
          <dgm:bulletEnabled val="1"/>
        </dgm:presLayoutVars>
      </dgm:prSet>
      <dgm:spPr/>
    </dgm:pt>
    <dgm:pt modelId="{96E670CF-F656-435F-A6AD-9F20A4EC52FC}" type="pres">
      <dgm:prSet presAssocID="{79FAE024-8C73-4DA0-BFBE-8F739D636F25}" presName="sibTrans" presStyleLbl="sibTrans2D1" presStyleIdx="0" presStyleCnt="1" custScaleX="162941"/>
      <dgm:spPr/>
    </dgm:pt>
    <dgm:pt modelId="{65637D21-7E51-4AFC-B421-D3BDE48F8A02}" type="pres">
      <dgm:prSet presAssocID="{79FAE024-8C73-4DA0-BFBE-8F739D636F25}" presName="connectorText" presStyleLbl="sibTrans2D1" presStyleIdx="0" presStyleCnt="1"/>
      <dgm:spPr/>
    </dgm:pt>
    <dgm:pt modelId="{E3C8410C-A3BC-46F4-A6B5-01BF33351CF2}" type="pres">
      <dgm:prSet presAssocID="{7B2A0882-C39A-4BDC-98F1-02E469D87DB8}" presName="node" presStyleLbl="node1" presStyleIdx="1" presStyleCnt="2">
        <dgm:presLayoutVars>
          <dgm:bulletEnabled val="1"/>
        </dgm:presLayoutVars>
      </dgm:prSet>
      <dgm:spPr/>
    </dgm:pt>
  </dgm:ptLst>
  <dgm:cxnLst>
    <dgm:cxn modelId="{0E63C530-1A38-489D-B873-CD581C35F6E1}" type="presOf" srcId="{7B2A0882-C39A-4BDC-98F1-02E469D87DB8}" destId="{E3C8410C-A3BC-46F4-A6B5-01BF33351CF2}" srcOrd="0" destOrd="0" presId="urn:microsoft.com/office/officeart/2005/8/layout/process1"/>
    <dgm:cxn modelId="{CC32A340-0313-45D8-9CA6-08CC270C6275}" srcId="{F5EF95A8-DEA3-4970-8DC8-C01673285AA1}" destId="{4B3A7B0E-D361-4800-AD9E-6FC307C13100}" srcOrd="0" destOrd="0" parTransId="{FADCD5ED-E0CA-433F-B884-92EBD9A68B30}" sibTransId="{79FAE024-8C73-4DA0-BFBE-8F739D636F25}"/>
    <dgm:cxn modelId="{8FB9A360-2B04-42DB-9E21-B5F8C57FEAB5}" type="presOf" srcId="{4B3A7B0E-D361-4800-AD9E-6FC307C13100}" destId="{3D042824-1E69-4B0E-9B25-2909CB33FF46}" srcOrd="0" destOrd="0" presId="urn:microsoft.com/office/officeart/2005/8/layout/process1"/>
    <dgm:cxn modelId="{62A27D78-EF2A-4AB0-B629-46617B707A94}" type="presOf" srcId="{79FAE024-8C73-4DA0-BFBE-8F739D636F25}" destId="{96E670CF-F656-435F-A6AD-9F20A4EC52FC}" srcOrd="0" destOrd="0" presId="urn:microsoft.com/office/officeart/2005/8/layout/process1"/>
    <dgm:cxn modelId="{F31028A2-C7C2-4746-93F0-3874DEAB7E7C}" type="presOf" srcId="{79FAE024-8C73-4DA0-BFBE-8F739D636F25}" destId="{65637D21-7E51-4AFC-B421-D3BDE48F8A02}" srcOrd="1" destOrd="0" presId="urn:microsoft.com/office/officeart/2005/8/layout/process1"/>
    <dgm:cxn modelId="{E02FCFAE-5DDB-4348-AE8F-E561A7B6A59B}" srcId="{F5EF95A8-DEA3-4970-8DC8-C01673285AA1}" destId="{7B2A0882-C39A-4BDC-98F1-02E469D87DB8}" srcOrd="1" destOrd="0" parTransId="{7DFB74E6-CFE5-4CA0-8409-72386861D744}" sibTransId="{834260FA-8D20-4765-8082-43537EE1A728}"/>
    <dgm:cxn modelId="{6A4C5CCB-E24B-4A6F-ABF3-0D8B854A9E65}" type="presOf" srcId="{F5EF95A8-DEA3-4970-8DC8-C01673285AA1}" destId="{60C3B81E-1D33-4413-92E6-988FC46050E3}" srcOrd="0" destOrd="0" presId="urn:microsoft.com/office/officeart/2005/8/layout/process1"/>
    <dgm:cxn modelId="{16D1BAD6-52B2-4FB7-AFD9-D36F9AC7138E}" type="presParOf" srcId="{60C3B81E-1D33-4413-92E6-988FC46050E3}" destId="{3D042824-1E69-4B0E-9B25-2909CB33FF46}" srcOrd="0" destOrd="0" presId="urn:microsoft.com/office/officeart/2005/8/layout/process1"/>
    <dgm:cxn modelId="{D419A28F-8DFF-4F2E-9C0A-588D8E0C2239}" type="presParOf" srcId="{60C3B81E-1D33-4413-92E6-988FC46050E3}" destId="{96E670CF-F656-435F-A6AD-9F20A4EC52FC}" srcOrd="1" destOrd="0" presId="urn:microsoft.com/office/officeart/2005/8/layout/process1"/>
    <dgm:cxn modelId="{80A3B734-06CD-499A-ACC6-F9C7221D563A}" type="presParOf" srcId="{96E670CF-F656-435F-A6AD-9F20A4EC52FC}" destId="{65637D21-7E51-4AFC-B421-D3BDE48F8A02}" srcOrd="0" destOrd="0" presId="urn:microsoft.com/office/officeart/2005/8/layout/process1"/>
    <dgm:cxn modelId="{D5C7247B-69F5-4349-AE9B-38C8D7471017}" type="presParOf" srcId="{60C3B81E-1D33-4413-92E6-988FC46050E3}" destId="{E3C8410C-A3BC-46F4-A6B5-01BF33351CF2}" srcOrd="2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32C2F-54D0-486E-815A-6B5AAF73C2CC}">
      <dsp:nvSpPr>
        <dsp:cNvPr id="0" name=""/>
        <dsp:cNvSpPr/>
      </dsp:nvSpPr>
      <dsp:spPr>
        <a:xfrm>
          <a:off x="4563582" y="408249"/>
          <a:ext cx="2077300" cy="207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Lato" panose="020F0502020204030203" pitchFamily="34" charset="0"/>
            </a:rPr>
            <a:t>Biased Algorithms</a:t>
          </a:r>
        </a:p>
      </dsp:txBody>
      <dsp:txXfrm>
        <a:off x="4563582" y="408249"/>
        <a:ext cx="2077300" cy="2077300"/>
      </dsp:txXfrm>
    </dsp:sp>
    <dsp:sp modelId="{FDEC6CBF-C9EC-4A68-99A5-C27D1D5ADEC2}">
      <dsp:nvSpPr>
        <dsp:cNvPr id="0" name=""/>
        <dsp:cNvSpPr/>
      </dsp:nvSpPr>
      <dsp:spPr>
        <a:xfrm>
          <a:off x="1395500" y="-1536"/>
          <a:ext cx="4916084" cy="4916084"/>
        </a:xfrm>
        <a:prstGeom prst="circularArrow">
          <a:avLst>
            <a:gd name="adj1" fmla="val 8240"/>
            <a:gd name="adj2" fmla="val 575376"/>
            <a:gd name="adj3" fmla="val 2967248"/>
            <a:gd name="adj4" fmla="val 49450"/>
            <a:gd name="adj5" fmla="val 9613"/>
          </a:avLst>
        </a:prstGeom>
        <a:solidFill>
          <a:srgbClr val="1696D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79988-E3D1-42B9-AD3F-B0225737B743}">
      <dsp:nvSpPr>
        <dsp:cNvPr id="0" name=""/>
        <dsp:cNvSpPr/>
      </dsp:nvSpPr>
      <dsp:spPr>
        <a:xfrm>
          <a:off x="2814892" y="3437068"/>
          <a:ext cx="2077300" cy="207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Lato" panose="020F0502020204030203" pitchFamily="34" charset="0"/>
            </a:rPr>
            <a:t>Biased Policy Decisions</a:t>
          </a:r>
        </a:p>
      </dsp:txBody>
      <dsp:txXfrm>
        <a:off x="2814892" y="3437068"/>
        <a:ext cx="2077300" cy="2077300"/>
      </dsp:txXfrm>
    </dsp:sp>
    <dsp:sp modelId="{DF8369C0-C648-4F93-A6A6-D81240152950}">
      <dsp:nvSpPr>
        <dsp:cNvPr id="0" name=""/>
        <dsp:cNvSpPr/>
      </dsp:nvSpPr>
      <dsp:spPr>
        <a:xfrm>
          <a:off x="1395500" y="-1536"/>
          <a:ext cx="4916084" cy="4916084"/>
        </a:xfrm>
        <a:prstGeom prst="circularArrow">
          <a:avLst>
            <a:gd name="adj1" fmla="val 8240"/>
            <a:gd name="adj2" fmla="val 575376"/>
            <a:gd name="adj3" fmla="val 10175175"/>
            <a:gd name="adj4" fmla="val 7257377"/>
            <a:gd name="adj5" fmla="val 9613"/>
          </a:avLst>
        </a:prstGeom>
        <a:solidFill>
          <a:srgbClr val="1696D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00FCF-B0CF-479B-ACDF-58641C79EB51}">
      <dsp:nvSpPr>
        <dsp:cNvPr id="0" name=""/>
        <dsp:cNvSpPr/>
      </dsp:nvSpPr>
      <dsp:spPr>
        <a:xfrm>
          <a:off x="1066203" y="408249"/>
          <a:ext cx="2077300" cy="207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Lato" panose="020F0502020204030203" pitchFamily="34" charset="0"/>
            </a:rPr>
            <a:t>Biased Data</a:t>
          </a:r>
        </a:p>
      </dsp:txBody>
      <dsp:txXfrm>
        <a:off x="1066203" y="408249"/>
        <a:ext cx="2077300" cy="2077300"/>
      </dsp:txXfrm>
    </dsp:sp>
    <dsp:sp modelId="{F94E2DDB-C23B-4744-B134-659EEFDD690C}">
      <dsp:nvSpPr>
        <dsp:cNvPr id="0" name=""/>
        <dsp:cNvSpPr/>
      </dsp:nvSpPr>
      <dsp:spPr>
        <a:xfrm>
          <a:off x="1395500" y="-1536"/>
          <a:ext cx="4916084" cy="4916084"/>
        </a:xfrm>
        <a:prstGeom prst="circularArrow">
          <a:avLst>
            <a:gd name="adj1" fmla="val 8240"/>
            <a:gd name="adj2" fmla="val 575376"/>
            <a:gd name="adj3" fmla="val 16859890"/>
            <a:gd name="adj4" fmla="val 14964735"/>
            <a:gd name="adj5" fmla="val 9613"/>
          </a:avLst>
        </a:prstGeom>
        <a:solidFill>
          <a:srgbClr val="1696D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32C2F-54D0-486E-815A-6B5AAF73C2CC}">
      <dsp:nvSpPr>
        <dsp:cNvPr id="0" name=""/>
        <dsp:cNvSpPr/>
      </dsp:nvSpPr>
      <dsp:spPr>
        <a:xfrm>
          <a:off x="4563582" y="408249"/>
          <a:ext cx="2077300" cy="207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Lato" panose="020F0502020204030203" pitchFamily="34" charset="0"/>
            </a:rPr>
            <a:t>Biased Algorithms</a:t>
          </a:r>
        </a:p>
      </dsp:txBody>
      <dsp:txXfrm>
        <a:off x="4563582" y="408249"/>
        <a:ext cx="2077300" cy="2077300"/>
      </dsp:txXfrm>
    </dsp:sp>
    <dsp:sp modelId="{FDEC6CBF-C9EC-4A68-99A5-C27D1D5ADEC2}">
      <dsp:nvSpPr>
        <dsp:cNvPr id="0" name=""/>
        <dsp:cNvSpPr/>
      </dsp:nvSpPr>
      <dsp:spPr>
        <a:xfrm>
          <a:off x="1395500" y="-1536"/>
          <a:ext cx="4916084" cy="4916084"/>
        </a:xfrm>
        <a:prstGeom prst="circularArrow">
          <a:avLst>
            <a:gd name="adj1" fmla="val 8240"/>
            <a:gd name="adj2" fmla="val 575376"/>
            <a:gd name="adj3" fmla="val 2967248"/>
            <a:gd name="adj4" fmla="val 49450"/>
            <a:gd name="adj5" fmla="val 9613"/>
          </a:avLst>
        </a:prstGeom>
        <a:solidFill>
          <a:srgbClr val="1696D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79988-E3D1-42B9-AD3F-B0225737B743}">
      <dsp:nvSpPr>
        <dsp:cNvPr id="0" name=""/>
        <dsp:cNvSpPr/>
      </dsp:nvSpPr>
      <dsp:spPr>
        <a:xfrm>
          <a:off x="2814892" y="3437068"/>
          <a:ext cx="2077300" cy="207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Lato" panose="020F0502020204030203" pitchFamily="34" charset="0"/>
            </a:rPr>
            <a:t>Biased Policy Decisions</a:t>
          </a:r>
        </a:p>
      </dsp:txBody>
      <dsp:txXfrm>
        <a:off x="2814892" y="3437068"/>
        <a:ext cx="2077300" cy="2077300"/>
      </dsp:txXfrm>
    </dsp:sp>
    <dsp:sp modelId="{DF8369C0-C648-4F93-A6A6-D81240152950}">
      <dsp:nvSpPr>
        <dsp:cNvPr id="0" name=""/>
        <dsp:cNvSpPr/>
      </dsp:nvSpPr>
      <dsp:spPr>
        <a:xfrm>
          <a:off x="1395500" y="-1536"/>
          <a:ext cx="4916084" cy="4916084"/>
        </a:xfrm>
        <a:prstGeom prst="circularArrow">
          <a:avLst>
            <a:gd name="adj1" fmla="val 8240"/>
            <a:gd name="adj2" fmla="val 575376"/>
            <a:gd name="adj3" fmla="val 10175175"/>
            <a:gd name="adj4" fmla="val 7257377"/>
            <a:gd name="adj5" fmla="val 9613"/>
          </a:avLst>
        </a:prstGeom>
        <a:solidFill>
          <a:srgbClr val="1696D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00FCF-B0CF-479B-ACDF-58641C79EB51}">
      <dsp:nvSpPr>
        <dsp:cNvPr id="0" name=""/>
        <dsp:cNvSpPr/>
      </dsp:nvSpPr>
      <dsp:spPr>
        <a:xfrm>
          <a:off x="1066203" y="408249"/>
          <a:ext cx="2077300" cy="207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20000"/>
                  <a:lumOff val="80000"/>
                </a:schemeClr>
              </a:solidFill>
              <a:latin typeface="Lato" panose="020F0502020204030203" pitchFamily="34" charset="0"/>
            </a:rPr>
            <a:t>Biased Data</a:t>
          </a:r>
        </a:p>
      </dsp:txBody>
      <dsp:txXfrm>
        <a:off x="1066203" y="408249"/>
        <a:ext cx="2077300" cy="2077300"/>
      </dsp:txXfrm>
    </dsp:sp>
    <dsp:sp modelId="{F94E2DDB-C23B-4744-B134-659EEFDD690C}">
      <dsp:nvSpPr>
        <dsp:cNvPr id="0" name=""/>
        <dsp:cNvSpPr/>
      </dsp:nvSpPr>
      <dsp:spPr>
        <a:xfrm>
          <a:off x="1395500" y="-1536"/>
          <a:ext cx="4916084" cy="4916084"/>
        </a:xfrm>
        <a:prstGeom prst="circularArrow">
          <a:avLst>
            <a:gd name="adj1" fmla="val 8240"/>
            <a:gd name="adj2" fmla="val 575376"/>
            <a:gd name="adj3" fmla="val 16859890"/>
            <a:gd name="adj4" fmla="val 14964735"/>
            <a:gd name="adj5" fmla="val 9613"/>
          </a:avLst>
        </a:prstGeom>
        <a:solidFill>
          <a:srgbClr val="1696D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42824-1E69-4B0E-9B25-2909CB33FF46}">
      <dsp:nvSpPr>
        <dsp:cNvPr id="0" name=""/>
        <dsp:cNvSpPr/>
      </dsp:nvSpPr>
      <dsp:spPr>
        <a:xfrm>
          <a:off x="1206" y="564657"/>
          <a:ext cx="2572905" cy="154374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+mj-lt"/>
            </a:rPr>
            <a:t>CSV with </a:t>
          </a:r>
          <a:r>
            <a:rPr lang="en-US" sz="3500" kern="1200" dirty="0" err="1">
              <a:latin typeface="+mj-lt"/>
            </a:rPr>
            <a:t>lat</a:t>
          </a:r>
          <a:r>
            <a:rPr lang="en-US" sz="3500" kern="1200" dirty="0">
              <a:latin typeface="+mj-lt"/>
            </a:rPr>
            <a:t>/</a:t>
          </a:r>
          <a:r>
            <a:rPr lang="en-US" sz="3500" kern="1200" dirty="0" err="1">
              <a:latin typeface="+mj-lt"/>
            </a:rPr>
            <a:t>lon</a:t>
          </a:r>
          <a:endParaRPr lang="en-US" sz="3500" kern="1200" dirty="0">
            <a:latin typeface="+mj-lt"/>
          </a:endParaRPr>
        </a:p>
      </dsp:txBody>
      <dsp:txXfrm>
        <a:off x="46421" y="609872"/>
        <a:ext cx="2482475" cy="1453313"/>
      </dsp:txXfrm>
    </dsp:sp>
    <dsp:sp modelId="{96E670CF-F656-435F-A6AD-9F20A4EC52FC}">
      <dsp:nvSpPr>
        <dsp:cNvPr id="0" name=""/>
        <dsp:cNvSpPr/>
      </dsp:nvSpPr>
      <dsp:spPr>
        <a:xfrm>
          <a:off x="2659744" y="1017488"/>
          <a:ext cx="888771" cy="638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+mj-lt"/>
          </a:endParaRPr>
        </a:p>
      </dsp:txBody>
      <dsp:txXfrm>
        <a:off x="2659744" y="1145104"/>
        <a:ext cx="697347" cy="382848"/>
      </dsp:txXfrm>
    </dsp:sp>
    <dsp:sp modelId="{E3C8410C-A3BC-46F4-A6B5-01BF33351CF2}">
      <dsp:nvSpPr>
        <dsp:cNvPr id="0" name=""/>
        <dsp:cNvSpPr/>
      </dsp:nvSpPr>
      <dsp:spPr>
        <a:xfrm>
          <a:off x="3603274" y="564657"/>
          <a:ext cx="2572905" cy="154374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+mj-lt"/>
            </a:rPr>
            <a:t>Spatial Equity Tool</a:t>
          </a:r>
        </a:p>
      </dsp:txBody>
      <dsp:txXfrm>
        <a:off x="3648489" y="609872"/>
        <a:ext cx="2482475" cy="1453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5E4EA1-A99D-B048-BA0C-79C029FED16D}" type="datetimeFigureOut"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29975D-F705-A745-832F-2C52B7964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341F68-DADF-2547-A6B4-F95624CB91F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910B79-A433-044A-A8FC-6C2E110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Both spatial and demographic representativeness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were to construct an average neighborhood</a:t>
            </a:r>
            <a:r>
              <a:rPr lang="en-US" baseline="0" dirty="0"/>
              <a:t> that the data comes from, what is the percentage of white residents in that neighborhood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7200"/>
            <a:ext cx="3721608" cy="100793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65815" y="-496181"/>
            <a:ext cx="158491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</a:t>
            </a:r>
            <a:r>
              <a:rPr lang="en-US" sz="1200" b="1" dirty="0">
                <a:solidFill>
                  <a:schemeClr val="accent2"/>
                </a:solidFill>
              </a:rPr>
              <a:t>Cover 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>
          <a:gsLst>
            <a:gs pos="0">
              <a:schemeClr val="accent1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a divider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120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</a:t>
            </a:r>
            <a:r>
              <a:rPr lang="en-US" sz="1200" b="1">
                <a:solidFill>
                  <a:schemeClr val="accent2"/>
                </a:solidFill>
              </a:rPr>
              <a:t>:</a:t>
            </a:r>
            <a:r>
              <a:rPr lang="en-US" sz="1200" b="1" baseline="0">
                <a:solidFill>
                  <a:schemeClr val="accent2"/>
                </a:solidFill>
              </a:rPr>
              <a:t> Divider Blue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773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36955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Light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65815" y="-496181"/>
            <a:ext cx="1860156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Light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65815" y="-496181"/>
            <a:ext cx="182093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65815" y="-496181"/>
            <a:ext cx="1415941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Blank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300984"/>
          </a:xfrm>
          <a:solidFill>
            <a:schemeClr val="bg2">
              <a:lumMod val="85000"/>
            </a:schemeClr>
          </a:solidFill>
        </p:spPr>
        <p:txBody>
          <a:bodyPr lIns="182880" rIns="182880" anchor="t"/>
          <a:lstStyle>
            <a:lvl1pPr marL="0" indent="0" algn="ctr">
              <a:spcAft>
                <a:spcPts val="0"/>
              </a:spcAft>
              <a:buNone/>
              <a:defRPr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Drag picture to placeholder or click icon to add from a file.</a:t>
            </a:r>
            <a:br>
              <a:rPr lang="en-US" dirty="0"/>
            </a:br>
            <a:r>
              <a:rPr lang="en-US" dirty="0"/>
              <a:t>Photo will be cropped to 960x260 pixels.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488944"/>
            <a:ext cx="3721608" cy="10079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65815" y="-496181"/>
            <a:ext cx="243205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  <a:prstDash val="solid"/>
          </a:ln>
        </p:spPr>
        <p:txBody>
          <a:bodyPr wrap="none" lIns="182880" tIns="91440" rIns="182880" bIns="18288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Master: Cover B with 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88" userDrawn="1">
          <p15:clr>
            <a:srgbClr val="FBAE40"/>
          </p15:clr>
        </p15:guide>
        <p15:guide id="3" orient="horz" pos="3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69067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Only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b="1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 baseline="0">
                <a:latin typeface="+mn-lt"/>
              </a:defRPr>
            </a:lvl1pPr>
            <a:lvl2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9950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43120" y="0"/>
            <a:ext cx="3091680" cy="553998"/>
          </a:xfrm>
          <a:solidFill>
            <a:schemeClr val="accent1"/>
          </a:solidFill>
          <a:ln>
            <a:noFill/>
          </a:ln>
        </p:spPr>
        <p:txBody>
          <a:bodyPr wrap="none" lIns="182880" tIns="182880" rIns="182880" bIns="182880" anchor="ctr">
            <a:spAutoFit/>
          </a:bodyPr>
          <a:lstStyle>
            <a:lvl1pPr marL="0" indent="0" algn="r">
              <a:buFontTx/>
              <a:buNone/>
              <a:defRPr sz="1200" b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SECTION HEADER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Jumb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65861" y="812181"/>
            <a:ext cx="5908591" cy="498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sz="3400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 marL="457200" indent="-457200">
              <a:lnSpc>
                <a:spcPct val="108000"/>
              </a:lnSpc>
              <a:spcAft>
                <a:spcPts val="1200"/>
              </a:spcAft>
              <a:defRPr sz="3200" baseline="0">
                <a:latin typeface="+mn-lt"/>
              </a:defRPr>
            </a:lvl1pPr>
            <a:lvl2pPr marL="9144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2pPr>
            <a:lvl3pPr marL="13716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3pPr>
            <a:lvl4pPr marL="18288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4pPr>
            <a:lvl5pPr marL="22860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253406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Jumbo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43120" y="0"/>
            <a:ext cx="3091680" cy="553998"/>
          </a:xfrm>
          <a:solidFill>
            <a:schemeClr val="accent1"/>
          </a:solidFill>
          <a:ln>
            <a:noFill/>
          </a:ln>
        </p:spPr>
        <p:txBody>
          <a:bodyPr wrap="none" lIns="182880" tIns="182880" rIns="182880" bIns="182880" anchor="ctr">
            <a:spAutoFit/>
          </a:bodyPr>
          <a:lstStyle>
            <a:lvl1pPr marL="0" indent="0" algn="r">
              <a:buFontTx/>
              <a:buNone/>
              <a:defRPr sz="1200" b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SECTION HEADER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Jumbo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65861" y="812181"/>
            <a:ext cx="5908591" cy="498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12180"/>
            <a:ext cx="11277600" cy="878507"/>
          </a:xfrm>
        </p:spPr>
        <p:txBody>
          <a:bodyPr lIns="0" rIns="0" anchor="t" anchorCtr="0">
            <a:noAutofit/>
          </a:bodyPr>
          <a:lstStyle>
            <a:lvl1pPr>
              <a:defRPr sz="320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 marL="457200" indent="-457200">
              <a:lnSpc>
                <a:spcPct val="108000"/>
              </a:lnSpc>
              <a:spcAft>
                <a:spcPts val="1200"/>
              </a:spcAft>
              <a:defRPr sz="3200" baseline="0">
                <a:latin typeface="+mn-lt"/>
              </a:defRPr>
            </a:lvl1pPr>
            <a:lvl2pPr marL="9144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2pPr>
            <a:lvl3pPr marL="13716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3pPr>
            <a:lvl4pPr marL="18288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4pPr>
            <a:lvl5pPr marL="22860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43120" y="0"/>
            <a:ext cx="3091680" cy="553998"/>
          </a:xfrm>
          <a:solidFill>
            <a:schemeClr val="accent1"/>
          </a:solidFill>
          <a:ln>
            <a:noFill/>
          </a:ln>
        </p:spPr>
        <p:txBody>
          <a:bodyPr wrap="none" lIns="182880" tIns="182880" rIns="182880" bIns="182880" anchor="ctr">
            <a:spAutoFit/>
          </a:bodyPr>
          <a:lstStyle>
            <a:lvl1pPr marL="0" indent="0" algn="r">
              <a:buFontTx/>
              <a:buNone/>
              <a:defRPr sz="1200" b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SECTION HEADER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65815" y="-496181"/>
            <a:ext cx="2481623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Bullets Jumbo + Tab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Jumbo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65861" y="812181"/>
            <a:ext cx="5908591" cy="498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12180"/>
            <a:ext cx="11277600" cy="878507"/>
          </a:xfrm>
        </p:spPr>
        <p:txBody>
          <a:bodyPr lIns="0" rIns="0" anchor="t" anchorCtr="0">
            <a:noAutofit/>
          </a:bodyPr>
          <a:lstStyle>
            <a:lvl1pPr>
              <a:defRPr sz="3200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 marL="457200" indent="-457200">
              <a:lnSpc>
                <a:spcPct val="108000"/>
              </a:lnSpc>
              <a:spcAft>
                <a:spcPts val="1200"/>
              </a:spcAft>
              <a:defRPr sz="3200" baseline="0">
                <a:latin typeface="+mn-lt"/>
              </a:defRPr>
            </a:lvl1pPr>
            <a:lvl2pPr marL="9144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2pPr>
            <a:lvl3pPr marL="13716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3pPr>
            <a:lvl4pPr marL="18288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4pPr>
            <a:lvl5pPr marL="22860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5750"/>
            <a:ext cx="11277600" cy="52705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200" b="1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SECTION HEADER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65815" y="-496181"/>
            <a:ext cx="2873496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Bullets Jumbo + Subhead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57800" y="533400"/>
            <a:ext cx="6477000" cy="55245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657600" cy="552450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263881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solidFill>
            <a:schemeClr val="bg2">
              <a:lumMod val="95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endParaRPr lang="en-US" dirty="0"/>
          </a:p>
          <a:p>
            <a:pPr marL="0" lvl="0" indent="0" algn="ctr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657600" cy="171103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481263"/>
            <a:ext cx="3657600" cy="3254375"/>
          </a:xfrm>
        </p:spPr>
        <p:txBody>
          <a:bodyPr>
            <a:no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  <a:lvl2pPr>
              <a:defRPr sz="2200" baseline="0">
                <a:solidFill>
                  <a:schemeClr val="tx1"/>
                </a:solidFill>
              </a:defRPr>
            </a:lvl2pPr>
            <a:lvl3pPr>
              <a:defRPr sz="2200" baseline="0">
                <a:solidFill>
                  <a:schemeClr val="tx1"/>
                </a:solidFill>
              </a:defRPr>
            </a:lvl3pPr>
            <a:lvl4pPr>
              <a:defRPr sz="2200" baseline="0">
                <a:solidFill>
                  <a:schemeClr val="tx1"/>
                </a:solidFill>
              </a:defRPr>
            </a:lvl4pPr>
            <a:lvl5pPr>
              <a:defRPr sz="22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331858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solidFill>
            <a:schemeClr val="bg2">
              <a:lumMod val="95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endParaRPr lang="en-US" dirty="0"/>
          </a:p>
          <a:p>
            <a:pPr marL="0" lvl="0" indent="0" algn="ctr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232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90" t="-24944" r="1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140466" y="7020156"/>
            <a:ext cx="2082621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TEMPLATE VERSION 2.1 </a:t>
            </a:r>
            <a:r>
              <a:rPr lang="en-US" sz="1000" b="1" spc="0" dirty="0">
                <a:solidFill>
                  <a:schemeClr val="accent6"/>
                </a:solidFill>
              </a:rPr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54" r:id="rId3"/>
    <p:sldLayoutId id="2147483658" r:id="rId4"/>
    <p:sldLayoutId id="2147483675" r:id="rId5"/>
    <p:sldLayoutId id="2147483681" r:id="rId6"/>
    <p:sldLayoutId id="2147483680" r:id="rId7"/>
    <p:sldLayoutId id="2147483656" r:id="rId8"/>
    <p:sldLayoutId id="2147483677" r:id="rId9"/>
    <p:sldLayoutId id="2147483657" r:id="rId10"/>
    <p:sldLayoutId id="2147483674" r:id="rId11"/>
    <p:sldLayoutId id="2147483676" r:id="rId12"/>
    <p:sldLayoutId id="2147483682" r:id="rId13"/>
    <p:sldLayoutId id="2147483683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pos="2592">
          <p15:clr>
            <a:srgbClr val="F26B43"/>
          </p15:clr>
        </p15:guide>
        <p15:guide id="7" pos="7392">
          <p15:clr>
            <a:srgbClr val="F26B43"/>
          </p15:clr>
        </p15:guide>
        <p15:guide id="8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62TjIUZhWrPifxkIuLr55U/Digital-Inclusion-Framework-%2B-Tool?node-id=1819%3A405&amp;scaling=min-zoom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33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5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6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3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27304"/>
            <a:ext cx="2849217" cy="430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4854"/>
              </p:ext>
            </p:extLst>
          </p:nvPr>
        </p:nvGraphicFramePr>
        <p:xfrm>
          <a:off x="820717" y="3593372"/>
          <a:ext cx="10523557" cy="1289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139DE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9DEC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94546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Prototype Spatial Equity Tool</a:t>
                      </a:r>
                      <a:endParaRPr lang="en-US" dirty="0"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9DEC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Ajjit Narayanan</a:t>
                      </a:r>
                    </a:p>
                  </a:txBody>
                  <a:tcPr marL="0" marR="0" marT="9144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>
            <a:fillRect/>
          </a:stretch>
        </p:blipFill>
        <p:spPr>
          <a:xfrm>
            <a:off x="1" y="11723"/>
            <a:ext cx="12192000" cy="3300984"/>
          </a:xfrm>
        </p:spPr>
      </p:pic>
    </p:spTree>
    <p:extLst>
      <p:ext uri="{BB962C8B-B14F-4D97-AF65-F5344CB8AC3E}">
        <p14:creationId xmlns:p14="http://schemas.microsoft.com/office/powerpoint/2010/main" val="137055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top-view photography of houses at daytime">
            <a:extLst>
              <a:ext uri="{FF2B5EF4-FFF2-40B4-BE49-F238E27FC236}">
                <a16:creationId xmlns:a16="http://schemas.microsoft.com/office/drawing/2014/main" id="{888DF4D1-DE04-4A58-8962-C011AD9F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9000"/>
                    </a14:imgEffect>
                    <a14:imgEffect>
                      <a14:brightnessContrast brigh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600"/>
            <a:ext cx="12519538" cy="7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the Tool 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8542" y="1304608"/>
            <a:ext cx="10214658" cy="4367212"/>
          </a:xfrm>
        </p:spPr>
        <p:txBody>
          <a:bodyPr/>
          <a:lstStyle/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Geocode the dataset to a specific city 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Pull geographic and demographic data for that city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Compute which Census tract each data point falls into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sz="3000" i="1" dirty="0">
                <a:solidFill>
                  <a:schemeClr val="accent1"/>
                </a:solidFill>
                <a:latin typeface="Lato" panose="020F0502020204030203" pitchFamily="34" charset="0"/>
              </a:rPr>
              <a:t>Calculate spatial equity metrics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Calculate demographic equity metric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Assess statistical significance of our equity metrics</a:t>
            </a:r>
            <a:endParaRPr lang="en-US" sz="8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64920" y="0"/>
            <a:ext cx="2369880" cy="553998"/>
          </a:xfrm>
        </p:spPr>
        <p:txBody>
          <a:bodyPr/>
          <a:lstStyle/>
          <a:p>
            <a:r>
              <a:rPr lang="en-US" dirty="0"/>
              <a:t>HOW THE TOOL WORKS</a:t>
            </a:r>
          </a:p>
        </p:txBody>
      </p:sp>
      <p:sp>
        <p:nvSpPr>
          <p:cNvPr id="28" name="Minus Sign 8">
            <a:extLst>
              <a:ext uri="{FF2B5EF4-FFF2-40B4-BE49-F238E27FC236}">
                <a16:creationId xmlns:a16="http://schemas.microsoft.com/office/drawing/2014/main" id="{B550BCA3-DB5A-4660-978D-121949B208E0}"/>
              </a:ext>
            </a:extLst>
          </p:cNvPr>
          <p:cNvSpPr/>
          <p:nvPr/>
        </p:nvSpPr>
        <p:spPr>
          <a:xfrm>
            <a:off x="3923423" y="4531397"/>
            <a:ext cx="1091425" cy="583611"/>
          </a:xfrm>
          <a:prstGeom prst="mathMinus">
            <a:avLst/>
          </a:prstGeom>
          <a:solidFill>
            <a:srgbClr val="1696D2">
              <a:alpha val="76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59777E-FE35-42DB-8A93-4A611616CFE6}"/>
              </a:ext>
            </a:extLst>
          </p:cNvPr>
          <p:cNvSpPr txBox="1"/>
          <p:nvPr/>
        </p:nvSpPr>
        <p:spPr>
          <a:xfrm>
            <a:off x="930718" y="3488214"/>
            <a:ext cx="3193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4"/>
                </a:solidFill>
              </a:rPr>
              <a:t>40% </a:t>
            </a:r>
            <a:r>
              <a:rPr lang="en-US" sz="3000" dirty="0">
                <a:solidFill>
                  <a:schemeClr val="bg1"/>
                </a:solidFill>
              </a:rPr>
              <a:t>of Data</a:t>
            </a:r>
          </a:p>
        </p:txBody>
      </p:sp>
      <p:sp>
        <p:nvSpPr>
          <p:cNvPr id="33" name="Equals 14">
            <a:extLst>
              <a:ext uri="{FF2B5EF4-FFF2-40B4-BE49-F238E27FC236}">
                <a16:creationId xmlns:a16="http://schemas.microsoft.com/office/drawing/2014/main" id="{2756699E-D80F-4F33-B94B-301C990E3998}"/>
              </a:ext>
            </a:extLst>
          </p:cNvPr>
          <p:cNvSpPr/>
          <p:nvPr/>
        </p:nvSpPr>
        <p:spPr>
          <a:xfrm>
            <a:off x="8658958" y="4531397"/>
            <a:ext cx="928914" cy="737375"/>
          </a:xfrm>
          <a:prstGeom prst="mathEqual">
            <a:avLst/>
          </a:prstGeom>
          <a:solidFill>
            <a:srgbClr val="1696D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B42637-1DC0-4368-9F1E-4302035B81EF}"/>
              </a:ext>
            </a:extLst>
          </p:cNvPr>
          <p:cNvSpPr txBox="1"/>
          <p:nvPr/>
        </p:nvSpPr>
        <p:spPr>
          <a:xfrm>
            <a:off x="9981640" y="4531397"/>
            <a:ext cx="183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30%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59777E-FE35-42DB-8A93-4A611616CFE6}"/>
              </a:ext>
            </a:extLst>
          </p:cNvPr>
          <p:cNvSpPr txBox="1"/>
          <p:nvPr/>
        </p:nvSpPr>
        <p:spPr>
          <a:xfrm>
            <a:off x="5087354" y="3507024"/>
            <a:ext cx="3360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4"/>
                </a:solidFill>
              </a:rPr>
              <a:t>10% </a:t>
            </a:r>
            <a:r>
              <a:rPr lang="en-US" sz="3000" dirty="0">
                <a:solidFill>
                  <a:schemeClr val="bg1"/>
                </a:solidFill>
              </a:rPr>
              <a:t>of Population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4017CA-E132-4CF4-B974-833558230283}"/>
              </a:ext>
            </a:extLst>
          </p:cNvPr>
          <p:cNvGrpSpPr/>
          <p:nvPr/>
        </p:nvGrpSpPr>
        <p:grpSpPr>
          <a:xfrm rot="20916295">
            <a:off x="868861" y="3818981"/>
            <a:ext cx="2415135" cy="3101109"/>
            <a:chOff x="4320009" y="3028321"/>
            <a:chExt cx="3047091" cy="382967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5CF6FCD-A483-4EBF-B5EF-F48B0BD2C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87" r="28383"/>
            <a:stretch/>
          </p:blipFill>
          <p:spPr>
            <a:xfrm>
              <a:off x="4320009" y="3028321"/>
              <a:ext cx="3047091" cy="3829679"/>
            </a:xfrm>
            <a:prstGeom prst="rect">
              <a:avLst/>
            </a:prstGeom>
          </p:spPr>
        </p:pic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2750775-0D11-46F9-8C7C-566297805EB9}"/>
                </a:ext>
              </a:extLst>
            </p:cNvPr>
            <p:cNvSpPr/>
            <p:nvPr/>
          </p:nvSpPr>
          <p:spPr>
            <a:xfrm rot="21331979">
              <a:off x="4798920" y="3836638"/>
              <a:ext cx="260723" cy="309158"/>
            </a:xfrm>
            <a:custGeom>
              <a:avLst/>
              <a:gdLst>
                <a:gd name="connsiteX0" fmla="*/ 0 w 202406"/>
                <a:gd name="connsiteY0" fmla="*/ 126206 h 257175"/>
                <a:gd name="connsiteX1" fmla="*/ 142875 w 202406"/>
                <a:gd name="connsiteY1" fmla="*/ 257175 h 257175"/>
                <a:gd name="connsiteX2" fmla="*/ 202406 w 202406"/>
                <a:gd name="connsiteY2" fmla="*/ 154781 h 257175"/>
                <a:gd name="connsiteX3" fmla="*/ 140493 w 202406"/>
                <a:gd name="connsiteY3" fmla="*/ 0 h 257175"/>
                <a:gd name="connsiteX4" fmla="*/ 0 w 202406"/>
                <a:gd name="connsiteY4" fmla="*/ 12620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06" h="257175">
                  <a:moveTo>
                    <a:pt x="0" y="126206"/>
                  </a:moveTo>
                  <a:lnTo>
                    <a:pt x="142875" y="257175"/>
                  </a:lnTo>
                  <a:lnTo>
                    <a:pt x="202406" y="154781"/>
                  </a:lnTo>
                  <a:lnTo>
                    <a:pt x="140493" y="0"/>
                  </a:lnTo>
                  <a:lnTo>
                    <a:pt x="0" y="126206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0A5650-AEA1-4C78-9FF8-FFC65EE0E679}"/>
              </a:ext>
            </a:extLst>
          </p:cNvPr>
          <p:cNvGrpSpPr/>
          <p:nvPr/>
        </p:nvGrpSpPr>
        <p:grpSpPr>
          <a:xfrm rot="20916295">
            <a:off x="5538416" y="3818980"/>
            <a:ext cx="2415135" cy="3101109"/>
            <a:chOff x="4320009" y="3028321"/>
            <a:chExt cx="3047091" cy="382967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BA78D11-71E8-477F-9620-D0D2A89A1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87" r="28383"/>
            <a:stretch/>
          </p:blipFill>
          <p:spPr>
            <a:xfrm>
              <a:off x="4320009" y="3028321"/>
              <a:ext cx="3047091" cy="3829679"/>
            </a:xfrm>
            <a:prstGeom prst="rect">
              <a:avLst/>
            </a:prstGeom>
          </p:spPr>
        </p:pic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7D8F420C-DF93-466E-9CD6-59BD21E9F3CE}"/>
                </a:ext>
              </a:extLst>
            </p:cNvPr>
            <p:cNvSpPr/>
            <p:nvPr/>
          </p:nvSpPr>
          <p:spPr>
            <a:xfrm rot="21331979">
              <a:off x="4798920" y="3836638"/>
              <a:ext cx="260723" cy="309158"/>
            </a:xfrm>
            <a:custGeom>
              <a:avLst/>
              <a:gdLst>
                <a:gd name="connsiteX0" fmla="*/ 0 w 202406"/>
                <a:gd name="connsiteY0" fmla="*/ 126206 h 257175"/>
                <a:gd name="connsiteX1" fmla="*/ 142875 w 202406"/>
                <a:gd name="connsiteY1" fmla="*/ 257175 h 257175"/>
                <a:gd name="connsiteX2" fmla="*/ 202406 w 202406"/>
                <a:gd name="connsiteY2" fmla="*/ 154781 h 257175"/>
                <a:gd name="connsiteX3" fmla="*/ 140493 w 202406"/>
                <a:gd name="connsiteY3" fmla="*/ 0 h 257175"/>
                <a:gd name="connsiteX4" fmla="*/ 0 w 202406"/>
                <a:gd name="connsiteY4" fmla="*/ 12620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06" h="257175">
                  <a:moveTo>
                    <a:pt x="0" y="126206"/>
                  </a:moveTo>
                  <a:lnTo>
                    <a:pt x="142875" y="257175"/>
                  </a:lnTo>
                  <a:lnTo>
                    <a:pt x="202406" y="154781"/>
                  </a:lnTo>
                  <a:lnTo>
                    <a:pt x="140493" y="0"/>
                  </a:lnTo>
                  <a:lnTo>
                    <a:pt x="0" y="126206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1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3" grpId="0" animBg="1"/>
      <p:bldP spid="34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9208"/>
            <a:ext cx="12331700" cy="714395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 we measure representation  in data?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585938" cy="43672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Need ‘ground truth’ dataset to compare to</a:t>
            </a:r>
          </a:p>
          <a:p>
            <a:r>
              <a:rPr lang="en-US" dirty="0">
                <a:solidFill>
                  <a:schemeClr val="bg1"/>
                </a:solidFill>
              </a:rPr>
              <a:t>We use population density from ACS (Imperfect but useful)</a:t>
            </a:r>
          </a:p>
          <a:p>
            <a:r>
              <a:rPr lang="en-US" dirty="0">
                <a:solidFill>
                  <a:schemeClr val="bg1"/>
                </a:solidFill>
              </a:rPr>
              <a:t>Planning to add other baseline datasets in the future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64920" y="0"/>
            <a:ext cx="2369880" cy="553998"/>
          </a:xfrm>
        </p:spPr>
        <p:txBody>
          <a:bodyPr/>
          <a:lstStyle/>
          <a:p>
            <a:r>
              <a:rPr lang="en-US" dirty="0"/>
              <a:t>HOW THE TOOL WORKS</a:t>
            </a:r>
          </a:p>
        </p:txBody>
      </p:sp>
    </p:spTree>
    <p:extLst>
      <p:ext uri="{BB962C8B-B14F-4D97-AF65-F5344CB8AC3E}">
        <p14:creationId xmlns:p14="http://schemas.microsoft.com/office/powerpoint/2010/main" val="296982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top-view photography of houses at daytime">
            <a:extLst>
              <a:ext uri="{FF2B5EF4-FFF2-40B4-BE49-F238E27FC236}">
                <a16:creationId xmlns:a16="http://schemas.microsoft.com/office/drawing/2014/main" id="{9D599947-8F4B-4AE6-AD3E-54E53E82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9000"/>
                    </a14:imgEffect>
                    <a14:imgEffect>
                      <a14:brightnessContrast brigh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600"/>
            <a:ext cx="12519538" cy="7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the Tool 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8542" y="1304608"/>
            <a:ext cx="10214658" cy="2835718"/>
          </a:xfrm>
        </p:spPr>
        <p:txBody>
          <a:bodyPr/>
          <a:lstStyle/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Geocode the dataset to a specific city 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Pull geographic and demographic data for that city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Compute which Census tract each data point falls into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Calculate spatial equity metrics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sz="3000" i="1" dirty="0">
                <a:solidFill>
                  <a:schemeClr val="accent1"/>
                </a:solidFill>
                <a:latin typeface="Lato" panose="020F0502020204030203" pitchFamily="34" charset="0"/>
              </a:rPr>
              <a:t>Calculate demographic equity metric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Assess statistical significance of our equity metrics</a:t>
            </a:r>
            <a:endParaRPr lang="en-US" sz="8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64920" y="0"/>
            <a:ext cx="2369880" cy="553998"/>
          </a:xfrm>
        </p:spPr>
        <p:txBody>
          <a:bodyPr/>
          <a:lstStyle/>
          <a:p>
            <a:r>
              <a:rPr lang="en-US" dirty="0"/>
              <a:t>HOW THE TOOL WORKS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BF397E-CF1A-48FC-87EA-E43CFA43CE5E}"/>
              </a:ext>
            </a:extLst>
          </p:cNvPr>
          <p:cNvSpPr txBox="1"/>
          <p:nvPr/>
        </p:nvSpPr>
        <p:spPr>
          <a:xfrm>
            <a:off x="1789671" y="3483636"/>
            <a:ext cx="243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40% of Data</a:t>
            </a:r>
          </a:p>
        </p:txBody>
      </p:sp>
      <p:sp>
        <p:nvSpPr>
          <p:cNvPr id="47" name="Multiplication Sign 24">
            <a:extLst>
              <a:ext uri="{FF2B5EF4-FFF2-40B4-BE49-F238E27FC236}">
                <a16:creationId xmlns:a16="http://schemas.microsoft.com/office/drawing/2014/main" id="{07118E8C-6B76-4309-B554-84BC95928CAD}"/>
              </a:ext>
            </a:extLst>
          </p:cNvPr>
          <p:cNvSpPr/>
          <p:nvPr/>
        </p:nvSpPr>
        <p:spPr>
          <a:xfrm>
            <a:off x="3386382" y="4015339"/>
            <a:ext cx="543872" cy="537766"/>
          </a:xfrm>
          <a:prstGeom prst="mathMultiply">
            <a:avLst/>
          </a:prstGeom>
          <a:solidFill>
            <a:schemeClr val="accent1"/>
          </a:solidFill>
          <a:ln w="0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56F65A-B263-4DFC-AE72-EA451ADEC5F5}"/>
              </a:ext>
            </a:extLst>
          </p:cNvPr>
          <p:cNvSpPr txBox="1"/>
          <p:nvPr/>
        </p:nvSpPr>
        <p:spPr>
          <a:xfrm>
            <a:off x="3740513" y="3798378"/>
            <a:ext cx="1627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50% White</a:t>
            </a:r>
          </a:p>
        </p:txBody>
      </p:sp>
      <p:sp>
        <p:nvSpPr>
          <p:cNvPr id="52" name="Minus Sign 1">
            <a:extLst>
              <a:ext uri="{FF2B5EF4-FFF2-40B4-BE49-F238E27FC236}">
                <a16:creationId xmlns:a16="http://schemas.microsoft.com/office/drawing/2014/main" id="{44C977B0-58C5-43CF-9EB9-AF9F20A67765}"/>
              </a:ext>
            </a:extLst>
          </p:cNvPr>
          <p:cNvSpPr/>
          <p:nvPr/>
        </p:nvSpPr>
        <p:spPr>
          <a:xfrm>
            <a:off x="5739841" y="4060774"/>
            <a:ext cx="825250" cy="397984"/>
          </a:xfrm>
          <a:prstGeom prst="mathMinus">
            <a:avLst/>
          </a:prstGeom>
          <a:solidFill>
            <a:srgbClr val="1696D2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22AF62-2E1B-4818-B182-4B1FA0FC539C}"/>
              </a:ext>
            </a:extLst>
          </p:cNvPr>
          <p:cNvSpPr txBox="1"/>
          <p:nvPr/>
        </p:nvSpPr>
        <p:spPr>
          <a:xfrm>
            <a:off x="1680816" y="5815762"/>
            <a:ext cx="44902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4"/>
                </a:solidFill>
              </a:rPr>
              <a:t>Data Implied Average</a:t>
            </a:r>
          </a:p>
        </p:txBody>
      </p:sp>
      <p:sp>
        <p:nvSpPr>
          <p:cNvPr id="54" name="Minus Sign 39">
            <a:extLst>
              <a:ext uri="{FF2B5EF4-FFF2-40B4-BE49-F238E27FC236}">
                <a16:creationId xmlns:a16="http://schemas.microsoft.com/office/drawing/2014/main" id="{084A8DB2-28B3-46A6-8853-7D1ABEC82F0F}"/>
              </a:ext>
            </a:extLst>
          </p:cNvPr>
          <p:cNvSpPr/>
          <p:nvPr/>
        </p:nvSpPr>
        <p:spPr>
          <a:xfrm>
            <a:off x="5733442" y="5629777"/>
            <a:ext cx="825250" cy="397984"/>
          </a:xfrm>
          <a:prstGeom prst="mathMinus">
            <a:avLst/>
          </a:prstGeom>
          <a:solidFill>
            <a:srgbClr val="1696D2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8AEEA7B3-1FFB-4A7A-9082-2E1F01830C84}"/>
              </a:ext>
            </a:extLst>
          </p:cNvPr>
          <p:cNvSpPr/>
          <p:nvPr/>
        </p:nvSpPr>
        <p:spPr>
          <a:xfrm rot="16200000">
            <a:off x="2941997" y="3208002"/>
            <a:ext cx="388525" cy="4380441"/>
          </a:xfrm>
          <a:prstGeom prst="leftBrace">
            <a:avLst>
              <a:gd name="adj1" fmla="val 8333"/>
              <a:gd name="adj2" fmla="val 52609"/>
            </a:avLst>
          </a:prstGeom>
          <a:ln w="25400" cmpd="sng">
            <a:prstDash val="sysDash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70158" y="3689170"/>
                <a:ext cx="981431" cy="1490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58" y="3689170"/>
                <a:ext cx="981431" cy="1490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5EBF397E-CF1A-48FC-87EA-E43CFA43CE5E}"/>
              </a:ext>
            </a:extLst>
          </p:cNvPr>
          <p:cNvSpPr txBox="1"/>
          <p:nvPr/>
        </p:nvSpPr>
        <p:spPr>
          <a:xfrm>
            <a:off x="928841" y="4843412"/>
            <a:ext cx="1065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All tracts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BF397E-CF1A-48FC-87EA-E43CFA43CE5E}"/>
              </a:ext>
            </a:extLst>
          </p:cNvPr>
          <p:cNvSpPr txBox="1"/>
          <p:nvPr/>
        </p:nvSpPr>
        <p:spPr>
          <a:xfrm>
            <a:off x="7640200" y="3483636"/>
            <a:ext cx="14603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10% of Pop</a:t>
            </a:r>
          </a:p>
        </p:txBody>
      </p:sp>
      <p:sp>
        <p:nvSpPr>
          <p:cNvPr id="82" name="Multiplication Sign 24">
            <a:extLst>
              <a:ext uri="{FF2B5EF4-FFF2-40B4-BE49-F238E27FC236}">
                <a16:creationId xmlns:a16="http://schemas.microsoft.com/office/drawing/2014/main" id="{07118E8C-6B76-4309-B554-84BC95928CAD}"/>
              </a:ext>
            </a:extLst>
          </p:cNvPr>
          <p:cNvSpPr/>
          <p:nvPr/>
        </p:nvSpPr>
        <p:spPr>
          <a:xfrm>
            <a:off x="9236911" y="4015339"/>
            <a:ext cx="543872" cy="537766"/>
          </a:xfrm>
          <a:prstGeom prst="mathMultiply">
            <a:avLst/>
          </a:prstGeom>
          <a:solidFill>
            <a:schemeClr val="accent1"/>
          </a:solidFill>
          <a:ln w="0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56F65A-B263-4DFC-AE72-EA451ADEC5F5}"/>
              </a:ext>
            </a:extLst>
          </p:cNvPr>
          <p:cNvSpPr txBox="1"/>
          <p:nvPr/>
        </p:nvSpPr>
        <p:spPr>
          <a:xfrm>
            <a:off x="9591042" y="3798378"/>
            <a:ext cx="1627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50% White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22AF62-2E1B-4818-B182-4B1FA0FC539C}"/>
              </a:ext>
            </a:extLst>
          </p:cNvPr>
          <p:cNvSpPr txBox="1"/>
          <p:nvPr/>
        </p:nvSpPr>
        <p:spPr>
          <a:xfrm>
            <a:off x="7863368" y="5799999"/>
            <a:ext cx="31951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4"/>
                </a:solidFill>
              </a:rPr>
              <a:t>Citywide Average</a:t>
            </a: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8AEEA7B3-1FFB-4A7A-9082-2E1F01830C84}"/>
              </a:ext>
            </a:extLst>
          </p:cNvPr>
          <p:cNvSpPr/>
          <p:nvPr/>
        </p:nvSpPr>
        <p:spPr>
          <a:xfrm rot="16200000">
            <a:off x="8792526" y="3208002"/>
            <a:ext cx="388525" cy="4380441"/>
          </a:xfrm>
          <a:prstGeom prst="leftBrace">
            <a:avLst>
              <a:gd name="adj1" fmla="val 8333"/>
              <a:gd name="adj2" fmla="val 52609"/>
            </a:avLst>
          </a:prstGeom>
          <a:ln w="25400" cmpd="sng">
            <a:prstDash val="sysDash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920687" y="3689170"/>
                <a:ext cx="981431" cy="1490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87" y="3689170"/>
                <a:ext cx="981431" cy="1490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5EBF397E-CF1A-48FC-87EA-E43CFA43CE5E}"/>
              </a:ext>
            </a:extLst>
          </p:cNvPr>
          <p:cNvSpPr txBox="1"/>
          <p:nvPr/>
        </p:nvSpPr>
        <p:spPr>
          <a:xfrm>
            <a:off x="6779370" y="4843412"/>
            <a:ext cx="1065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All tracts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59646B-96AB-4E2B-82A2-23558632992C}"/>
              </a:ext>
            </a:extLst>
          </p:cNvPr>
          <p:cNvGrpSpPr/>
          <p:nvPr/>
        </p:nvGrpSpPr>
        <p:grpSpPr>
          <a:xfrm>
            <a:off x="1956614" y="3721652"/>
            <a:ext cx="1187807" cy="1593249"/>
            <a:chOff x="4320009" y="3028321"/>
            <a:chExt cx="3047091" cy="382967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8289B4C-2AD0-48BE-8929-1C5C7D60B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087" r="28383"/>
            <a:stretch/>
          </p:blipFill>
          <p:spPr>
            <a:xfrm>
              <a:off x="4320009" y="3028321"/>
              <a:ext cx="3047091" cy="3829679"/>
            </a:xfrm>
            <a:prstGeom prst="rect">
              <a:avLst/>
            </a:prstGeom>
          </p:spPr>
        </p:pic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D9322FDC-ECD5-4DEA-ACA8-3837C7836203}"/>
                </a:ext>
              </a:extLst>
            </p:cNvPr>
            <p:cNvSpPr/>
            <p:nvPr/>
          </p:nvSpPr>
          <p:spPr>
            <a:xfrm>
              <a:off x="4783213" y="3833540"/>
              <a:ext cx="260723" cy="309158"/>
            </a:xfrm>
            <a:custGeom>
              <a:avLst/>
              <a:gdLst>
                <a:gd name="connsiteX0" fmla="*/ 0 w 202406"/>
                <a:gd name="connsiteY0" fmla="*/ 126206 h 257175"/>
                <a:gd name="connsiteX1" fmla="*/ 142875 w 202406"/>
                <a:gd name="connsiteY1" fmla="*/ 257175 h 257175"/>
                <a:gd name="connsiteX2" fmla="*/ 202406 w 202406"/>
                <a:gd name="connsiteY2" fmla="*/ 154781 h 257175"/>
                <a:gd name="connsiteX3" fmla="*/ 140493 w 202406"/>
                <a:gd name="connsiteY3" fmla="*/ 0 h 257175"/>
                <a:gd name="connsiteX4" fmla="*/ 0 w 202406"/>
                <a:gd name="connsiteY4" fmla="*/ 12620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06" h="257175">
                  <a:moveTo>
                    <a:pt x="0" y="126206"/>
                  </a:moveTo>
                  <a:lnTo>
                    <a:pt x="142875" y="257175"/>
                  </a:lnTo>
                  <a:lnTo>
                    <a:pt x="202406" y="154781"/>
                  </a:lnTo>
                  <a:lnTo>
                    <a:pt x="140493" y="0"/>
                  </a:lnTo>
                  <a:lnTo>
                    <a:pt x="0" y="126206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4B3216-2D56-44C5-8FEF-D91F0E714787}"/>
              </a:ext>
            </a:extLst>
          </p:cNvPr>
          <p:cNvGrpSpPr/>
          <p:nvPr/>
        </p:nvGrpSpPr>
        <p:grpSpPr>
          <a:xfrm>
            <a:off x="7842435" y="3733620"/>
            <a:ext cx="1187807" cy="1593249"/>
            <a:chOff x="4320009" y="3028321"/>
            <a:chExt cx="3047091" cy="382967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9D524B8-8E00-4E50-938E-DEEDDCFBF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087" r="28383"/>
            <a:stretch/>
          </p:blipFill>
          <p:spPr>
            <a:xfrm>
              <a:off x="4320009" y="3028321"/>
              <a:ext cx="3047091" cy="3829679"/>
            </a:xfrm>
            <a:prstGeom prst="rect">
              <a:avLst/>
            </a:prstGeom>
          </p:spPr>
        </p:pic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8CB7C120-03EB-4BF1-A95F-4DB7FA4A5C2C}"/>
                </a:ext>
              </a:extLst>
            </p:cNvPr>
            <p:cNvSpPr/>
            <p:nvPr/>
          </p:nvSpPr>
          <p:spPr>
            <a:xfrm>
              <a:off x="4783213" y="3833540"/>
              <a:ext cx="260723" cy="309158"/>
            </a:xfrm>
            <a:custGeom>
              <a:avLst/>
              <a:gdLst>
                <a:gd name="connsiteX0" fmla="*/ 0 w 202406"/>
                <a:gd name="connsiteY0" fmla="*/ 126206 h 257175"/>
                <a:gd name="connsiteX1" fmla="*/ 142875 w 202406"/>
                <a:gd name="connsiteY1" fmla="*/ 257175 h 257175"/>
                <a:gd name="connsiteX2" fmla="*/ 202406 w 202406"/>
                <a:gd name="connsiteY2" fmla="*/ 154781 h 257175"/>
                <a:gd name="connsiteX3" fmla="*/ 140493 w 202406"/>
                <a:gd name="connsiteY3" fmla="*/ 0 h 257175"/>
                <a:gd name="connsiteX4" fmla="*/ 0 w 202406"/>
                <a:gd name="connsiteY4" fmla="*/ 12620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06" h="257175">
                  <a:moveTo>
                    <a:pt x="0" y="126206"/>
                  </a:moveTo>
                  <a:lnTo>
                    <a:pt x="142875" y="257175"/>
                  </a:lnTo>
                  <a:lnTo>
                    <a:pt x="202406" y="154781"/>
                  </a:lnTo>
                  <a:lnTo>
                    <a:pt x="140493" y="0"/>
                  </a:lnTo>
                  <a:lnTo>
                    <a:pt x="0" y="126206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34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9" grpId="0"/>
      <p:bldP spid="52" grpId="0" animBg="1"/>
      <p:bldP spid="53" grpId="0"/>
      <p:bldP spid="54" grpId="0" animBg="1"/>
      <p:bldP spid="57" grpId="0" animBg="1"/>
      <p:bldP spid="9" grpId="0"/>
      <p:bldP spid="9" grpId="1"/>
      <p:bldP spid="66" grpId="0"/>
      <p:bldP spid="81" grpId="0"/>
      <p:bldP spid="82" grpId="0" animBg="1"/>
      <p:bldP spid="83" grpId="0"/>
      <p:bldP spid="84" grpId="0"/>
      <p:bldP spid="85" grpId="0" animBg="1"/>
      <p:bldP spid="86" grpId="0"/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top-view photography of houses at daytime">
            <a:extLst>
              <a:ext uri="{FF2B5EF4-FFF2-40B4-BE49-F238E27FC236}">
                <a16:creationId xmlns:a16="http://schemas.microsoft.com/office/drawing/2014/main" id="{4FCC4630-7907-45A2-A3CB-8D2ED1DE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9000"/>
                    </a14:imgEffect>
                    <a14:imgEffect>
                      <a14:brightnessContrast brigh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19538" cy="7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the Tool 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8542" y="1304608"/>
            <a:ext cx="10214658" cy="2019508"/>
          </a:xfrm>
        </p:spPr>
        <p:txBody>
          <a:bodyPr/>
          <a:lstStyle/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Geocode the dataset to a specific city 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Pull geographic and demographic data for that city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Compute which Census tract each data point falls into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Calculate spatial equity metrics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Calculate demographic equity metric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sz="3000" i="1" dirty="0">
                <a:solidFill>
                  <a:schemeClr val="accent1"/>
                </a:solidFill>
                <a:latin typeface="Lato" panose="020F0502020204030203" pitchFamily="34" charset="0"/>
              </a:rPr>
              <a:t>Assess statistical significance of our equity metrics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64920" y="0"/>
            <a:ext cx="2369880" cy="553998"/>
          </a:xfrm>
        </p:spPr>
        <p:txBody>
          <a:bodyPr/>
          <a:lstStyle/>
          <a:p>
            <a:r>
              <a:rPr lang="en-US" dirty="0"/>
              <a:t>HOW THE TOOL WORKS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9597BC-5894-49C2-A93C-9E4FFCEA6B76}"/>
              </a:ext>
            </a:extLst>
          </p:cNvPr>
          <p:cNvSpPr/>
          <p:nvPr/>
        </p:nvSpPr>
        <p:spPr>
          <a:xfrm>
            <a:off x="841717" y="3077579"/>
            <a:ext cx="10508566" cy="3494787"/>
          </a:xfrm>
          <a:prstGeom prst="roundRect">
            <a:avLst/>
          </a:prstGeom>
          <a:blipFill dpi="0" rotWithShape="1">
            <a:blip r:embed="rId4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Couple of Caveats…</a:t>
            </a:r>
          </a:p>
        </p:txBody>
      </p:sp>
    </p:spTree>
    <p:extLst>
      <p:ext uri="{BB962C8B-B14F-4D97-AF65-F5344CB8AC3E}">
        <p14:creationId xmlns:p14="http://schemas.microsoft.com/office/powerpoint/2010/main" val="278312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this tool </a:t>
            </a:r>
            <a:r>
              <a:rPr lang="en-US" dirty="0">
                <a:solidFill>
                  <a:schemeClr val="accent1"/>
                </a:solidFill>
              </a:rPr>
              <a:t>can</a:t>
            </a:r>
            <a:r>
              <a:rPr lang="en-US" dirty="0"/>
              <a:t> answer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563467"/>
            <a:ext cx="10456606" cy="4367212"/>
          </a:xfrm>
        </p:spPr>
        <p:txBody>
          <a:bodyPr/>
          <a:lstStyle/>
          <a:p>
            <a:r>
              <a:rPr lang="en-US" dirty="0"/>
              <a:t>Compared to the </a:t>
            </a:r>
            <a:r>
              <a:rPr lang="en-US" u="sng" dirty="0"/>
              <a:t>population distribution </a:t>
            </a:r>
            <a:r>
              <a:rPr lang="en-US" dirty="0"/>
              <a:t>in a city:</a:t>
            </a:r>
          </a:p>
          <a:p>
            <a:pPr lvl="1"/>
            <a:r>
              <a:rPr lang="en-US" dirty="0"/>
              <a:t>Are certain areas of the city over/underrepresented in my data?</a:t>
            </a:r>
          </a:p>
          <a:p>
            <a:pPr lvl="1"/>
            <a:r>
              <a:rPr lang="en-US" dirty="0"/>
              <a:t>Are certain demographic groups over/underrepresented in my data?</a:t>
            </a:r>
          </a:p>
          <a:p>
            <a:pPr lvl="1"/>
            <a:r>
              <a:rPr lang="en-US" dirty="0"/>
              <a:t>Are these results significant after taking into account variance in Census figures?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72487" y="0"/>
            <a:ext cx="2362313" cy="553998"/>
          </a:xfrm>
        </p:spPr>
        <p:txBody>
          <a:bodyPr/>
          <a:lstStyle/>
          <a:p>
            <a:r>
              <a:rPr lang="en-US" dirty="0"/>
              <a:t>HOW THE TOOL WORKS</a:t>
            </a:r>
          </a:p>
        </p:txBody>
      </p:sp>
    </p:spTree>
    <p:extLst>
      <p:ext uri="{BB962C8B-B14F-4D97-AF65-F5344CB8AC3E}">
        <p14:creationId xmlns:p14="http://schemas.microsoft.com/office/powerpoint/2010/main" val="174479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this tool </a:t>
            </a:r>
            <a:r>
              <a:rPr lang="en-US" dirty="0">
                <a:solidFill>
                  <a:schemeClr val="accent4"/>
                </a:solidFill>
              </a:rPr>
              <a:t>can’t</a:t>
            </a:r>
            <a:r>
              <a:rPr lang="en-US" dirty="0"/>
              <a:t> answer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563467"/>
            <a:ext cx="10456606" cy="4367212"/>
          </a:xfrm>
        </p:spPr>
        <p:txBody>
          <a:bodyPr/>
          <a:lstStyle/>
          <a:p>
            <a:r>
              <a:rPr lang="en-US" i="1" dirty="0"/>
              <a:t>Why</a:t>
            </a:r>
            <a:r>
              <a:rPr lang="en-US" dirty="0"/>
              <a:t> are certain areas / demographic groups overrepresented in my data?</a:t>
            </a:r>
          </a:p>
          <a:p>
            <a:r>
              <a:rPr lang="en-US" dirty="0"/>
              <a:t>Is the population distribution a good measure of the ‘ground truth’ in my data?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72487" y="0"/>
            <a:ext cx="2362313" cy="553998"/>
          </a:xfrm>
        </p:spPr>
        <p:txBody>
          <a:bodyPr/>
          <a:lstStyle/>
          <a:p>
            <a:r>
              <a:rPr lang="en-US" dirty="0"/>
              <a:t>HOW THE TOOL WORKS</a:t>
            </a:r>
          </a:p>
        </p:txBody>
      </p:sp>
    </p:spTree>
    <p:extLst>
      <p:ext uri="{BB962C8B-B14F-4D97-AF65-F5344CB8AC3E}">
        <p14:creationId xmlns:p14="http://schemas.microsoft.com/office/powerpoint/2010/main" val="33708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‘de-</a:t>
            </a:r>
            <a:r>
              <a:rPr lang="en-US" dirty="0" err="1"/>
              <a:t>bias’</a:t>
            </a:r>
            <a:r>
              <a:rPr lang="en-US" dirty="0"/>
              <a:t> data?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456606" cy="4367212"/>
          </a:xfrm>
        </p:spPr>
        <p:txBody>
          <a:bodyPr/>
          <a:lstStyle/>
          <a:p>
            <a:r>
              <a:rPr lang="en-US" dirty="0"/>
              <a:t>Unrepresentative data can signify:</a:t>
            </a:r>
          </a:p>
          <a:p>
            <a:pPr lvl="1"/>
            <a:r>
              <a:rPr lang="en-US" dirty="0"/>
              <a:t>Problems with data collection/reporting</a:t>
            </a:r>
          </a:p>
          <a:p>
            <a:pPr lvl="1"/>
            <a:r>
              <a:rPr lang="en-US" dirty="0"/>
              <a:t>Problems with previous policy decisions</a:t>
            </a:r>
          </a:p>
          <a:p>
            <a:pPr lvl="1"/>
            <a:r>
              <a:rPr lang="en-US" dirty="0"/>
              <a:t>Inaccurate ground truth data</a:t>
            </a:r>
          </a:p>
          <a:p>
            <a:pPr lvl="1"/>
            <a:r>
              <a:rPr lang="en-US" dirty="0"/>
              <a:t>Combination of the above</a:t>
            </a:r>
          </a:p>
          <a:p>
            <a:r>
              <a:rPr lang="en-US" dirty="0"/>
              <a:t>All require different solutions!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430917" y="0"/>
            <a:ext cx="1303883" cy="553998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4605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360722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What’s Next for the Tool?</a:t>
            </a:r>
          </a:p>
        </p:txBody>
      </p:sp>
    </p:spTree>
    <p:extLst>
      <p:ext uri="{BB962C8B-B14F-4D97-AF65-F5344CB8AC3E}">
        <p14:creationId xmlns:p14="http://schemas.microsoft.com/office/powerpoint/2010/main" val="100366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456606" cy="4367212"/>
          </a:xfrm>
        </p:spPr>
        <p:txBody>
          <a:bodyPr/>
          <a:lstStyle/>
          <a:p>
            <a:r>
              <a:rPr lang="en-US" dirty="0">
                <a:latin typeface="+mj-lt"/>
              </a:rPr>
              <a:t>Governments want to make equitable policy decisions using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reliable, representative </a:t>
            </a:r>
            <a:r>
              <a:rPr lang="en-US" dirty="0">
                <a:latin typeface="+mj-lt"/>
              </a:rPr>
              <a:t>data</a:t>
            </a:r>
          </a:p>
          <a:p>
            <a:r>
              <a:rPr lang="en-US" dirty="0">
                <a:latin typeface="+mj-lt"/>
              </a:rPr>
              <a:t>Measuring representativeness of data is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hard, time consuming, and expensive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22152" y="0"/>
            <a:ext cx="1712648" cy="55399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91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0831" y="1314946"/>
            <a:ext cx="8077200" cy="878507"/>
          </a:xfrm>
        </p:spPr>
        <p:txBody>
          <a:bodyPr/>
          <a:lstStyle/>
          <a:p>
            <a:pPr algn="ctr"/>
            <a:r>
              <a:rPr lang="en-US" sz="4000" dirty="0"/>
              <a:t>Coming Soon: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430917" y="0"/>
            <a:ext cx="1303883" cy="553998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4276C-FB06-4D12-A5A9-9DA6953D55FE}"/>
              </a:ext>
            </a:extLst>
          </p:cNvPr>
          <p:cNvSpPr/>
          <p:nvPr/>
        </p:nvSpPr>
        <p:spPr>
          <a:xfrm>
            <a:off x="2877878" y="2382559"/>
            <a:ext cx="643624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dirty="0">
                <a:latin typeface="+mj-lt"/>
              </a:rPr>
              <a:t>A </a:t>
            </a:r>
            <a:r>
              <a:rPr lang="en-US" sz="6500" b="1" dirty="0">
                <a:latin typeface="+mj-lt"/>
                <a:hlinkClick r:id="rId2"/>
              </a:rPr>
              <a:t>snazzy</a:t>
            </a:r>
            <a:r>
              <a:rPr lang="en-US" sz="6500" b="1" dirty="0">
                <a:latin typeface="+mj-lt"/>
              </a:rPr>
              <a:t> new public frontend!</a:t>
            </a:r>
          </a:p>
        </p:txBody>
      </p:sp>
    </p:spTree>
    <p:extLst>
      <p:ext uri="{BB962C8B-B14F-4D97-AF65-F5344CB8AC3E}">
        <p14:creationId xmlns:p14="http://schemas.microsoft.com/office/powerpoint/2010/main" val="350028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How we built the tool</a:t>
            </a:r>
          </a:p>
        </p:txBody>
      </p:sp>
    </p:spTree>
    <p:extLst>
      <p:ext uri="{BB962C8B-B14F-4D97-AF65-F5344CB8AC3E}">
        <p14:creationId xmlns:p14="http://schemas.microsoft.com/office/powerpoint/2010/main" val="283025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0F271-743F-4BF6-A680-CC5058BB0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84AB7-4EF4-4354-AA10-2F3131EA97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5063" y="0"/>
            <a:ext cx="2079737" cy="553998"/>
          </a:xfrm>
        </p:spPr>
        <p:txBody>
          <a:bodyPr/>
          <a:lstStyle/>
          <a:p>
            <a:r>
              <a:rPr lang="en-US" dirty="0"/>
              <a:t>How we built the tool</a:t>
            </a:r>
          </a:p>
        </p:txBody>
      </p:sp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555D974-29A6-4ADB-96F3-4232B8B9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17" y="3821908"/>
            <a:ext cx="1955800" cy="195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0D8091-545E-4823-B58D-6000F0B467A0}"/>
              </a:ext>
            </a:extLst>
          </p:cNvPr>
          <p:cNvSpPr txBox="1"/>
          <p:nvPr/>
        </p:nvSpPr>
        <p:spPr>
          <a:xfrm>
            <a:off x="1862539" y="4515943"/>
            <a:ext cx="2215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rgbClr val="009944"/>
                </a:solidFill>
                <a:latin typeface="+mj-lt"/>
              </a:rPr>
              <a:t>Geo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532CB8-BDB6-4C9E-96FD-654241815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32" r="71537" b="28517"/>
          <a:stretch/>
        </p:blipFill>
        <p:spPr>
          <a:xfrm>
            <a:off x="769937" y="1380184"/>
            <a:ext cx="1363663" cy="1690688"/>
          </a:xfrm>
          <a:prstGeom prst="rect">
            <a:avLst/>
          </a:prstGeom>
        </p:spPr>
      </p:pic>
      <p:pic>
        <p:nvPicPr>
          <p:cNvPr id="15" name="Graphic 14" descr="Add">
            <a:extLst>
              <a:ext uri="{FF2B5EF4-FFF2-40B4-BE49-F238E27FC236}">
                <a16:creationId xmlns:a16="http://schemas.microsoft.com/office/drawing/2014/main" id="{A71771DC-6574-4FF7-987F-594CD8D2E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1548" y="3036092"/>
            <a:ext cx="664877" cy="664877"/>
          </a:xfrm>
          <a:prstGeom prst="rect">
            <a:avLst/>
          </a:prstGeom>
        </p:spPr>
      </p:pic>
      <p:pic>
        <p:nvPicPr>
          <p:cNvPr id="2052" name="Picture 4" descr="Lambda logo | Half-Life Wiki | Fandom">
            <a:extLst>
              <a:ext uri="{FF2B5EF4-FFF2-40B4-BE49-F238E27FC236}">
                <a16:creationId xmlns:a16="http://schemas.microsoft.com/office/drawing/2014/main" id="{45D23A74-F3FA-454B-92B1-68961BA4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03" y="1965013"/>
            <a:ext cx="3091679" cy="309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DB9E49-A21C-4E2E-826D-4C9CED77AD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57000"/>
                    </a14:imgEffect>
                  </a14:imgLayer>
                </a14:imgProps>
              </a:ext>
            </a:extLst>
          </a:blip>
          <a:srcRect l="29772" t="30932" b="28517"/>
          <a:stretch/>
        </p:blipFill>
        <p:spPr>
          <a:xfrm>
            <a:off x="2034085" y="1287970"/>
            <a:ext cx="3364680" cy="1690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40336D-F697-4672-90A0-C6AFC5F254A5}"/>
              </a:ext>
            </a:extLst>
          </p:cNvPr>
          <p:cNvSpPr txBox="1"/>
          <p:nvPr/>
        </p:nvSpPr>
        <p:spPr>
          <a:xfrm>
            <a:off x="6400845" y="2860698"/>
            <a:ext cx="1195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90509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AF082-619E-4F3D-8519-27F962DA5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6403-CFED-4E39-B8A0-56655FE110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5063" y="0"/>
            <a:ext cx="2079737" cy="553998"/>
          </a:xfrm>
        </p:spPr>
        <p:txBody>
          <a:bodyPr/>
          <a:lstStyle/>
          <a:p>
            <a:r>
              <a:rPr lang="en-US" dirty="0"/>
              <a:t>How we built the tool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451BC4-B190-44B1-AB18-78DAB60EA78E}"/>
              </a:ext>
            </a:extLst>
          </p:cNvPr>
          <p:cNvSpPr txBox="1">
            <a:spLocks/>
          </p:cNvSpPr>
          <p:nvPr/>
        </p:nvSpPr>
        <p:spPr>
          <a:xfrm>
            <a:off x="418356" y="2466522"/>
            <a:ext cx="4291208" cy="132556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solidFill>
                  <a:srgbClr val="1696D2"/>
                </a:solidFill>
                <a:latin typeface="Lato" panose="020F0502020204030203" pitchFamily="34" charset="0"/>
              </a:rPr>
              <a:t>Serverless Architecture</a:t>
            </a:r>
          </a:p>
        </p:txBody>
      </p:sp>
      <p:pic>
        <p:nvPicPr>
          <p:cNvPr id="7" name="Picture 2" descr="Image result for serverless">
            <a:extLst>
              <a:ext uri="{FF2B5EF4-FFF2-40B4-BE49-F238E27FC236}">
                <a16:creationId xmlns:a16="http://schemas.microsoft.com/office/drawing/2014/main" id="{9DE102AA-B29C-457E-8C7C-231D91BA1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" t="1826" r="1172" b="4841"/>
          <a:stretch/>
        </p:blipFill>
        <p:spPr bwMode="auto">
          <a:xfrm>
            <a:off x="5364322" y="480512"/>
            <a:ext cx="6409322" cy="600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5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B14E9-D0AD-402F-80C2-A2566F46B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8D3A-9AAC-4651-88FF-4768C3226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5063" y="0"/>
            <a:ext cx="2079737" cy="553998"/>
          </a:xfrm>
        </p:spPr>
        <p:txBody>
          <a:bodyPr/>
          <a:lstStyle/>
          <a:p>
            <a:r>
              <a:rPr lang="en-US" dirty="0"/>
              <a:t>How we built the tool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6183BC46-3A02-4999-94F0-A42894819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502" y="4459699"/>
            <a:ext cx="909998" cy="909998"/>
          </a:xfrm>
          <a:prstGeom prst="rect">
            <a:avLst/>
          </a:prstGeom>
        </p:spPr>
      </p:pic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CE229F2C-3E23-4FD7-8AA5-02F3A3EE6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0" y="2630899"/>
            <a:ext cx="914400" cy="914400"/>
          </a:xfrm>
          <a:prstGeom prst="rect">
            <a:avLst/>
          </a:prstGeom>
        </p:spPr>
      </p:pic>
      <p:pic>
        <p:nvPicPr>
          <p:cNvPr id="8" name="Graphic 7" descr="Money">
            <a:extLst>
              <a:ext uri="{FF2B5EF4-FFF2-40B4-BE49-F238E27FC236}">
                <a16:creationId xmlns:a16="http://schemas.microsoft.com/office/drawing/2014/main" id="{772996B2-0E94-422A-ABD9-A49CC75C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100" y="971121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AEC9A-471F-4FAB-9023-93CBF47AD5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4" b="4046"/>
          <a:stretch/>
        </p:blipFill>
        <p:spPr>
          <a:xfrm>
            <a:off x="2552869" y="1181099"/>
            <a:ext cx="9016831" cy="49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B14E9-D0AD-402F-80C2-A2566F46B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8D3A-9AAC-4651-88FF-4768C3226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55063" y="0"/>
            <a:ext cx="2079737" cy="553998"/>
          </a:xfrm>
        </p:spPr>
        <p:txBody>
          <a:bodyPr/>
          <a:lstStyle/>
          <a:p>
            <a:r>
              <a:rPr lang="en-US" dirty="0"/>
              <a:t>How we built the tool</a:t>
            </a:r>
          </a:p>
        </p:txBody>
      </p:sp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D703B28F-9B71-4D2C-9507-5D62567BE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063" y="4463283"/>
            <a:ext cx="909998" cy="909998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71F44623-7C22-420F-8B44-F361B8B10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661" y="2634483"/>
            <a:ext cx="914400" cy="914400"/>
          </a:xfrm>
          <a:prstGeom prst="rect">
            <a:avLst/>
          </a:prstGeom>
        </p:spPr>
      </p:pic>
      <p:pic>
        <p:nvPicPr>
          <p:cNvPr id="12" name="Graphic 11" descr="Money">
            <a:extLst>
              <a:ext uri="{FF2B5EF4-FFF2-40B4-BE49-F238E27FC236}">
                <a16:creationId xmlns:a16="http://schemas.microsoft.com/office/drawing/2014/main" id="{61118785-3E0B-4600-92E9-22DCE013C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661" y="974705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05405F-129A-4F20-837C-2EFBC1D9919D}"/>
              </a:ext>
            </a:extLst>
          </p:cNvPr>
          <p:cNvSpPr txBox="1"/>
          <p:nvPr/>
        </p:nvSpPr>
        <p:spPr>
          <a:xfrm>
            <a:off x="4008120" y="1305818"/>
            <a:ext cx="77266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1 user</a:t>
            </a:r>
          </a:p>
          <a:p>
            <a:pPr marL="285750" indent="-285750"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100 user</a:t>
            </a:r>
          </a:p>
          <a:p>
            <a:pPr marL="285750" indent="-285750"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1,000,000 user</a:t>
            </a:r>
          </a:p>
          <a:p>
            <a:pPr marL="285750" indent="-285750">
              <a:spcBef>
                <a:spcPts val="1800"/>
              </a:spcBef>
              <a:spcAft>
                <a:spcPts val="1800"/>
              </a:spcAft>
              <a:buFontTx/>
              <a:buChar char="-"/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Doesn’t matter!</a:t>
            </a:r>
          </a:p>
        </p:txBody>
      </p:sp>
    </p:spTree>
    <p:extLst>
      <p:ext uri="{BB962C8B-B14F-4D97-AF65-F5344CB8AC3E}">
        <p14:creationId xmlns:p14="http://schemas.microsoft.com/office/powerpoint/2010/main" val="4280590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37F55-EFDD-4BE8-8EBF-9912EE0AA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38EF4-28A4-4860-8CE6-87BFAB87EA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A4879-F69A-4A71-BD54-D719345FF37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1"/>
          <a:stretch/>
        </p:blipFill>
        <p:spPr bwMode="auto">
          <a:xfrm>
            <a:off x="2091096" y="983820"/>
            <a:ext cx="9643704" cy="520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21123865-707D-4A43-8B20-B5800FE36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661" y="4472399"/>
            <a:ext cx="909998" cy="909998"/>
          </a:xfrm>
          <a:prstGeom prst="rect">
            <a:avLst/>
          </a:prstGeom>
        </p:spPr>
      </p:pic>
      <p:pic>
        <p:nvPicPr>
          <p:cNvPr id="8" name="Graphic 7" descr="Gold bars">
            <a:extLst>
              <a:ext uri="{FF2B5EF4-FFF2-40B4-BE49-F238E27FC236}">
                <a16:creationId xmlns:a16="http://schemas.microsoft.com/office/drawing/2014/main" id="{587D91C6-1619-4C64-BF60-9E493EA7D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259" y="2643599"/>
            <a:ext cx="914400" cy="914400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FC21C5E1-25F3-4630-800D-999D0C548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259" y="9838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94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Questions? Feedback?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58947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B3674-8682-4F1B-8D4D-18496D0A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7C01E0-F548-4E49-9122-52242957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Get in Touch!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@ajjit10</a:t>
            </a: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anarayanan@urban.org</a:t>
            </a:r>
            <a:endParaRPr lang="en-US" sz="5000" b="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E8FF8A-F7C8-416C-8F6D-56836460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5687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22152" y="0"/>
            <a:ext cx="1712648" cy="55399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8123D21-84F6-45A4-91E6-09A0BED21FE2}"/>
              </a:ext>
            </a:extLst>
          </p:cNvPr>
          <p:cNvGraphicFramePr/>
          <p:nvPr/>
        </p:nvGraphicFramePr>
        <p:xfrm>
          <a:off x="2242457" y="1056937"/>
          <a:ext cx="7707086" cy="551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01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22152" y="0"/>
            <a:ext cx="1712648" cy="55399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8123D21-84F6-45A4-91E6-09A0BED21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222371"/>
              </p:ext>
            </p:extLst>
          </p:nvPr>
        </p:nvGraphicFramePr>
        <p:xfrm>
          <a:off x="2242457" y="1056937"/>
          <a:ext cx="7707086" cy="551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F59D5F65-F757-4450-B848-F39CD36D7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2907323" y="1561878"/>
            <a:ext cx="2363090" cy="22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8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tool works</a:t>
            </a:r>
          </a:p>
        </p:txBody>
      </p:sp>
    </p:spTree>
    <p:extLst>
      <p:ext uri="{BB962C8B-B14F-4D97-AF65-F5344CB8AC3E}">
        <p14:creationId xmlns:p14="http://schemas.microsoft.com/office/powerpoint/2010/main" val="4954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top-view photography of houses at daytime">
            <a:extLst>
              <a:ext uri="{FF2B5EF4-FFF2-40B4-BE49-F238E27FC236}">
                <a16:creationId xmlns:a16="http://schemas.microsoft.com/office/drawing/2014/main" id="{E6B7ADF9-0C1D-478E-B7C3-71CD3141A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9000"/>
                    </a14:imgEffect>
                    <a14:imgEffect>
                      <a14:brightnessContrast brigh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600"/>
            <a:ext cx="12519538" cy="7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the tool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64920" y="0"/>
            <a:ext cx="2369880" cy="553998"/>
          </a:xfrm>
        </p:spPr>
        <p:txBody>
          <a:bodyPr/>
          <a:lstStyle/>
          <a:p>
            <a:r>
              <a:rPr lang="en-US" dirty="0"/>
              <a:t>HOW THE TOOL WORKS</a:t>
            </a: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59270A38-290B-4FCE-874D-7714F1069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560932"/>
              </p:ext>
            </p:extLst>
          </p:nvPr>
        </p:nvGraphicFramePr>
        <p:xfrm>
          <a:off x="504678" y="2573027"/>
          <a:ext cx="6177386" cy="2673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941BDE0-12A1-4EA9-BE9F-3A37C528A084}"/>
              </a:ext>
            </a:extLst>
          </p:cNvPr>
          <p:cNvGrpSpPr/>
          <p:nvPr/>
        </p:nvGrpSpPr>
        <p:grpSpPr>
          <a:xfrm rot="20221363">
            <a:off x="6841098" y="2591603"/>
            <a:ext cx="2279653" cy="638080"/>
            <a:chOff x="2831402" y="1017488"/>
            <a:chExt cx="545455" cy="638080"/>
          </a:xfrm>
          <a:solidFill>
            <a:schemeClr val="accent4"/>
          </a:solidFill>
        </p:grpSpPr>
        <p:sp>
          <p:nvSpPr>
            <p:cNvPr id="11" name="Arrow: Right 12">
              <a:extLst>
                <a:ext uri="{FF2B5EF4-FFF2-40B4-BE49-F238E27FC236}">
                  <a16:creationId xmlns:a16="http://schemas.microsoft.com/office/drawing/2014/main" id="{64B2C016-385E-4DFD-B075-DE1E4C73CC6D}"/>
                </a:ext>
              </a:extLst>
            </p:cNvPr>
            <p:cNvSpPr/>
            <p:nvPr/>
          </p:nvSpPr>
          <p:spPr>
            <a:xfrm>
              <a:off x="2831402" y="1017488"/>
              <a:ext cx="545455" cy="638080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Right 4">
              <a:extLst>
                <a:ext uri="{FF2B5EF4-FFF2-40B4-BE49-F238E27FC236}">
                  <a16:creationId xmlns:a16="http://schemas.microsoft.com/office/drawing/2014/main" id="{95AD6BAF-02A3-4FC4-96A0-EFDBDB4A8E23}"/>
                </a:ext>
              </a:extLst>
            </p:cNvPr>
            <p:cNvSpPr txBox="1"/>
            <p:nvPr/>
          </p:nvSpPr>
          <p:spPr>
            <a:xfrm>
              <a:off x="2831402" y="1145104"/>
              <a:ext cx="381819" cy="3828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CB4DB4-DB10-48A1-AF18-A96AA9C2DC7E}"/>
              </a:ext>
            </a:extLst>
          </p:cNvPr>
          <p:cNvGrpSpPr/>
          <p:nvPr/>
        </p:nvGrpSpPr>
        <p:grpSpPr>
          <a:xfrm>
            <a:off x="9152950" y="1650082"/>
            <a:ext cx="2572905" cy="1373967"/>
            <a:chOff x="1206" y="564657"/>
            <a:chExt cx="2572905" cy="1543743"/>
          </a:xfrm>
          <a:solidFill>
            <a:schemeClr val="accent1"/>
          </a:solidFill>
        </p:grpSpPr>
        <p:sp>
          <p:nvSpPr>
            <p:cNvPr id="14" name="Rectangle: Rounded Corners 18">
              <a:extLst>
                <a:ext uri="{FF2B5EF4-FFF2-40B4-BE49-F238E27FC236}">
                  <a16:creationId xmlns:a16="http://schemas.microsoft.com/office/drawing/2014/main" id="{E71B485D-8F46-4CCE-A88D-B6D3B2794454}"/>
                </a:ext>
              </a:extLst>
            </p:cNvPr>
            <p:cNvSpPr/>
            <p:nvPr/>
          </p:nvSpPr>
          <p:spPr>
            <a:xfrm>
              <a:off x="1206" y="564657"/>
              <a:ext cx="2572905" cy="154374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C8C9B0BF-136F-4114-84C5-1F6C25A705D4}"/>
                </a:ext>
              </a:extLst>
            </p:cNvPr>
            <p:cNvSpPr txBox="1"/>
            <p:nvPr/>
          </p:nvSpPr>
          <p:spPr>
            <a:xfrm>
              <a:off x="46421" y="609872"/>
              <a:ext cx="2482475" cy="145331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 dirty="0">
                <a:latin typeface="+mj-lt"/>
              </a:endParaRP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>
                  <a:latin typeface="+mj-lt"/>
                </a:rPr>
                <a:t>Geographic</a:t>
              </a:r>
              <a:r>
                <a:rPr lang="en-US" sz="2600" dirty="0">
                  <a:latin typeface="+mj-lt"/>
                </a:rPr>
                <a:t> Representation Metrics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 dirty="0"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CAB43D-94D8-4DB4-AD1D-FB958ED97779}"/>
              </a:ext>
            </a:extLst>
          </p:cNvPr>
          <p:cNvGrpSpPr/>
          <p:nvPr/>
        </p:nvGrpSpPr>
        <p:grpSpPr>
          <a:xfrm rot="1557913">
            <a:off x="6798912" y="4459081"/>
            <a:ext cx="2362785" cy="638080"/>
            <a:chOff x="2831402" y="1017488"/>
            <a:chExt cx="545455" cy="638080"/>
          </a:xfrm>
          <a:solidFill>
            <a:schemeClr val="accent4"/>
          </a:solidFill>
        </p:grpSpPr>
        <p:sp>
          <p:nvSpPr>
            <p:cNvPr id="17" name="Arrow: Right 24">
              <a:extLst>
                <a:ext uri="{FF2B5EF4-FFF2-40B4-BE49-F238E27FC236}">
                  <a16:creationId xmlns:a16="http://schemas.microsoft.com/office/drawing/2014/main" id="{E405E21E-CE05-41FB-9FE9-3AEE7F5C9AF9}"/>
                </a:ext>
              </a:extLst>
            </p:cNvPr>
            <p:cNvSpPr/>
            <p:nvPr/>
          </p:nvSpPr>
          <p:spPr>
            <a:xfrm>
              <a:off x="2831402" y="1017488"/>
              <a:ext cx="545455" cy="638080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Right 4">
              <a:extLst>
                <a:ext uri="{FF2B5EF4-FFF2-40B4-BE49-F238E27FC236}">
                  <a16:creationId xmlns:a16="http://schemas.microsoft.com/office/drawing/2014/main" id="{12168D37-DFAE-4154-A9A8-9429B776D3D2}"/>
                </a:ext>
              </a:extLst>
            </p:cNvPr>
            <p:cNvSpPr txBox="1"/>
            <p:nvPr/>
          </p:nvSpPr>
          <p:spPr>
            <a:xfrm>
              <a:off x="2831402" y="1145104"/>
              <a:ext cx="381819" cy="3828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>
                <a:latin typeface="+mj-l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2199BA-597E-472D-908C-AABE2499D13E}"/>
              </a:ext>
            </a:extLst>
          </p:cNvPr>
          <p:cNvGrpSpPr/>
          <p:nvPr/>
        </p:nvGrpSpPr>
        <p:grpSpPr>
          <a:xfrm rot="40228">
            <a:off x="9152951" y="4584424"/>
            <a:ext cx="2572905" cy="1543743"/>
            <a:chOff x="1206" y="564657"/>
            <a:chExt cx="2572905" cy="1543743"/>
          </a:xfrm>
          <a:solidFill>
            <a:schemeClr val="accent1"/>
          </a:solidFill>
        </p:grpSpPr>
        <p:sp>
          <p:nvSpPr>
            <p:cNvPr id="20" name="Rectangle: Rounded Corners 27">
              <a:extLst>
                <a:ext uri="{FF2B5EF4-FFF2-40B4-BE49-F238E27FC236}">
                  <a16:creationId xmlns:a16="http://schemas.microsoft.com/office/drawing/2014/main" id="{AD0A7125-373A-4E77-BD19-4DE7C81B7CE3}"/>
                </a:ext>
              </a:extLst>
            </p:cNvPr>
            <p:cNvSpPr/>
            <p:nvPr/>
          </p:nvSpPr>
          <p:spPr>
            <a:xfrm>
              <a:off x="1206" y="564657"/>
              <a:ext cx="2572905" cy="154374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7C65C9BF-8307-428D-B9B3-173C15D9365E}"/>
                </a:ext>
              </a:extLst>
            </p:cNvPr>
            <p:cNvSpPr txBox="1"/>
            <p:nvPr/>
          </p:nvSpPr>
          <p:spPr>
            <a:xfrm>
              <a:off x="46421" y="609872"/>
              <a:ext cx="2482475" cy="145331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dirty="0">
                  <a:latin typeface="+mj-lt"/>
                </a:rPr>
                <a:t>Demographic Representation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10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top-view photography of houses at daytime">
            <a:extLst>
              <a:ext uri="{FF2B5EF4-FFF2-40B4-BE49-F238E27FC236}">
                <a16:creationId xmlns:a16="http://schemas.microsoft.com/office/drawing/2014/main" id="{BCE38702-954C-4573-86EC-29372142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9000"/>
                    </a14:imgEffect>
                    <a14:imgEffect>
                      <a14:brightnessContrast brigh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600"/>
            <a:ext cx="12519538" cy="7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the Tool 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8542" y="1304608"/>
            <a:ext cx="10214658" cy="4367212"/>
          </a:xfrm>
        </p:spPr>
        <p:txBody>
          <a:bodyPr/>
          <a:lstStyle/>
          <a:p>
            <a:pPr marL="739775" indent="-4492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sz="3000" i="1" dirty="0">
                <a:solidFill>
                  <a:schemeClr val="accent1"/>
                </a:solidFill>
                <a:latin typeface="Lato" panose="020F0502020204030203" pitchFamily="34" charset="0"/>
              </a:rPr>
              <a:t>Geocode the dataset to a specific city 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Pull geographic and demographic data for that city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Compute which Census tract each data point falls into</a:t>
            </a:r>
            <a:endParaRPr lang="en-US" sz="8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Calculate spatial equity metrics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Calculate demographic equity metric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Assess statistical significance of our equity metrics</a:t>
            </a:r>
            <a:endParaRPr lang="en-US" sz="8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64920" y="0"/>
            <a:ext cx="2369880" cy="553998"/>
          </a:xfrm>
        </p:spPr>
        <p:txBody>
          <a:bodyPr/>
          <a:lstStyle/>
          <a:p>
            <a:r>
              <a:rPr lang="en-US" dirty="0"/>
              <a:t>HOW THE TOOL WORKS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F69964-B474-428F-B143-B13E4F4E30B8}"/>
              </a:ext>
            </a:extLst>
          </p:cNvPr>
          <p:cNvCxnSpPr>
            <a:cxnSpLocks/>
          </p:cNvCxnSpPr>
          <p:nvPr/>
        </p:nvCxnSpPr>
        <p:spPr>
          <a:xfrm>
            <a:off x="5355057" y="4528432"/>
            <a:ext cx="1481885" cy="0"/>
          </a:xfrm>
          <a:prstGeom prst="straightConnector1">
            <a:avLst/>
          </a:prstGeom>
          <a:ln w="127000">
            <a:solidFill>
              <a:srgbClr val="1696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B8E7F4-5DF9-41BF-82ED-DCA35DD606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96" b="79095" l="2421" r="81719">
                        <a14:foregroundMark x1="24939" y1="52463" x2="24939" y2="52463"/>
                        <a14:foregroundMark x1="17433" y1="61784" x2="17433" y2="61784"/>
                        <a14:foregroundMark x1="21913" y1="68176" x2="21913" y2="68176"/>
                        <a14:foregroundMark x1="30993" y1="79095" x2="30993" y2="79095"/>
                        <a14:foregroundMark x1="9443" y1="49268" x2="9443" y2="49268"/>
                        <a14:foregroundMark x1="8596" y1="47137" x2="8596" y2="47137"/>
                        <a14:foregroundMark x1="2663" y1="49933" x2="2663" y2="49933"/>
                        <a14:foregroundMark x1="4358" y1="39547" x2="4358" y2="39547"/>
                        <a14:foregroundMark x1="19370" y1="35153" x2="19370" y2="35153"/>
                        <a14:foregroundMark x1="29056" y1="36884" x2="29056" y2="36884"/>
                        <a14:foregroundMark x1="31477" y1="48735" x2="31477" y2="48735"/>
                        <a14:foregroundMark x1="39952" y1="57124" x2="39952" y2="57124"/>
                        <a14:foregroundMark x1="29177" y1="23435" x2="29177" y2="23435"/>
                        <a14:foregroundMark x1="21913" y1="18775" x2="21913" y2="18775"/>
                        <a14:foregroundMark x1="18281" y1="3196" x2="18281" y2="3196"/>
                        <a14:foregroundMark x1="39588" y1="19308" x2="39588" y2="19308"/>
                        <a14:foregroundMark x1="47337" y1="25033" x2="47337" y2="25033"/>
                        <a14:foregroundMark x1="58838" y1="3595" x2="58838" y2="3595"/>
                        <a14:foregroundMark x1="50969" y1="59654" x2="50969" y2="59654"/>
                        <a14:foregroundMark x1="57748" y1="51664" x2="57748" y2="51664"/>
                        <a14:foregroundMark x1="65617" y1="65379" x2="65617" y2="65379"/>
                        <a14:foregroundMark x1="81719" y1="44208" x2="81719" y2="44208"/>
                      </a14:backgroundRemoval>
                    </a14:imgEffect>
                  </a14:imgLayer>
                </a14:imgProps>
              </a:ext>
            </a:extLst>
          </a:blip>
          <a:srcRect l="1124" r="15364" b="16497"/>
          <a:stretch/>
        </p:blipFill>
        <p:spPr>
          <a:xfrm>
            <a:off x="1936292" y="3650500"/>
            <a:ext cx="2661138" cy="2419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AA2A62-2A40-4D72-91BF-78B4A4D2251C}"/>
              </a:ext>
            </a:extLst>
          </p:cNvPr>
          <p:cNvSpPr txBox="1"/>
          <p:nvPr/>
        </p:nvSpPr>
        <p:spPr>
          <a:xfrm>
            <a:off x="7300685" y="3994292"/>
            <a:ext cx="3062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C008B"/>
                </a:solidFill>
                <a:latin typeface="Lato" panose="020F0502020204030203" pitchFamily="34" charset="0"/>
              </a:rPr>
              <a:t>Washington DC</a:t>
            </a:r>
          </a:p>
        </p:txBody>
      </p:sp>
    </p:spTree>
    <p:extLst>
      <p:ext uri="{BB962C8B-B14F-4D97-AF65-F5344CB8AC3E}">
        <p14:creationId xmlns:p14="http://schemas.microsoft.com/office/powerpoint/2010/main" val="416584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top-view photography of houses at daytime">
            <a:extLst>
              <a:ext uri="{FF2B5EF4-FFF2-40B4-BE49-F238E27FC236}">
                <a16:creationId xmlns:a16="http://schemas.microsoft.com/office/drawing/2014/main" id="{EB9E59E3-FF4A-4BFC-90B9-FA3125C3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9000"/>
                    </a14:imgEffect>
                    <a14:imgEffect>
                      <a14:brightnessContrast brigh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600"/>
            <a:ext cx="12519538" cy="7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the Tool 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8542" y="1304608"/>
            <a:ext cx="10214658" cy="4367212"/>
          </a:xfrm>
        </p:spPr>
        <p:txBody>
          <a:bodyPr/>
          <a:lstStyle/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Geocode the dataset to a specific city 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sz="3000" i="1" dirty="0">
                <a:solidFill>
                  <a:schemeClr val="accent1"/>
                </a:solidFill>
                <a:latin typeface="Lato" panose="020F0502020204030203" pitchFamily="34" charset="0"/>
              </a:rPr>
              <a:t>Pull geographic and demographic data for that city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Compute which Census tract each data point falls into</a:t>
            </a:r>
            <a:endParaRPr lang="en-US" sz="8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Calculate spatial equity metrics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Calculate demographic equity metric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Assess statistical significance of our equity metrics</a:t>
            </a:r>
            <a:endParaRPr lang="en-US" sz="8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64920" y="0"/>
            <a:ext cx="2369880" cy="553998"/>
          </a:xfrm>
        </p:spPr>
        <p:txBody>
          <a:bodyPr/>
          <a:lstStyle/>
          <a:p>
            <a:r>
              <a:rPr lang="en-US" dirty="0"/>
              <a:t>HOW THE TOOL WORKS</a:t>
            </a:r>
          </a:p>
        </p:txBody>
      </p:sp>
      <p:pic>
        <p:nvPicPr>
          <p:cNvPr id="1026" name="Picture 2" descr="Image result for acs american community surv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57"/>
          <a:stretch/>
        </p:blipFill>
        <p:spPr bwMode="auto">
          <a:xfrm>
            <a:off x="6994761" y="5184738"/>
            <a:ext cx="1450740" cy="134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0D0462-D795-4D8A-84B6-6C41D448CEBF}"/>
              </a:ext>
            </a:extLst>
          </p:cNvPr>
          <p:cNvCxnSpPr>
            <a:cxnSpLocks/>
          </p:cNvCxnSpPr>
          <p:nvPr/>
        </p:nvCxnSpPr>
        <p:spPr>
          <a:xfrm flipH="1" flipV="1">
            <a:off x="3631695" y="4934153"/>
            <a:ext cx="3079208" cy="984537"/>
          </a:xfrm>
          <a:prstGeom prst="straightConnector1">
            <a:avLst/>
          </a:prstGeom>
          <a:ln w="111125">
            <a:solidFill>
              <a:srgbClr val="1696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D0462-D795-4D8A-84B6-6C41D448CEBF}"/>
              </a:ext>
            </a:extLst>
          </p:cNvPr>
          <p:cNvCxnSpPr>
            <a:cxnSpLocks/>
          </p:cNvCxnSpPr>
          <p:nvPr/>
        </p:nvCxnSpPr>
        <p:spPr>
          <a:xfrm flipH="1">
            <a:off x="3642548" y="3690638"/>
            <a:ext cx="3275087" cy="974133"/>
          </a:xfrm>
          <a:prstGeom prst="straightConnector1">
            <a:avLst/>
          </a:prstGeom>
          <a:ln w="111125">
            <a:solidFill>
              <a:srgbClr val="1696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AA2A62-2A40-4D72-91BF-78B4A4D2251C}"/>
              </a:ext>
            </a:extLst>
          </p:cNvPr>
          <p:cNvSpPr txBox="1"/>
          <p:nvPr/>
        </p:nvSpPr>
        <p:spPr>
          <a:xfrm>
            <a:off x="2146035" y="4253615"/>
            <a:ext cx="18668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EC008B"/>
                </a:solidFill>
                <a:latin typeface="Lato" panose="020F0502020204030203" pitchFamily="34" charset="0"/>
              </a:rPr>
              <a:t>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0C5A2-77A2-4467-9195-6ADBB8FD974A}"/>
              </a:ext>
            </a:extLst>
          </p:cNvPr>
          <p:cNvSpPr txBox="1"/>
          <p:nvPr/>
        </p:nvSpPr>
        <p:spPr>
          <a:xfrm>
            <a:off x="8445501" y="5372100"/>
            <a:ext cx="1450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American Community</a:t>
            </a:r>
          </a:p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0B51B7-3C47-4BFC-ACD7-8FB5E3152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02" y="2215910"/>
            <a:ext cx="4728742" cy="27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2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top-view photography of houses at daytime">
            <a:extLst>
              <a:ext uri="{FF2B5EF4-FFF2-40B4-BE49-F238E27FC236}">
                <a16:creationId xmlns:a16="http://schemas.microsoft.com/office/drawing/2014/main" id="{9919768C-3455-4A10-AA19-B37942D41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9000"/>
                    </a14:imgEffect>
                    <a14:imgEffect>
                      <a14:brightnessContrast brigh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600"/>
            <a:ext cx="12519538" cy="7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the Tool 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8542" y="1304608"/>
            <a:ext cx="10214658" cy="1739044"/>
          </a:xfrm>
        </p:spPr>
        <p:txBody>
          <a:bodyPr/>
          <a:lstStyle/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Geocode the dataset to a specific city 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Pull geographic and demographic data for that city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sz="3000" i="1" dirty="0">
                <a:solidFill>
                  <a:schemeClr val="accent1"/>
                </a:solidFill>
                <a:latin typeface="Lato" panose="020F0502020204030203" pitchFamily="34" charset="0"/>
              </a:rPr>
              <a:t>Compute which Census tract each data point falls into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Calculate spatial equity metrics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Calculate demographic equity metric</a:t>
            </a:r>
          </a:p>
          <a:p>
            <a:pPr marL="739775" indent="-449263">
              <a:lnSpc>
                <a:spcPct val="10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AutoNum type="arabicParenR"/>
            </a:pPr>
            <a:r>
              <a:rPr lang="en-US" sz="800" i="1" dirty="0">
                <a:solidFill>
                  <a:schemeClr val="accent2"/>
                </a:solidFill>
                <a:latin typeface="Lato" panose="020F0502020204030203" pitchFamily="34" charset="0"/>
              </a:rPr>
              <a:t>Assess statistical significance of our equity metrics</a:t>
            </a:r>
            <a:endParaRPr lang="en-US" sz="800" dirty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64920" y="0"/>
            <a:ext cx="2369880" cy="553998"/>
          </a:xfrm>
        </p:spPr>
        <p:txBody>
          <a:bodyPr/>
          <a:lstStyle/>
          <a:p>
            <a:r>
              <a:rPr lang="en-US" dirty="0"/>
              <a:t>HOW THE TOOL 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14CDE6-5D3E-4FC5-8709-B0ED385729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96" b="79095" l="2421" r="81719">
                        <a14:foregroundMark x1="24939" y1="52463" x2="24939" y2="52463"/>
                        <a14:foregroundMark x1="17433" y1="61784" x2="17433" y2="61784"/>
                        <a14:foregroundMark x1="21913" y1="68176" x2="21913" y2="68176"/>
                        <a14:foregroundMark x1="30993" y1="79095" x2="30993" y2="79095"/>
                        <a14:foregroundMark x1="9443" y1="49268" x2="9443" y2="49268"/>
                        <a14:foregroundMark x1="8596" y1="47137" x2="8596" y2="47137"/>
                        <a14:foregroundMark x1="2663" y1="49933" x2="2663" y2="49933"/>
                        <a14:foregroundMark x1="4358" y1="39547" x2="4358" y2="39547"/>
                        <a14:foregroundMark x1="19370" y1="35153" x2="19370" y2="35153"/>
                        <a14:foregroundMark x1="29056" y1="36884" x2="29056" y2="36884"/>
                        <a14:foregroundMark x1="31477" y1="48735" x2="31477" y2="48735"/>
                        <a14:foregroundMark x1="39952" y1="57124" x2="39952" y2="57124"/>
                        <a14:foregroundMark x1="29177" y1="23435" x2="29177" y2="23435"/>
                        <a14:foregroundMark x1="21913" y1="18775" x2="21913" y2="18775"/>
                        <a14:foregroundMark x1="18281" y1="3196" x2="18281" y2="3196"/>
                        <a14:foregroundMark x1="39588" y1="19308" x2="39588" y2="19308"/>
                        <a14:foregroundMark x1="47337" y1="25033" x2="47337" y2="25033"/>
                        <a14:foregroundMark x1="58838" y1="3595" x2="58838" y2="3595"/>
                        <a14:foregroundMark x1="50969" y1="59654" x2="50969" y2="59654"/>
                        <a14:foregroundMark x1="57748" y1="51664" x2="57748" y2="51664"/>
                        <a14:foregroundMark x1="65617" y1="65379" x2="65617" y2="65379"/>
                        <a14:foregroundMark x1="81719" y1="44208" x2="81719" y2="44208"/>
                      </a14:backgroundRemoval>
                    </a14:imgEffect>
                  </a14:imgLayer>
                </a14:imgProps>
              </a:ext>
            </a:extLst>
          </a:blip>
          <a:srcRect l="1124" r="15364" b="16497"/>
          <a:stretch/>
        </p:blipFill>
        <p:spPr>
          <a:xfrm>
            <a:off x="486303" y="3488214"/>
            <a:ext cx="2735005" cy="2486417"/>
          </a:xfrm>
          <a:prstGeom prst="rect">
            <a:avLst/>
          </a:prstGeom>
        </p:spPr>
      </p:pic>
      <p:sp>
        <p:nvSpPr>
          <p:cNvPr id="13" name="Arrow: Chevron 1">
            <a:extLst>
              <a:ext uri="{FF2B5EF4-FFF2-40B4-BE49-F238E27FC236}">
                <a16:creationId xmlns:a16="http://schemas.microsoft.com/office/drawing/2014/main" id="{94FA71AE-A2FB-470E-8EFE-9CC8EE1E5795}"/>
              </a:ext>
            </a:extLst>
          </p:cNvPr>
          <p:cNvSpPr/>
          <p:nvPr/>
        </p:nvSpPr>
        <p:spPr>
          <a:xfrm>
            <a:off x="3559069" y="4381285"/>
            <a:ext cx="612397" cy="924968"/>
          </a:xfrm>
          <a:prstGeom prst="chevron">
            <a:avLst/>
          </a:prstGeom>
          <a:solidFill>
            <a:schemeClr val="accent1">
              <a:alpha val="7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Equals 11">
            <a:extLst>
              <a:ext uri="{FF2B5EF4-FFF2-40B4-BE49-F238E27FC236}">
                <a16:creationId xmlns:a16="http://schemas.microsoft.com/office/drawing/2014/main" id="{EA13287C-29C0-47D0-9427-94950DA6A371}"/>
              </a:ext>
            </a:extLst>
          </p:cNvPr>
          <p:cNvSpPr/>
          <p:nvPr/>
        </p:nvSpPr>
        <p:spPr>
          <a:xfrm>
            <a:off x="7295888" y="4381285"/>
            <a:ext cx="1323574" cy="924968"/>
          </a:xfrm>
          <a:prstGeom prst="mathEqual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F98019-D5C8-4F76-BE55-B4F9A6C243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540" r="32693"/>
          <a:stretch/>
        </p:blipFill>
        <p:spPr>
          <a:xfrm>
            <a:off x="8619462" y="2752597"/>
            <a:ext cx="2996100" cy="39576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510E7C7-7086-45A6-B1A6-CD79F2C7DFC8}"/>
              </a:ext>
            </a:extLst>
          </p:cNvPr>
          <p:cNvGrpSpPr/>
          <p:nvPr/>
        </p:nvGrpSpPr>
        <p:grpSpPr>
          <a:xfrm>
            <a:off x="4320009" y="3028321"/>
            <a:ext cx="3047091" cy="3829679"/>
            <a:chOff x="4320009" y="3028321"/>
            <a:chExt cx="3047091" cy="382967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DBD43CA-C0A1-4AF0-905A-4E370A4B5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087" r="28383"/>
            <a:stretch/>
          </p:blipFill>
          <p:spPr>
            <a:xfrm>
              <a:off x="4320009" y="3028321"/>
              <a:ext cx="3047091" cy="3829679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4783213" y="3833540"/>
              <a:ext cx="260723" cy="309158"/>
            </a:xfrm>
            <a:custGeom>
              <a:avLst/>
              <a:gdLst>
                <a:gd name="connsiteX0" fmla="*/ 0 w 202406"/>
                <a:gd name="connsiteY0" fmla="*/ 126206 h 257175"/>
                <a:gd name="connsiteX1" fmla="*/ 142875 w 202406"/>
                <a:gd name="connsiteY1" fmla="*/ 257175 h 257175"/>
                <a:gd name="connsiteX2" fmla="*/ 202406 w 202406"/>
                <a:gd name="connsiteY2" fmla="*/ 154781 h 257175"/>
                <a:gd name="connsiteX3" fmla="*/ 140493 w 202406"/>
                <a:gd name="connsiteY3" fmla="*/ 0 h 257175"/>
                <a:gd name="connsiteX4" fmla="*/ 0 w 202406"/>
                <a:gd name="connsiteY4" fmla="*/ 12620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06" h="257175">
                  <a:moveTo>
                    <a:pt x="0" y="126206"/>
                  </a:moveTo>
                  <a:lnTo>
                    <a:pt x="142875" y="257175"/>
                  </a:lnTo>
                  <a:lnTo>
                    <a:pt x="202406" y="154781"/>
                  </a:lnTo>
                  <a:lnTo>
                    <a:pt x="140493" y="0"/>
                  </a:lnTo>
                  <a:lnTo>
                    <a:pt x="0" y="126206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69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94546"/>
      </a:dk1>
      <a:lt1>
        <a:srgbClr val="FFFFFF"/>
      </a:lt1>
      <a:dk2>
        <a:srgbClr val="1A8ECE"/>
      </a:dk2>
      <a:lt2>
        <a:srgbClr val="FFFFFF"/>
      </a:lt2>
      <a:accent1>
        <a:srgbClr val="169CEC"/>
      </a:accent1>
      <a:accent2>
        <a:srgbClr val="C8C8C8"/>
      </a:accent2>
      <a:accent3>
        <a:srgbClr val="FCB300"/>
      </a:accent3>
      <a:accent4>
        <a:srgbClr val="E50178"/>
      </a:accent4>
      <a:accent5>
        <a:srgbClr val="44AD32"/>
      </a:accent5>
      <a:accent6>
        <a:srgbClr val="D31117"/>
      </a:accent6>
      <a:hlink>
        <a:srgbClr val="169CEC"/>
      </a:hlink>
      <a:folHlink>
        <a:srgbClr val="169CEC"/>
      </a:folHlink>
    </a:clrScheme>
    <a:fontScheme name="Urban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-presentation-full" id="{12B36397-D6A8-8244-8415-980ED50EDE74}" vid="{D2F6646A-FD4A-4D47-AE9A-BFEEF1E74A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Urban-Theme-2016</Template>
  <TotalTime>7356</TotalTime>
  <Words>718</Words>
  <Application>Microsoft Office PowerPoint</Application>
  <PresentationFormat>Widescreen</PresentationFormat>
  <Paragraphs>177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Book Antiqua</vt:lpstr>
      <vt:lpstr>Calibri</vt:lpstr>
      <vt:lpstr>Cambria Math</vt:lpstr>
      <vt:lpstr>Lato</vt:lpstr>
      <vt:lpstr>Wingdings</vt:lpstr>
      <vt:lpstr>Office Theme</vt:lpstr>
      <vt:lpstr>PowerPoint Presentation</vt:lpstr>
      <vt:lpstr>Introduction</vt:lpstr>
      <vt:lpstr>PowerPoint Presentation</vt:lpstr>
      <vt:lpstr>PowerPoint Presentation</vt:lpstr>
      <vt:lpstr>How the tool works</vt:lpstr>
      <vt:lpstr>How the tool works</vt:lpstr>
      <vt:lpstr>How the Tool Works</vt:lpstr>
      <vt:lpstr>How the Tool Works</vt:lpstr>
      <vt:lpstr>How the Tool Works</vt:lpstr>
      <vt:lpstr>How the Tool Works</vt:lpstr>
      <vt:lpstr>How do we measure representation  in data?</vt:lpstr>
      <vt:lpstr>How the Tool Works</vt:lpstr>
      <vt:lpstr>How the Tool Works</vt:lpstr>
      <vt:lpstr>Couple of Caveats…</vt:lpstr>
      <vt:lpstr>Questions this tool can answer</vt:lpstr>
      <vt:lpstr>Questions this tool can’t answer</vt:lpstr>
      <vt:lpstr>How do we ‘de-bias’ data?</vt:lpstr>
      <vt:lpstr>Live Demo!</vt:lpstr>
      <vt:lpstr>What’s Next for the Tool?</vt:lpstr>
      <vt:lpstr>Coming Soon:  </vt:lpstr>
      <vt:lpstr>How we built the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Feedback? </vt:lpstr>
      <vt:lpstr>Get in Touch!    @ajjit10  anarayanan@urban.org</vt:lpstr>
    </vt:vector>
  </TitlesOfParts>
  <Manager/>
  <Company>Urban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John Wehmann</dc:creator>
  <cp:keywords/>
  <dc:description>Template version 2.1</dc:description>
  <cp:lastModifiedBy>Ajjit Narayanan</cp:lastModifiedBy>
  <cp:revision>625</cp:revision>
  <cp:lastPrinted>2018-02-15T21:27:47Z</cp:lastPrinted>
  <dcterms:created xsi:type="dcterms:W3CDTF">2018-02-19T18:22:01Z</dcterms:created>
  <dcterms:modified xsi:type="dcterms:W3CDTF">2020-05-20T17:24:56Z</dcterms:modified>
  <cp:category/>
</cp:coreProperties>
</file>