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67" r:id="rId2"/>
    <p:sldId id="257" r:id="rId3"/>
    <p:sldId id="284" r:id="rId4"/>
    <p:sldId id="300" r:id="rId5"/>
    <p:sldId id="260" r:id="rId6"/>
    <p:sldId id="295" r:id="rId7"/>
    <p:sldId id="278" r:id="rId8"/>
    <p:sldId id="280" r:id="rId9"/>
    <p:sldId id="301" r:id="rId10"/>
    <p:sldId id="296" r:id="rId11"/>
    <p:sldId id="281" r:id="rId12"/>
    <p:sldId id="297" r:id="rId13"/>
    <p:sldId id="282" r:id="rId14"/>
    <p:sldId id="25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4/9/2019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17295" y="1258570"/>
            <a:ext cx="10011410" cy="306197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  MAJOR PROJECT</a:t>
            </a:r>
            <a:r>
              <a:rPr lang="en-US" altLang="en-IN" dirty="0"/>
              <a:t>(15EE496L)</a:t>
            </a:r>
            <a:br>
              <a:rPr lang="en-IN" dirty="0"/>
            </a:br>
            <a:r>
              <a:rPr lang="en-IN" dirty="0"/>
              <a:t>    </a:t>
            </a:r>
            <a:br>
              <a:rPr lang="en-IN" dirty="0"/>
            </a:br>
            <a:r>
              <a:rPr lang="en-IN" dirty="0"/>
              <a:t>   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IRIS </a:t>
            </a:r>
            <a:r>
              <a:rPr lang="en-US" altLang="en-IN" dirty="0"/>
              <a:t>and</a:t>
            </a:r>
            <a:r>
              <a:rPr lang="en-IN" dirty="0"/>
              <a:t> VOICE based MOTORIZED wheelchair</a:t>
            </a:r>
            <a:br>
              <a:rPr lang="en-IN" dirty="0"/>
            </a:br>
            <a:r>
              <a:rPr lang="en-IN" dirty="0"/>
              <a:t>(vision chariot)</a:t>
            </a:r>
            <a:br>
              <a:rPr lang="en-IN" dirty="0"/>
            </a:br>
            <a:br>
              <a:rPr lang="en-IN" dirty="0"/>
            </a:br>
            <a:r>
              <a:rPr lang="en-US" altLang="en-IN" sz="2400" dirty="0"/>
              <a:t>Project Guide- Mr. Ram Niwash MAHiA</a:t>
            </a:r>
          </a:p>
        </p:txBody>
      </p:sp>
      <p:pic>
        <p:nvPicPr>
          <p:cNvPr id="3" name="Picture 4" descr="Image result for srm institute of science and techn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769"/>
            <a:ext cx="2384854" cy="1218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D30AE6-3003-4B78-B5CD-F186B7E3BED1}"/>
              </a:ext>
            </a:extLst>
          </p:cNvPr>
          <p:cNvSpPr txBox="1"/>
          <p:nvPr/>
        </p:nvSpPr>
        <p:spPr>
          <a:xfrm>
            <a:off x="2384854" y="729049"/>
            <a:ext cx="658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SAFETY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8C016-9868-43DF-BBC2-7D6F737B005B}"/>
              </a:ext>
            </a:extLst>
          </p:cNvPr>
          <p:cNvSpPr txBox="1"/>
          <p:nvPr/>
        </p:nvSpPr>
        <p:spPr>
          <a:xfrm>
            <a:off x="1594022" y="1779374"/>
            <a:ext cx="79948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is safety feature installed separately controlled by Arduino </a:t>
            </a:r>
            <a:r>
              <a:rPr lang="en-IN" dirty="0" err="1"/>
              <a:t>nano</a:t>
            </a:r>
            <a:r>
              <a:rPr lang="en-IN" dirty="0"/>
              <a:t> board  </a:t>
            </a:r>
          </a:p>
          <a:p>
            <a:r>
              <a:rPr lang="en-IN" dirty="0"/>
              <a:t>In this there are following components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GSM MODULE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GPS MODULE WITH ANTENA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ACCELEROMETER SENSOR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 this setup when there is fall </a:t>
            </a:r>
            <a:r>
              <a:rPr lang="en-IN" dirty="0" err="1"/>
              <a:t>i.e</a:t>
            </a:r>
            <a:r>
              <a:rPr lang="en-IN" dirty="0"/>
              <a:t> when wheelchair falls then this fall is detected by the sensor.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This sensor sends signal to GPS module that encodes the location in latitude and longitude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Threreafter</a:t>
            </a:r>
            <a:r>
              <a:rPr lang="en-IN" dirty="0"/>
              <a:t> this location is sent to registered number via GSM module.</a:t>
            </a:r>
          </a:p>
          <a:p>
            <a:endParaRPr lang="en-IN" dirty="0"/>
          </a:p>
        </p:txBody>
      </p:sp>
      <p:pic>
        <p:nvPicPr>
          <p:cNvPr id="5122" name="Picture 2" descr="Image result for nano arduino">
            <a:extLst>
              <a:ext uri="{FF2B5EF4-FFF2-40B4-BE49-F238E27FC236}">
                <a16:creationId xmlns:a16="http://schemas.microsoft.com/office/drawing/2014/main" id="{6173A7E5-43AB-49BF-A65E-3BFED3CC4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98" b="25319"/>
          <a:stretch/>
        </p:blipFill>
        <p:spPr bwMode="auto">
          <a:xfrm>
            <a:off x="9588843" y="1098381"/>
            <a:ext cx="2200275" cy="96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DEBC2-D028-4801-83BD-DB6FC1CB73A5}"/>
              </a:ext>
            </a:extLst>
          </p:cNvPr>
          <p:cNvSpPr txBox="1"/>
          <p:nvPr/>
        </p:nvSpPr>
        <p:spPr>
          <a:xfrm>
            <a:off x="9644834" y="2150076"/>
            <a:ext cx="2088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NANO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355600" y="473075"/>
            <a:ext cx="5486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FLOW OF THE SAFETY FEATURE</a:t>
            </a:r>
          </a:p>
        </p:txBody>
      </p:sp>
      <p:pic>
        <p:nvPicPr>
          <p:cNvPr id="6146" name="Picture 2" descr="Image result for nano arduino">
            <a:extLst>
              <a:ext uri="{FF2B5EF4-FFF2-40B4-BE49-F238E27FC236}">
                <a16:creationId xmlns:a16="http://schemas.microsoft.com/office/drawing/2014/main" id="{E1D4FE30-066C-4E8E-873E-694A9124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0514" y="1787524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result for accelerometer">
            <a:extLst>
              <a:ext uri="{FF2B5EF4-FFF2-40B4-BE49-F238E27FC236}">
                <a16:creationId xmlns:a16="http://schemas.microsoft.com/office/drawing/2014/main" id="{215571F9-24C3-40B0-9EA3-A1D8B6E7D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17208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Image result for gsm module">
            <a:extLst>
              <a:ext uri="{FF2B5EF4-FFF2-40B4-BE49-F238E27FC236}">
                <a16:creationId xmlns:a16="http://schemas.microsoft.com/office/drawing/2014/main" id="{7457FE99-85E7-4F54-BFEC-94F24B43F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927" y="172084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mage result for gps module">
            <a:extLst>
              <a:ext uri="{FF2B5EF4-FFF2-40B4-BE49-F238E27FC236}">
                <a16:creationId xmlns:a16="http://schemas.microsoft.com/office/drawing/2014/main" id="{E5E7C07D-A1AF-4617-861A-560EC114D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590" y="1849435"/>
            <a:ext cx="24288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93298A-3DED-44C3-B16B-BC92BD04FE73}"/>
              </a:ext>
            </a:extLst>
          </p:cNvPr>
          <p:cNvCxnSpPr/>
          <p:nvPr/>
        </p:nvCxnSpPr>
        <p:spPr>
          <a:xfrm>
            <a:off x="3098800" y="2792410"/>
            <a:ext cx="707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32E9440-6794-4F0E-A3DE-88EA437A26DB}"/>
              </a:ext>
            </a:extLst>
          </p:cNvPr>
          <p:cNvCxnSpPr>
            <a:stCxn id="6152" idx="3"/>
            <a:endCxn id="6150" idx="1"/>
          </p:cNvCxnSpPr>
          <p:nvPr/>
        </p:nvCxnSpPr>
        <p:spPr>
          <a:xfrm>
            <a:off x="6510465" y="2792410"/>
            <a:ext cx="6134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30C737-E4FA-4682-AD25-881266617A4C}"/>
              </a:ext>
            </a:extLst>
          </p:cNvPr>
          <p:cNvCxnSpPr>
            <a:stCxn id="6150" idx="3"/>
          </p:cNvCxnSpPr>
          <p:nvPr/>
        </p:nvCxnSpPr>
        <p:spPr>
          <a:xfrm flipV="1">
            <a:off x="9267052" y="2792409"/>
            <a:ext cx="6134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4C9412A-9462-4260-B6E5-4596EE8045F4}"/>
              </a:ext>
            </a:extLst>
          </p:cNvPr>
          <p:cNvSpPr txBox="1"/>
          <p:nvPr/>
        </p:nvSpPr>
        <p:spPr>
          <a:xfrm>
            <a:off x="1013254" y="4065590"/>
            <a:ext cx="2085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ACCELEROMETER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B427B3-36C0-4B01-9168-C33BA4C4FA75}"/>
              </a:ext>
            </a:extLst>
          </p:cNvPr>
          <p:cNvSpPr txBox="1"/>
          <p:nvPr/>
        </p:nvSpPr>
        <p:spPr>
          <a:xfrm>
            <a:off x="4300151" y="4015946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GPS MODULE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45DF24-3DAC-46C9-8924-563A5B246ED4}"/>
              </a:ext>
            </a:extLst>
          </p:cNvPr>
          <p:cNvSpPr txBox="1"/>
          <p:nvPr/>
        </p:nvSpPr>
        <p:spPr>
          <a:xfrm>
            <a:off x="7339914" y="4164227"/>
            <a:ext cx="192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GSM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B630FA-347D-4ADD-94B0-3D6945AA3BAA}"/>
              </a:ext>
            </a:extLst>
          </p:cNvPr>
          <p:cNvSpPr txBox="1"/>
          <p:nvPr/>
        </p:nvSpPr>
        <p:spPr>
          <a:xfrm>
            <a:off x="9880513" y="4250256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ARDUINO NANO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915920" y="258891"/>
            <a:ext cx="6661939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FINAL FLOW DIAGRAM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233680" y="1011555"/>
            <a:ext cx="536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29B2BB-C4B3-4869-8E46-3AA477BDC9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3680" y="1186249"/>
            <a:ext cx="11023325" cy="416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047" y="338614"/>
            <a:ext cx="9603105" cy="642620"/>
          </a:xfrm>
        </p:spPr>
        <p:txBody>
          <a:bodyPr/>
          <a:lstStyle/>
          <a:p>
            <a:r>
              <a:rPr lang="en-US" dirty="0"/>
              <a:t>FINAL PROJECT SETUP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1483360" y="2118995"/>
            <a:ext cx="9682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0826D0-4B35-418B-9768-59E60D35B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1800566" y="1089969"/>
            <a:ext cx="2436171" cy="46780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EC139-CB82-4C62-BF4F-B0AC07BA8B4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53431" y="2120587"/>
            <a:ext cx="4632960" cy="2859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284DCE-935F-4299-B79F-3C7EA59141CD}"/>
              </a:ext>
            </a:extLst>
          </p:cNvPr>
          <p:cNvSpPr txBox="1"/>
          <p:nvPr/>
        </p:nvSpPr>
        <p:spPr>
          <a:xfrm>
            <a:off x="1303911" y="4942703"/>
            <a:ext cx="2996240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WHEEL CHAIR CIRCUITRY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D9AA03-7EFC-4917-8DD1-97F1A65219EB}"/>
              </a:ext>
            </a:extLst>
          </p:cNvPr>
          <p:cNvSpPr txBox="1"/>
          <p:nvPr/>
        </p:nvSpPr>
        <p:spPr>
          <a:xfrm>
            <a:off x="7537622" y="5214551"/>
            <a:ext cx="270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WHEEL CHAIR FRAME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61189" y="3793525"/>
            <a:ext cx="4411362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SUBMITTED  BY:</a:t>
            </a:r>
          </a:p>
          <a:p>
            <a:r>
              <a:rPr lang="en-IN" dirty="0"/>
              <a:t>JOYDEEP MUKHERJEE (RA1511005030028)</a:t>
            </a:r>
          </a:p>
          <a:p>
            <a:endParaRPr lang="en-IN" dirty="0"/>
          </a:p>
          <a:p>
            <a:r>
              <a:rPr lang="en-IN" dirty="0"/>
              <a:t>AJISHAN JOSE            (RA1511005030029)</a:t>
            </a:r>
          </a:p>
          <a:p>
            <a:endParaRPr lang="en-IN" dirty="0"/>
          </a:p>
          <a:p>
            <a:r>
              <a:rPr lang="en-IN" dirty="0"/>
              <a:t>HIMANSHU GOEL      (RA1511005030037)</a:t>
            </a:r>
          </a:p>
        </p:txBody>
      </p:sp>
      <p:pic>
        <p:nvPicPr>
          <p:cNvPr id="6" name="Picture 6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" y="584200"/>
            <a:ext cx="6593205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724" y="1224889"/>
            <a:ext cx="9603275" cy="1049235"/>
          </a:xfrm>
        </p:spPr>
        <p:txBody>
          <a:bodyPr/>
          <a:lstStyle/>
          <a:p>
            <a:r>
              <a:rPr lang="en-US" dirty="0"/>
              <a:t>                      EYE DETECTION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595" y="1841157"/>
            <a:ext cx="10014810" cy="3454373"/>
          </a:xfrm>
        </p:spPr>
        <p:txBody>
          <a:bodyPr>
            <a:normAutofit/>
          </a:bodyPr>
          <a:lstStyle/>
          <a:p>
            <a:r>
              <a:rPr lang="en-US" sz="1800" dirty="0"/>
              <a:t>This basically uses a pre-defined algorithm for face detection known as voila-jones algorithm.</a:t>
            </a:r>
          </a:p>
          <a:p>
            <a:r>
              <a:rPr lang="en-US" sz="1800" dirty="0"/>
              <a:t>Basically it captures the face of the operator then algorithm zooms in towards the face to identify the eyes feature.</a:t>
            </a:r>
          </a:p>
          <a:p>
            <a:r>
              <a:rPr lang="en-US" sz="1800" dirty="0"/>
              <a:t>The pupil is thereafter segregated in terms of radius formed around it .</a:t>
            </a:r>
          </a:p>
          <a:p>
            <a:r>
              <a:rPr lang="en-US" sz="1800" dirty="0"/>
              <a:t>The distance of center of pupil is calculated with the reference point and accordingly direction of movement is achieved.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4795520" y="5554980"/>
            <a:ext cx="3564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MATLAB CONSOLE</a:t>
            </a:r>
          </a:p>
        </p:txBody>
      </p:sp>
      <p:pic>
        <p:nvPicPr>
          <p:cNvPr id="1026" name="Picture 2" descr="Image result for web cam">
            <a:extLst>
              <a:ext uri="{FF2B5EF4-FFF2-40B4-BE49-F238E27FC236}">
                <a16:creationId xmlns:a16="http://schemas.microsoft.com/office/drawing/2014/main" id="{54F41A3C-2FD9-4FA5-A42E-CF1220E0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57" y="595380"/>
            <a:ext cx="1892258" cy="1665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B58692-1C42-4FAD-9F24-A3DCDC95BFF6}"/>
              </a:ext>
            </a:extLst>
          </p:cNvPr>
          <p:cNvCxnSpPr>
            <a:cxnSpLocks/>
            <a:stCxn id="1026" idx="3"/>
          </p:cNvCxnSpPr>
          <p:nvPr/>
        </p:nvCxnSpPr>
        <p:spPr>
          <a:xfrm>
            <a:off x="2361815" y="1428333"/>
            <a:ext cx="1382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7893B83A-ABE5-4FE5-9D15-661EE609912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61" t="20677" r="7873" b="4511"/>
          <a:stretch/>
        </p:blipFill>
        <p:spPr>
          <a:xfrm>
            <a:off x="5636355" y="384942"/>
            <a:ext cx="3725064" cy="2230387"/>
          </a:xfrm>
          <a:prstGeom prst="rect">
            <a:avLst/>
          </a:prstGeom>
        </p:spPr>
      </p:pic>
      <p:pic>
        <p:nvPicPr>
          <p:cNvPr id="1028" name="Picture 4" descr="Image result for matlab logo">
            <a:extLst>
              <a:ext uri="{FF2B5EF4-FFF2-40B4-BE49-F238E27FC236}">
                <a16:creationId xmlns:a16="http://schemas.microsoft.com/office/drawing/2014/main" id="{F4BF8585-F5A8-40F8-9737-EEF55E43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465" y="934720"/>
            <a:ext cx="1292379" cy="11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8D0F8-8ED5-4DEB-AAEF-9EEA0EACB47F}"/>
              </a:ext>
            </a:extLst>
          </p:cNvPr>
          <p:cNvCxnSpPr>
            <a:stCxn id="1028" idx="3"/>
            <a:endCxn id="10" idx="1"/>
          </p:cNvCxnSpPr>
          <p:nvPr/>
        </p:nvCxnSpPr>
        <p:spPr>
          <a:xfrm>
            <a:off x="5126844" y="1500136"/>
            <a:ext cx="5095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Image result for arduino">
            <a:extLst>
              <a:ext uri="{FF2B5EF4-FFF2-40B4-BE49-F238E27FC236}">
                <a16:creationId xmlns:a16="http://schemas.microsoft.com/office/drawing/2014/main" id="{0248B24F-B200-49A2-A05F-EA059E4CE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794" y="550258"/>
            <a:ext cx="1810206" cy="189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7BC3E9-407B-40D1-87E2-8EEFB800354D}"/>
              </a:ext>
            </a:extLst>
          </p:cNvPr>
          <p:cNvCxnSpPr/>
          <p:nvPr/>
        </p:nvCxnSpPr>
        <p:spPr>
          <a:xfrm flipV="1">
            <a:off x="9370356" y="1500134"/>
            <a:ext cx="6969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viper motor tvs lucas">
            <a:extLst>
              <a:ext uri="{FF2B5EF4-FFF2-40B4-BE49-F238E27FC236}">
                <a16:creationId xmlns:a16="http://schemas.microsoft.com/office/drawing/2014/main" id="{190CE76D-9165-4833-B55D-742331BC5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37" y="3429000"/>
            <a:ext cx="2124663" cy="188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499293-5243-41FA-AC8C-B7DA73CD9403}"/>
              </a:ext>
            </a:extLst>
          </p:cNvPr>
          <p:cNvCxnSpPr>
            <a:stCxn id="1030" idx="2"/>
          </p:cNvCxnSpPr>
          <p:nvPr/>
        </p:nvCxnSpPr>
        <p:spPr>
          <a:xfrm>
            <a:off x="11286897" y="2450011"/>
            <a:ext cx="0" cy="78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9DE30B6-E809-4876-97ED-6E3144B13602}"/>
              </a:ext>
            </a:extLst>
          </p:cNvPr>
          <p:cNvSpPr txBox="1"/>
          <p:nvPr/>
        </p:nvSpPr>
        <p:spPr>
          <a:xfrm>
            <a:off x="558800" y="2450011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webcam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41D179-09AE-414C-B82F-65BCEA7DEEED}"/>
              </a:ext>
            </a:extLst>
          </p:cNvPr>
          <p:cNvSpPr txBox="1"/>
          <p:nvPr/>
        </p:nvSpPr>
        <p:spPr>
          <a:xfrm>
            <a:off x="4013200" y="2362385"/>
            <a:ext cx="101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Matlab</a:t>
            </a:r>
            <a:r>
              <a:rPr lang="en-IN" dirty="0"/>
              <a:t> script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AA037E-A76A-4BCE-8C8B-45F14FD10A6B}"/>
              </a:ext>
            </a:extLst>
          </p:cNvPr>
          <p:cNvSpPr txBox="1"/>
          <p:nvPr/>
        </p:nvSpPr>
        <p:spPr>
          <a:xfrm>
            <a:off x="6096000" y="2844255"/>
            <a:ext cx="2730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Processing the image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487712-F4FA-4F21-BEE6-BDB48441B4BD}"/>
              </a:ext>
            </a:extLst>
          </p:cNvPr>
          <p:cNvSpPr txBox="1"/>
          <p:nvPr/>
        </p:nvSpPr>
        <p:spPr>
          <a:xfrm>
            <a:off x="10381794" y="5505803"/>
            <a:ext cx="1657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Dc geared motor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Commands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9BD57F-B5FE-41CF-9BA6-34070CC29163}"/>
              </a:ext>
            </a:extLst>
          </p:cNvPr>
          <p:cNvSpPr txBox="1"/>
          <p:nvPr/>
        </p:nvSpPr>
        <p:spPr>
          <a:xfrm>
            <a:off x="1451579" y="2247900"/>
            <a:ext cx="87084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commands are recognized by the MATLAB according to our pupil movement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Forward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Back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Left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These position are adjusted according to different person as distance of pupil from </a:t>
            </a:r>
            <a:r>
              <a:rPr lang="en-IN" dirty="0" err="1"/>
              <a:t>refrence</a:t>
            </a:r>
            <a:r>
              <a:rPr lang="en-IN" dirty="0"/>
              <a:t> point on our eye will differ for different </a:t>
            </a:r>
            <a:r>
              <a:rPr lang="en-IN" dirty="0" err="1"/>
              <a:t>postion</a:t>
            </a:r>
            <a:r>
              <a:rPr lang="en-IN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SWITCH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r>
              <a:rPr lang="en-US" dirty="0"/>
              <a:t>Each time we switch on the circuit the </a:t>
            </a:r>
            <a:r>
              <a:rPr lang="en-US" dirty="0" err="1"/>
              <a:t>lcd</a:t>
            </a:r>
            <a:r>
              <a:rPr lang="en-US" dirty="0"/>
              <a:t> 16*2 displays the mode in which the wheelchair would run.</a:t>
            </a:r>
          </a:p>
          <a:p>
            <a:r>
              <a:rPr lang="en-US" dirty="0"/>
              <a:t>When in mode: EYE the commands recognized would be displayed accordingly.</a:t>
            </a:r>
          </a:p>
          <a:p>
            <a:r>
              <a:rPr lang="en-US" dirty="0"/>
              <a:t>Similarly in mode: voice the valid commands would be processed and movement is made accordingly.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2299" y="1190599"/>
            <a:ext cx="9603275" cy="1049235"/>
          </a:xfrm>
        </p:spPr>
        <p:txBody>
          <a:bodyPr/>
          <a:lstStyle/>
          <a:p>
            <a:r>
              <a:rPr lang="en-US" dirty="0"/>
              <a:t>LCD USAGE</a:t>
            </a:r>
          </a:p>
        </p:txBody>
      </p:sp>
      <p:pic>
        <p:nvPicPr>
          <p:cNvPr id="4" name="Picture 2" descr="Related image">
            <a:extLst>
              <a:ext uri="{FF2B5EF4-FFF2-40B4-BE49-F238E27FC236}">
                <a16:creationId xmlns:a16="http://schemas.microsoft.com/office/drawing/2014/main" id="{B5209212-F5F9-4605-82A2-F65353A86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77" y="201573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Related image">
            <a:extLst>
              <a:ext uri="{FF2B5EF4-FFF2-40B4-BE49-F238E27FC236}">
                <a16:creationId xmlns:a16="http://schemas.microsoft.com/office/drawing/2014/main" id="{BEC627DE-754B-4232-8C37-DAD0ACDB1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254" y="199340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15BB3-8BB5-49AE-B761-3FD5F5F9AD9A}"/>
              </a:ext>
            </a:extLst>
          </p:cNvPr>
          <p:cNvSpPr txBox="1"/>
          <p:nvPr/>
        </p:nvSpPr>
        <p:spPr>
          <a:xfrm>
            <a:off x="1548839" y="4296892"/>
            <a:ext cx="175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PUSH BUTTON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AD816-CC95-434D-A523-D2A5E32FB3F7}"/>
              </a:ext>
            </a:extLst>
          </p:cNvPr>
          <p:cNvSpPr txBox="1"/>
          <p:nvPr/>
        </p:nvSpPr>
        <p:spPr>
          <a:xfrm>
            <a:off x="8203936" y="4273549"/>
            <a:ext cx="144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LCD 16*2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56F0DD-B460-4728-86EB-875A2C84579E}"/>
              </a:ext>
            </a:extLst>
          </p:cNvPr>
          <p:cNvSpPr txBox="1"/>
          <p:nvPr/>
        </p:nvSpPr>
        <p:spPr>
          <a:xfrm>
            <a:off x="4312508" y="2239834"/>
            <a:ext cx="2619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 displays the following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current mode in which the chair is being operated 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 direction being recognized by the microcontroller.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949" y="1224889"/>
            <a:ext cx="9603275" cy="1049235"/>
          </a:xfrm>
        </p:spPr>
        <p:txBody>
          <a:bodyPr/>
          <a:lstStyle/>
          <a:p>
            <a:r>
              <a:rPr lang="en-US" dirty="0"/>
              <a:t>Voice recognition mode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451579" y="1831582"/>
            <a:ext cx="9603275" cy="3450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voice recognition module is basically consisting of a mic to take the input and it is fed to the Arduino.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Now first before actual recognition this module need to be trained with help of it’s DATA SHEET CODE provided and serial interface.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Thereafter this commands are linked to main code where forward means both motor high and similarly for right and left.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There is SLEEP command in which the servo motor stretches the back panel to a bed shape.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3576097" y="478841"/>
            <a:ext cx="4846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	 VOICE RECOGNITION FLOW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1159202" y="1510030"/>
            <a:ext cx="109315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r>
              <a:rPr lang="en-US" sz="28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3074" name="Picture 2" descr="Image result for vr module">
            <a:extLst>
              <a:ext uri="{FF2B5EF4-FFF2-40B4-BE49-F238E27FC236}">
                <a16:creationId xmlns:a16="http://schemas.microsoft.com/office/drawing/2014/main" id="{62535177-07DB-4B9F-9C9C-9489AFABD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13" y="1510029"/>
            <a:ext cx="1801296" cy="169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serial monitor arduino">
            <a:extLst>
              <a:ext uri="{FF2B5EF4-FFF2-40B4-BE49-F238E27FC236}">
                <a16:creationId xmlns:a16="http://schemas.microsoft.com/office/drawing/2014/main" id="{DFA19A44-3830-400E-8761-E2071F8D8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595" y="1451191"/>
            <a:ext cx="2066537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E7A2AE4-4678-42CC-9BAE-85D9DFCD2233}"/>
              </a:ext>
            </a:extLst>
          </p:cNvPr>
          <p:cNvCxnSpPr/>
          <p:nvPr/>
        </p:nvCxnSpPr>
        <p:spPr>
          <a:xfrm>
            <a:off x="2483709" y="2359132"/>
            <a:ext cx="134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60A944-B65D-4C36-A424-E8E3A069B478}"/>
              </a:ext>
            </a:extLst>
          </p:cNvPr>
          <p:cNvCxnSpPr/>
          <p:nvPr/>
        </p:nvCxnSpPr>
        <p:spPr>
          <a:xfrm>
            <a:off x="5906530" y="2359132"/>
            <a:ext cx="852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Image result for arduino">
            <a:extLst>
              <a:ext uri="{FF2B5EF4-FFF2-40B4-BE49-F238E27FC236}">
                <a16:creationId xmlns:a16="http://schemas.microsoft.com/office/drawing/2014/main" id="{42E05E22-6861-4198-88C3-566F2C870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0" b="8867"/>
          <a:stretch/>
        </p:blipFill>
        <p:spPr bwMode="auto">
          <a:xfrm>
            <a:off x="6826991" y="1392347"/>
            <a:ext cx="2133600" cy="1815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AED804-D80D-4F71-96D2-96F923E20DA7}"/>
              </a:ext>
            </a:extLst>
          </p:cNvPr>
          <p:cNvCxnSpPr/>
          <p:nvPr/>
        </p:nvCxnSpPr>
        <p:spPr>
          <a:xfrm>
            <a:off x="7945395" y="3267073"/>
            <a:ext cx="0" cy="629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0" name="Picture 8" descr="Image result for servo motor">
            <a:extLst>
              <a:ext uri="{FF2B5EF4-FFF2-40B4-BE49-F238E27FC236}">
                <a16:creationId xmlns:a16="http://schemas.microsoft.com/office/drawing/2014/main" id="{6E9F5C79-58C0-43D4-8EAD-7F226F081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654" y="3955569"/>
            <a:ext cx="2200275" cy="1510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A67604-3D63-408E-B766-210B0423E284}"/>
              </a:ext>
            </a:extLst>
          </p:cNvPr>
          <p:cNvCxnSpPr/>
          <p:nvPr/>
        </p:nvCxnSpPr>
        <p:spPr>
          <a:xfrm>
            <a:off x="8993929" y="2359132"/>
            <a:ext cx="755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82" name="Picture 10" descr="Image result for dc gear motor WIPER">
            <a:extLst>
              <a:ext uri="{FF2B5EF4-FFF2-40B4-BE49-F238E27FC236}">
                <a16:creationId xmlns:a16="http://schemas.microsoft.com/office/drawing/2014/main" id="{54D848DC-ACD1-447C-9508-21B5A317D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260" y="1379430"/>
            <a:ext cx="2378312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567677-5D14-4DAA-BC74-A1B5DF64E0DB}"/>
              </a:ext>
            </a:extLst>
          </p:cNvPr>
          <p:cNvSpPr txBox="1"/>
          <p:nvPr/>
        </p:nvSpPr>
        <p:spPr>
          <a:xfrm>
            <a:off x="829624" y="3384751"/>
            <a:ext cx="1654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VR MODULE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34DDBC-7CC4-46F6-A55E-E73CD3DF785F}"/>
              </a:ext>
            </a:extLst>
          </p:cNvPr>
          <p:cNvSpPr txBox="1"/>
          <p:nvPr/>
        </p:nvSpPr>
        <p:spPr>
          <a:xfrm>
            <a:off x="3830595" y="3532089"/>
            <a:ext cx="2200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SERIAL MONITOR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BDABA3-1AF8-44C7-9A67-6D92B8F24C34}"/>
              </a:ext>
            </a:extLst>
          </p:cNvPr>
          <p:cNvSpPr txBox="1"/>
          <p:nvPr/>
        </p:nvSpPr>
        <p:spPr>
          <a:xfrm>
            <a:off x="9782819" y="3429000"/>
            <a:ext cx="23079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MAIN WHEEL(DC GEARED MOTOR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81FC35-B915-4F8E-9098-A306323CEDD9}"/>
              </a:ext>
            </a:extLst>
          </p:cNvPr>
          <p:cNvSpPr txBox="1"/>
          <p:nvPr/>
        </p:nvSpPr>
        <p:spPr>
          <a:xfrm>
            <a:off x="6450228" y="5659395"/>
            <a:ext cx="2903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Servo motor for bed mode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3C1999-02A3-4777-80A7-F8747AFB99C7}"/>
              </a:ext>
            </a:extLst>
          </p:cNvPr>
          <p:cNvSpPr txBox="1"/>
          <p:nvPr/>
        </p:nvSpPr>
        <p:spPr>
          <a:xfrm>
            <a:off x="2508422" y="457200"/>
            <a:ext cx="59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COMMANDS OF VOICE MODULE MODE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DDB60-7AF3-4467-9348-7DAF1D714940}"/>
              </a:ext>
            </a:extLst>
          </p:cNvPr>
          <p:cNvSpPr txBox="1"/>
          <p:nvPr/>
        </p:nvSpPr>
        <p:spPr>
          <a:xfrm>
            <a:off x="877330" y="1655805"/>
            <a:ext cx="53257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following commands are recognized by the </a:t>
            </a:r>
            <a:r>
              <a:rPr lang="en-IN" dirty="0" err="1"/>
              <a:t>vr</a:t>
            </a:r>
            <a:r>
              <a:rPr lang="en-IN" dirty="0"/>
              <a:t> module: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Forward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Back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Right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Left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Sleep</a:t>
            </a:r>
          </a:p>
          <a:p>
            <a:r>
              <a:rPr lang="en-IN" dirty="0"/>
              <a:t>The commands forward would initiate a forward motor turn and respectively other commands like left, right and so on.</a:t>
            </a:r>
          </a:p>
          <a:p>
            <a:r>
              <a:rPr lang="en-IN" dirty="0"/>
              <a:t>The ‘sleep’ command would initiate the back panel servo motor to roll out to take a shape of bed.</a:t>
            </a:r>
          </a:p>
        </p:txBody>
      </p:sp>
    </p:spTree>
    <p:extLst>
      <p:ext uri="{BB962C8B-B14F-4D97-AF65-F5344CB8AC3E}">
        <p14:creationId xmlns:p14="http://schemas.microsoft.com/office/powerpoint/2010/main" val="10320003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339</TotalTime>
  <Words>502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Gallery</vt:lpstr>
      <vt:lpstr>   MAJOR PROJECT(15EE496L)         ON  IRIS and VOICE based MOTORIZED wheelchair (vision chariot)  Project Guide- Mr. Ram Niwash MAHiA</vt:lpstr>
      <vt:lpstr>                      EYE DETECTION SYSTEM</vt:lpstr>
      <vt:lpstr>PowerPoint Presentation</vt:lpstr>
      <vt:lpstr>Commands  </vt:lpstr>
      <vt:lpstr>                        SWITCH MODE</vt:lpstr>
      <vt:lpstr>LCD USAGE</vt:lpstr>
      <vt:lpstr>Voice recognition mode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PROJECT SETUP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controlled wheelchair</dc:title>
  <dc:creator>Himanshu Goel</dc:creator>
  <cp:lastModifiedBy>AJISHAN JOSE</cp:lastModifiedBy>
  <cp:revision>30</cp:revision>
  <dcterms:created xsi:type="dcterms:W3CDTF">2019-01-15T14:16:00Z</dcterms:created>
  <dcterms:modified xsi:type="dcterms:W3CDTF">2019-04-09T19:49:31Z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1033-10.2.0.7635</vt:lpwstr>
  </property>
</Properties>
</file>