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81" r:id="rId16"/>
    <p:sldId id="282" r:id="rId17"/>
    <p:sldId id="280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4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35" autoAdjust="0"/>
  </p:normalViewPr>
  <p:slideViewPr>
    <p:cSldViewPr snapToGrid="0" snapToObjects="1">
      <p:cViewPr>
        <p:scale>
          <a:sx n="63" d="100"/>
          <a:sy n="63" d="100"/>
        </p:scale>
        <p:origin x="-7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A92AD-A5F5-2D4E-969F-7695E40976C2}" type="datetimeFigureOut">
              <a:rPr lang="en-US" smtClean="0"/>
              <a:t>2/7/13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8FE3-0ECC-DC4A-ADEA-5DFFA957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6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08FE3-0ECC-DC4A-ADEA-5DFFA957F3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8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2/7/13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2/7/13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Android</a:t>
            </a:r>
            <a:br>
              <a:rPr lang="en-US" dirty="0" smtClean="0"/>
            </a:br>
            <a:r>
              <a:rPr lang="en-US" dirty="0" smtClean="0"/>
              <a:t>EECS 399/499 W13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05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Your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(), we call </a:t>
            </a:r>
            <a:r>
              <a:rPr lang="en-US" dirty="0" err="1" smtClean="0"/>
              <a:t>setContentView</a:t>
            </a:r>
            <a:r>
              <a:rPr lang="en-US" dirty="0" smtClean="0"/>
              <a:t>() to let the system know what to show for our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android</a:t>
            </a:r>
            <a:r>
              <a:rPr lang="en-US" dirty="0" smtClean="0"/>
              <a:t>.</a:t>
            </a:r>
            <a:r>
              <a:rPr lang="en-US" dirty="0" err="1" smtClean="0"/>
              <a:t>view.View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View object is a space on the screen in which we can draw and intercept touch events</a:t>
            </a:r>
          </a:p>
          <a:p>
            <a:r>
              <a:rPr lang="en-US" dirty="0" smtClean="0"/>
              <a:t>Android has many useful built-in Views, which we will be using until we cover custom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android</a:t>
            </a:r>
            <a:r>
              <a:rPr lang="en-US" dirty="0" smtClean="0"/>
              <a:t>.</a:t>
            </a:r>
            <a:r>
              <a:rPr lang="en-US" dirty="0" err="1" smtClean="0"/>
              <a:t>view.ViewGroup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ViewGroups</a:t>
            </a:r>
            <a:r>
              <a:rPr lang="en-US" dirty="0" smtClean="0"/>
              <a:t> are special Views that contain other Views</a:t>
            </a:r>
          </a:p>
          <a:p>
            <a:r>
              <a:rPr lang="en-US" dirty="0" smtClean="0"/>
              <a:t>Android also provides many useful built-in </a:t>
            </a:r>
            <a:r>
              <a:rPr lang="en-US" dirty="0" err="1" smtClean="0"/>
              <a:t>ViewGroups</a:t>
            </a:r>
            <a:r>
              <a:rPr lang="en-US" dirty="0" smtClean="0"/>
              <a:t>, such as Layouts and </a:t>
            </a:r>
            <a:r>
              <a:rPr lang="en-US" dirty="0" err="1" smtClean="0"/>
              <a:t>ListViews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2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 are just special </a:t>
            </a:r>
            <a:r>
              <a:rPr lang="en-US" dirty="0" err="1" smtClean="0"/>
              <a:t>ViewGroups</a:t>
            </a:r>
            <a:r>
              <a:rPr lang="en-US" dirty="0" smtClean="0"/>
              <a:t> that layout their children in unique ways</a:t>
            </a:r>
          </a:p>
          <a:p>
            <a:r>
              <a:rPr lang="en-US" dirty="0" smtClean="0"/>
              <a:t>The main 4 Layouts are </a:t>
            </a:r>
            <a:r>
              <a:rPr lang="en-US" dirty="0" err="1" smtClean="0"/>
              <a:t>TableLayout</a:t>
            </a:r>
            <a:r>
              <a:rPr lang="en-US" dirty="0" smtClean="0"/>
              <a:t>, </a:t>
            </a:r>
            <a:r>
              <a:rPr lang="en-US" dirty="0" err="1" smtClean="0"/>
              <a:t>FrameLayout</a:t>
            </a:r>
            <a:r>
              <a:rPr lang="en-US" dirty="0" smtClean="0"/>
              <a:t>, </a:t>
            </a:r>
            <a:r>
              <a:rPr lang="en-US" dirty="0" err="1" smtClean="0"/>
              <a:t>RelativeLayout</a:t>
            </a:r>
            <a:r>
              <a:rPr lang="en-US" dirty="0" smtClean="0"/>
              <a:t>, and </a:t>
            </a:r>
            <a:r>
              <a:rPr lang="en-US" dirty="0" err="1" smtClean="0"/>
              <a:t>LinearLayout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3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Android, we can either </a:t>
            </a:r>
            <a:r>
              <a:rPr lang="en-US" dirty="0" err="1" smtClean="0"/>
              <a:t>instatiate</a:t>
            </a:r>
            <a:r>
              <a:rPr lang="en-US" dirty="0" smtClean="0"/>
              <a:t> Views and Layouts from code, or inflate them from xml</a:t>
            </a:r>
          </a:p>
          <a:p>
            <a:r>
              <a:rPr lang="en-US" dirty="0" smtClean="0"/>
              <a:t>This offers a very powerful way to easily create rich View hierarchies</a:t>
            </a:r>
          </a:p>
        </p:txBody>
      </p:sp>
    </p:spTree>
    <p:extLst>
      <p:ext uri="{BB962C8B-B14F-4D97-AF65-F5344CB8AC3E}">
        <p14:creationId xmlns:p14="http://schemas.microsoft.com/office/powerpoint/2010/main" val="1091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in Code </a:t>
            </a:r>
            <a:r>
              <a:rPr lang="en-US" dirty="0" err="1" smtClean="0"/>
              <a:t>vs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76902" cy="4525963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Code:</a:t>
            </a:r>
          </a:p>
          <a:p>
            <a:pPr marL="36576" indent="0">
              <a:buNone/>
            </a:pPr>
            <a:r>
              <a:rPr lang="en-US" dirty="0" smtClean="0"/>
              <a:t>@Override</a:t>
            </a:r>
          </a:p>
          <a:p>
            <a:pPr marL="36576" indent="0">
              <a:buNone/>
            </a:pPr>
            <a:r>
              <a:rPr lang="en-US" dirty="0" smtClean="0"/>
              <a:t>protected void </a:t>
            </a:r>
            <a:r>
              <a:rPr lang="en-US" dirty="0" err="1" smtClean="0"/>
              <a:t>onCreate</a:t>
            </a:r>
            <a:r>
              <a:rPr lang="en-US" dirty="0" smtClean="0"/>
              <a:t>(Bundle </a:t>
            </a:r>
            <a:r>
              <a:rPr lang="en-US" dirty="0" err="1" smtClean="0"/>
              <a:t>savedState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super.onCreate</a:t>
            </a:r>
            <a:r>
              <a:rPr lang="en-US" dirty="0" smtClean="0"/>
              <a:t>(</a:t>
            </a:r>
            <a:r>
              <a:rPr lang="en-US" dirty="0" err="1" smtClean="0"/>
              <a:t>savedState</a:t>
            </a:r>
            <a:r>
              <a:rPr lang="en-US" dirty="0" smtClean="0"/>
              <a:t>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LinearLayout</a:t>
            </a:r>
            <a:r>
              <a:rPr lang="en-US" dirty="0" smtClean="0"/>
              <a:t> layout = new </a:t>
            </a:r>
            <a:r>
              <a:rPr lang="en-US" dirty="0" err="1" smtClean="0"/>
              <a:t>LinearLayout</a:t>
            </a:r>
            <a:r>
              <a:rPr lang="en-US" dirty="0" smtClean="0"/>
              <a:t>(this);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layout.setOrientation</a:t>
            </a:r>
            <a:r>
              <a:rPr lang="en-US" dirty="0" smtClean="0"/>
              <a:t>(</a:t>
            </a:r>
            <a:r>
              <a:rPr lang="en-US" dirty="0" err="1" smtClean="0"/>
              <a:t>LinearLayout.VERTICAL</a:t>
            </a:r>
            <a:r>
              <a:rPr lang="en-US" dirty="0" smtClean="0"/>
              <a:t>);</a:t>
            </a:r>
          </a:p>
          <a:p>
            <a:pPr marL="36576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LinearLayout.LayoutParams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 =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 new </a:t>
            </a:r>
            <a:r>
              <a:rPr lang="en-US" dirty="0" err="1" smtClean="0"/>
              <a:t>LinearLayout.LayoutParams</a:t>
            </a:r>
            <a:r>
              <a:rPr lang="en-US" dirty="0" smtClean="0"/>
              <a:t>(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LayoutParams.WRAP_CONTENT</a:t>
            </a:r>
            <a:r>
              <a:rPr lang="en-US" dirty="0" smtClean="0"/>
              <a:t>, 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LayoutParams.WRAP_CONTENT</a:t>
            </a:r>
            <a:r>
              <a:rPr lang="en-US" dirty="0" smtClean="0"/>
              <a:t>, 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	1.0);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textView</a:t>
            </a:r>
            <a:r>
              <a:rPr lang="en-US" dirty="0" smtClean="0"/>
              <a:t> = new </a:t>
            </a:r>
            <a:r>
              <a:rPr lang="en-US" dirty="0" err="1" smtClean="0"/>
              <a:t>TextView</a:t>
            </a:r>
            <a:r>
              <a:rPr lang="en-US" dirty="0" smtClean="0"/>
              <a:t>(this);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textView.setTextSize</a:t>
            </a:r>
            <a:r>
              <a:rPr lang="en-US" dirty="0" smtClean="0"/>
              <a:t>(16);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textView.setText</a:t>
            </a:r>
            <a:r>
              <a:rPr lang="en-US" dirty="0" smtClean="0"/>
              <a:t>(“Hello”); // bad practice, but this is a demo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textView.setTextColor</a:t>
            </a:r>
            <a:r>
              <a:rPr lang="en-US" dirty="0" smtClean="0"/>
              <a:t>(</a:t>
            </a:r>
            <a:r>
              <a:rPr lang="en-US" dirty="0" err="1" smtClean="0"/>
              <a:t>Color.RED</a:t>
            </a:r>
            <a:r>
              <a:rPr lang="en-US" dirty="0" smtClean="0"/>
              <a:t>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layout.addView</a:t>
            </a:r>
            <a:r>
              <a:rPr lang="en-US" dirty="0" smtClean="0"/>
              <a:t>(</a:t>
            </a:r>
            <a:r>
              <a:rPr lang="en-US" dirty="0" err="1" smtClean="0"/>
              <a:t>textView</a:t>
            </a:r>
            <a:r>
              <a:rPr lang="en-US" dirty="0" smtClean="0"/>
              <a:t>, </a:t>
            </a:r>
            <a:r>
              <a:rPr lang="en-US" dirty="0" err="1" smtClean="0"/>
              <a:t>params</a:t>
            </a:r>
            <a:r>
              <a:rPr lang="en-US" dirty="0" smtClean="0"/>
              <a:t>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Button button = new Button(this);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button.setText</a:t>
            </a:r>
            <a:r>
              <a:rPr lang="en-US" dirty="0" smtClean="0"/>
              <a:t>(“OK”);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params</a:t>
            </a:r>
            <a:r>
              <a:rPr lang="en-US" dirty="0" smtClean="0"/>
              <a:t> = </a:t>
            </a:r>
          </a:p>
          <a:p>
            <a:pPr marL="36576" indent="0">
              <a:buNone/>
            </a:pPr>
            <a:r>
              <a:rPr lang="en-US" dirty="0"/>
              <a:t>		</a:t>
            </a:r>
            <a:r>
              <a:rPr lang="en-US" dirty="0" smtClean="0"/>
              <a:t>new </a:t>
            </a:r>
            <a:r>
              <a:rPr lang="en-US" dirty="0" err="1" smtClean="0"/>
              <a:t>LinearLayout.LayoutParams</a:t>
            </a:r>
            <a:r>
              <a:rPr lang="en-US" dirty="0" smtClean="0"/>
              <a:t>(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LayoutParams.MATCH_PARENT</a:t>
            </a:r>
            <a:r>
              <a:rPr lang="en-US" dirty="0" smtClean="0"/>
              <a:t>, 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LayoutParams.WRAP_CONTENT</a:t>
            </a:r>
            <a:r>
              <a:rPr lang="en-US" dirty="0" smtClean="0"/>
              <a:t>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layout.addView</a:t>
            </a:r>
            <a:r>
              <a:rPr lang="en-US" dirty="0" smtClean="0"/>
              <a:t>(button, </a:t>
            </a:r>
            <a:r>
              <a:rPr lang="en-US" dirty="0" err="1" smtClean="0"/>
              <a:t>params</a:t>
            </a:r>
            <a:r>
              <a:rPr lang="en-US" dirty="0" smtClean="0"/>
              <a:t>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setContentView</a:t>
            </a:r>
            <a:r>
              <a:rPr lang="en-US" dirty="0" smtClean="0"/>
              <a:t>(layout);</a:t>
            </a:r>
          </a:p>
          <a:p>
            <a:pPr marL="36576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725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in Code </a:t>
            </a:r>
            <a:r>
              <a:rPr lang="en-US" dirty="0" err="1" smtClean="0"/>
              <a:t>vs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95827" cy="4525963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XML (</a:t>
            </a:r>
            <a:r>
              <a:rPr lang="en-US" dirty="0" err="1" smtClean="0"/>
              <a:t>l_layout.xml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LinearLayout</a:t>
            </a:r>
            <a:r>
              <a:rPr lang="en-US" dirty="0" smtClean="0"/>
              <a:t> </a:t>
            </a:r>
            <a:r>
              <a:rPr lang="en-US" dirty="0" err="1" smtClean="0"/>
              <a:t>xmlns:android</a:t>
            </a:r>
            <a:r>
              <a:rPr lang="en-US" dirty="0" smtClean="0"/>
              <a:t>=“http://</a:t>
            </a:r>
            <a:r>
              <a:rPr lang="en-US" dirty="0" err="1" smtClean="0"/>
              <a:t>schemas.android.com</a:t>
            </a:r>
            <a:r>
              <a:rPr lang="en-US" dirty="0" smtClean="0"/>
              <a:t>/</a:t>
            </a:r>
            <a:r>
              <a:rPr lang="en-US" dirty="0" err="1" smtClean="0"/>
              <a:t>apk</a:t>
            </a:r>
            <a:r>
              <a:rPr lang="en-US" dirty="0" smtClean="0"/>
              <a:t>/res/android”</a:t>
            </a:r>
          </a:p>
          <a:p>
            <a:pPr marL="36576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android:layout_width</a:t>
            </a:r>
            <a:r>
              <a:rPr lang="en-US" dirty="0" smtClean="0"/>
              <a:t>=“</a:t>
            </a:r>
            <a:r>
              <a:rPr lang="en-US" dirty="0" err="1" smtClean="0"/>
              <a:t>match_parent</a:t>
            </a:r>
            <a:r>
              <a:rPr lang="en-US" dirty="0" smtClean="0"/>
              <a:t>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android:layout_height</a:t>
            </a:r>
            <a:r>
              <a:rPr lang="en-US" dirty="0" smtClean="0"/>
              <a:t>=“</a:t>
            </a:r>
            <a:r>
              <a:rPr lang="en-US" dirty="0" err="1" smtClean="0"/>
              <a:t>match_parent</a:t>
            </a:r>
            <a:r>
              <a:rPr lang="en-US" dirty="0" smtClean="0"/>
              <a:t>”</a:t>
            </a:r>
          </a:p>
          <a:p>
            <a:pPr marL="36576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android:orientation</a:t>
            </a:r>
            <a:r>
              <a:rPr lang="en-US" dirty="0" smtClean="0"/>
              <a:t>=“vertical” &gt;</a:t>
            </a:r>
          </a:p>
          <a:p>
            <a:pPr marL="36576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TextView</a:t>
            </a:r>
            <a:endParaRPr lang="en-US" dirty="0" smtClean="0"/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android:id</a:t>
            </a:r>
            <a:r>
              <a:rPr lang="en-US" dirty="0" smtClean="0"/>
              <a:t>=“@+id/</a:t>
            </a:r>
            <a:r>
              <a:rPr lang="en-US" dirty="0" err="1" smtClean="0"/>
              <a:t>tv</a:t>
            </a:r>
            <a:r>
              <a:rPr lang="en-US" dirty="0" smtClean="0"/>
              <a:t>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android:layout_width</a:t>
            </a:r>
            <a:r>
              <a:rPr lang="en-US" dirty="0" smtClean="0"/>
              <a:t>=“</a:t>
            </a:r>
            <a:r>
              <a:rPr lang="en-US" dirty="0" err="1" smtClean="0"/>
              <a:t>wrap_content</a:t>
            </a:r>
            <a:r>
              <a:rPr lang="en-US" dirty="0" smtClean="0"/>
              <a:t>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android:layout_height</a:t>
            </a:r>
            <a:r>
              <a:rPr lang="en-US" dirty="0" smtClean="0"/>
              <a:t>=“</a:t>
            </a:r>
            <a:r>
              <a:rPr lang="en-US" dirty="0" err="1" smtClean="0"/>
              <a:t>wrap_content</a:t>
            </a:r>
            <a:r>
              <a:rPr lang="en-US" dirty="0" smtClean="0"/>
              <a:t>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android:layout_weight</a:t>
            </a:r>
            <a:r>
              <a:rPr lang="en-US" dirty="0" smtClean="0"/>
              <a:t>=“1.0”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android:text</a:t>
            </a:r>
            <a:r>
              <a:rPr lang="en-US" dirty="0" smtClean="0"/>
              <a:t>=“Hello”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android:textSize</a:t>
            </a:r>
            <a:r>
              <a:rPr lang="en-US" dirty="0" smtClean="0"/>
              <a:t>=“16sp”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android:textColor</a:t>
            </a:r>
            <a:r>
              <a:rPr lang="en-US" dirty="0" smtClean="0"/>
              <a:t>=“@color/red” /&gt;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&lt;Button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android:id</a:t>
            </a:r>
            <a:r>
              <a:rPr lang="en-US" dirty="0" smtClean="0"/>
              <a:t>=“@+id/button”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android:layout_width</a:t>
            </a:r>
            <a:r>
              <a:rPr lang="en-US" dirty="0" smtClean="0"/>
              <a:t>=“</a:t>
            </a:r>
            <a:r>
              <a:rPr lang="en-US" dirty="0" err="1" smtClean="0"/>
              <a:t>match_parent</a:t>
            </a:r>
            <a:r>
              <a:rPr lang="en-US" dirty="0" smtClean="0"/>
              <a:t>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android:layout_height</a:t>
            </a:r>
            <a:r>
              <a:rPr lang="en-US" dirty="0" smtClean="0"/>
              <a:t>=“</a:t>
            </a:r>
            <a:r>
              <a:rPr lang="en-US" dirty="0" err="1" smtClean="0"/>
              <a:t>wrap_content</a:t>
            </a:r>
            <a:r>
              <a:rPr lang="en-US" dirty="0" smtClean="0"/>
              <a:t>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android:text</a:t>
            </a:r>
            <a:r>
              <a:rPr lang="en-US" dirty="0" smtClean="0"/>
              <a:t>=“OK” /&gt;</a:t>
            </a:r>
            <a:endParaRPr lang="en-US" dirty="0"/>
          </a:p>
          <a:p>
            <a:pPr marL="36576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LinearLayout</a:t>
            </a:r>
            <a:r>
              <a:rPr lang="en-US" dirty="0" smtClean="0"/>
              <a:t>&gt;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Then in </a:t>
            </a:r>
            <a:r>
              <a:rPr lang="en-US" dirty="0" err="1" smtClean="0"/>
              <a:t>onCreate</a:t>
            </a:r>
            <a:r>
              <a:rPr lang="en-US" dirty="0" smtClean="0"/>
              <a:t>():</a:t>
            </a:r>
          </a:p>
          <a:p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@Override</a:t>
            </a:r>
          </a:p>
          <a:p>
            <a:pPr marL="36576" indent="0">
              <a:buNone/>
            </a:pPr>
            <a:r>
              <a:rPr lang="en-US" dirty="0" smtClean="0"/>
              <a:t>protected void </a:t>
            </a:r>
            <a:r>
              <a:rPr lang="en-US" dirty="0" err="1" smtClean="0"/>
              <a:t>onCreate</a:t>
            </a:r>
            <a:r>
              <a:rPr lang="en-US" dirty="0" smtClean="0"/>
              <a:t>(Bundle </a:t>
            </a:r>
            <a:r>
              <a:rPr lang="en-US" dirty="0" err="1" smtClean="0"/>
              <a:t>savedState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super.onCreate</a:t>
            </a:r>
            <a:r>
              <a:rPr lang="en-US" dirty="0" smtClean="0"/>
              <a:t>(</a:t>
            </a:r>
            <a:r>
              <a:rPr lang="en-US" dirty="0" err="1" smtClean="0"/>
              <a:t>savedState</a:t>
            </a:r>
            <a:r>
              <a:rPr lang="en-US" dirty="0" smtClean="0"/>
              <a:t>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setContentView</a:t>
            </a:r>
            <a:r>
              <a:rPr lang="en-US" dirty="0" smtClean="0"/>
              <a:t>) </a:t>
            </a:r>
            <a:r>
              <a:rPr lang="en-US" dirty="0"/>
              <a:t>(</a:t>
            </a:r>
            <a:r>
              <a:rPr lang="en-US" dirty="0" err="1"/>
              <a:t>R.layout.l_layout</a:t>
            </a:r>
            <a:r>
              <a:rPr lang="en-US" dirty="0"/>
              <a:t>;</a:t>
            </a:r>
            <a:endParaRPr lang="en-US" dirty="0" smtClean="0"/>
          </a:p>
          <a:p>
            <a:pPr marL="36576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378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 about </a:t>
            </a:r>
            <a:r>
              <a:rPr lang="en-US" dirty="0" err="1" smtClean="0"/>
              <a:t>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your.package.name.R.java</a:t>
            </a:r>
            <a:r>
              <a:rPr lang="en-US" dirty="0" smtClean="0"/>
              <a:t> is an auto-generated file that contains resource ids of all the xml resources you define in your res/ directory</a:t>
            </a:r>
          </a:p>
          <a:p>
            <a:r>
              <a:rPr lang="en-US" dirty="0" smtClean="0"/>
              <a:t>Use these ids, such as </a:t>
            </a:r>
            <a:r>
              <a:rPr lang="en-US" dirty="0" err="1" smtClean="0"/>
              <a:t>R.drawable.icon</a:t>
            </a:r>
            <a:r>
              <a:rPr lang="en-US" dirty="0" smtClean="0"/>
              <a:t>, </a:t>
            </a:r>
            <a:r>
              <a:rPr lang="en-US" dirty="0" err="1" smtClean="0"/>
              <a:t>R.layout.main_layout</a:t>
            </a:r>
            <a:r>
              <a:rPr lang="en-US" dirty="0" smtClean="0"/>
              <a:t> or </a:t>
            </a:r>
            <a:r>
              <a:rPr lang="en-US" dirty="0" err="1" smtClean="0"/>
              <a:t>R.id.btn_ok</a:t>
            </a:r>
            <a:r>
              <a:rPr lang="en-US" dirty="0" smtClean="0"/>
              <a:t>, to inflate resources from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28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activity_main.xml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2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onCreate</a:t>
            </a:r>
            <a:r>
              <a:rPr lang="en-US" dirty="0" smtClean="0"/>
              <a:t>() is sort of like our Activity’s constructor</a:t>
            </a:r>
          </a:p>
          <a:p>
            <a:r>
              <a:rPr lang="en-US" dirty="0" smtClean="0"/>
              <a:t>We do must of the initialization here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findViewById</a:t>
            </a:r>
            <a:r>
              <a:rPr lang="en-US" dirty="0" smtClean="0"/>
              <a:t>() (ids declared in xml files and defined in </a:t>
            </a:r>
            <a:r>
              <a:rPr lang="en-US" dirty="0" err="1" smtClean="0"/>
              <a:t>R.java</a:t>
            </a:r>
            <a:r>
              <a:rPr lang="en-US" dirty="0" smtClean="0"/>
              <a:t>) to get references to your View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7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overview of Android</a:t>
            </a:r>
          </a:p>
          <a:p>
            <a:r>
              <a:rPr lang="en-US" dirty="0" smtClean="0"/>
              <a:t>Some useful tools</a:t>
            </a:r>
          </a:p>
          <a:p>
            <a:r>
              <a:rPr lang="en-US" dirty="0" smtClean="0"/>
              <a:t>Build our first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2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 and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design pattern in Android</a:t>
            </a:r>
          </a:p>
          <a:p>
            <a:r>
              <a:rPr lang="en-US" dirty="0" smtClean="0"/>
              <a:t>Provide a View with a Listener or Callback interface to respond to events, such as touch events or inflate events</a:t>
            </a:r>
          </a:p>
          <a:p>
            <a:r>
              <a:rPr lang="en-US" dirty="0" smtClean="0"/>
              <a:t>Let’s check out some source!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96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nClickListener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Probably the most common Listener you will encounter in beginner Android development</a:t>
            </a:r>
          </a:p>
          <a:p>
            <a:r>
              <a:rPr lang="en-US" dirty="0" smtClean="0"/>
              <a:t>Other listeners:</a:t>
            </a:r>
          </a:p>
          <a:p>
            <a:pPr lvl="1"/>
            <a:r>
              <a:rPr lang="en-US" dirty="0" err="1" smtClean="0"/>
              <a:t>OnScrollListener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OnTouchListener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err="1"/>
              <a:t>OnLongClickListener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OnItemClickedListener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1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Set a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implements the interface</a:t>
            </a:r>
          </a:p>
          <a:p>
            <a:r>
              <a:rPr lang="en-US" dirty="0" smtClean="0"/>
              <a:t>Inner class implements the interface</a:t>
            </a:r>
          </a:p>
          <a:p>
            <a:r>
              <a:rPr lang="en-US" dirty="0" smtClean="0"/>
              <a:t>Anonymous inner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50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Implements the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MainActivity</a:t>
            </a:r>
            <a:r>
              <a:rPr lang="en-US" dirty="0"/>
              <a:t> </a:t>
            </a:r>
            <a:r>
              <a:rPr lang="en-US" dirty="0" smtClean="0"/>
              <a:t>extends Activity </a:t>
            </a:r>
          </a:p>
          <a:p>
            <a:pPr marL="36576" indent="0">
              <a:buNone/>
            </a:pPr>
            <a:r>
              <a:rPr lang="en-US" dirty="0" smtClean="0"/>
              <a:t>implements </a:t>
            </a:r>
            <a:r>
              <a:rPr lang="en-US" dirty="0" err="1" smtClean="0"/>
              <a:t>View.OnClickListener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	// Code omitted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@Override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protected void </a:t>
            </a:r>
            <a:r>
              <a:rPr lang="en-US" dirty="0" err="1" smtClean="0"/>
              <a:t>onResume</a:t>
            </a:r>
            <a:r>
              <a:rPr lang="en-US" dirty="0" smtClean="0"/>
              <a:t>() {</a:t>
            </a:r>
            <a:endParaRPr lang="en-US" dirty="0"/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super.onResume</a:t>
            </a:r>
            <a:r>
              <a:rPr lang="en-US" dirty="0"/>
              <a:t>();</a:t>
            </a:r>
            <a:endParaRPr lang="en-US" dirty="0" smtClean="0"/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// Sets the activity as the listener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mButton.setOnClickListener</a:t>
            </a:r>
            <a:r>
              <a:rPr lang="en-US" dirty="0" smtClean="0"/>
              <a:t>(this);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36576" indent="0">
              <a:buNone/>
            </a:pPr>
            <a:r>
              <a:rPr lang="en-US" dirty="0" smtClean="0"/>
              <a:t>	/**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 * The activity must implement this function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 * because it is now an instance of </a:t>
            </a:r>
            <a:r>
              <a:rPr lang="en-US" dirty="0" err="1" smtClean="0"/>
              <a:t>OnClickListener</a:t>
            </a:r>
            <a:endParaRPr lang="en-US" dirty="0" smtClean="0"/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 */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@Override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public void </a:t>
            </a:r>
            <a:r>
              <a:rPr lang="en-US" dirty="0" err="1" smtClean="0"/>
              <a:t>onClick</a:t>
            </a:r>
            <a:r>
              <a:rPr lang="en-US" dirty="0" smtClean="0"/>
              <a:t>(View view) {</a:t>
            </a:r>
            <a:br>
              <a:rPr lang="en-US" dirty="0" smtClean="0"/>
            </a:br>
            <a:r>
              <a:rPr lang="en-US" dirty="0" smtClean="0"/>
              <a:t>		// Code to respond to click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36576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156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Inner Class Implements the Interface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en-US" dirty="0" smtClean="0"/>
              <a:t>// Code omitted</a:t>
            </a:r>
          </a:p>
          <a:p>
            <a:pPr marL="36576" indent="0">
              <a:buNone/>
            </a:pPr>
            <a:r>
              <a:rPr lang="fi-FI" dirty="0" err="1" smtClean="0"/>
              <a:t>private</a:t>
            </a:r>
            <a:r>
              <a:rPr lang="fi-FI" dirty="0" smtClean="0"/>
              <a:t> </a:t>
            </a:r>
            <a:r>
              <a:rPr lang="fi-FI" dirty="0" err="1" smtClean="0"/>
              <a:t>MyListener</a:t>
            </a:r>
            <a:r>
              <a:rPr lang="fi-FI" dirty="0" smtClean="0"/>
              <a:t> </a:t>
            </a:r>
            <a:r>
              <a:rPr lang="fi-FI" dirty="0" err="1" smtClean="0"/>
              <a:t>mListener</a:t>
            </a:r>
            <a:r>
              <a:rPr lang="fi-FI" dirty="0" smtClean="0"/>
              <a:t> = new </a:t>
            </a:r>
            <a:r>
              <a:rPr lang="fi-FI" dirty="0" err="1" smtClean="0"/>
              <a:t>MyListener</a:t>
            </a:r>
            <a:r>
              <a:rPr lang="fi-FI" dirty="0" smtClean="0"/>
              <a:t>();</a:t>
            </a:r>
          </a:p>
          <a:p>
            <a:pPr marL="36576" indent="0">
              <a:buNone/>
            </a:pPr>
            <a:r>
              <a:rPr lang="fi-FI" dirty="0" smtClean="0"/>
              <a:t>//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omitted</a:t>
            </a:r>
            <a:endParaRPr lang="fi-FI" dirty="0" smtClean="0"/>
          </a:p>
          <a:p>
            <a:pPr marL="36576" indent="0">
              <a:buNone/>
            </a:pPr>
            <a:r>
              <a:rPr lang="fi-FI" dirty="0" smtClean="0"/>
              <a:t>@</a:t>
            </a:r>
            <a:r>
              <a:rPr lang="fi-FI" dirty="0" err="1" smtClean="0"/>
              <a:t>Override</a:t>
            </a:r>
            <a:endParaRPr lang="fi-FI" dirty="0"/>
          </a:p>
          <a:p>
            <a:pPr marL="36576" indent="0">
              <a:buNone/>
            </a:pPr>
            <a:r>
              <a:rPr lang="en-US" dirty="0" smtClean="0"/>
              <a:t>protected</a:t>
            </a:r>
            <a:r>
              <a:rPr lang="fi-FI" dirty="0" smtClean="0"/>
              <a:t> </a:t>
            </a:r>
            <a:r>
              <a:rPr lang="fi-FI" dirty="0" err="1" smtClean="0"/>
              <a:t>void</a:t>
            </a:r>
            <a:r>
              <a:rPr lang="fi-FI" dirty="0" smtClean="0"/>
              <a:t> </a:t>
            </a:r>
            <a:r>
              <a:rPr lang="fi-FI" dirty="0" err="1" smtClean="0"/>
              <a:t>onResume</a:t>
            </a:r>
            <a:r>
              <a:rPr lang="fi-FI" dirty="0" smtClean="0"/>
              <a:t>() {</a:t>
            </a:r>
            <a:endParaRPr lang="en-US" dirty="0"/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/>
              <a:t>super.onResume</a:t>
            </a:r>
            <a:r>
              <a:rPr lang="en-US" dirty="0"/>
              <a:t>();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mButton.setOnClickListener(mListener</a:t>
            </a:r>
            <a:r>
              <a:rPr lang="fi-FI" dirty="0" smtClean="0"/>
              <a:t>);</a:t>
            </a:r>
          </a:p>
          <a:p>
            <a:pPr marL="36576" indent="0">
              <a:buNone/>
            </a:pPr>
            <a:r>
              <a:rPr lang="fi-FI" dirty="0"/>
              <a:t>}</a:t>
            </a:r>
            <a:endParaRPr lang="en-US" dirty="0" smtClean="0"/>
          </a:p>
          <a:p>
            <a:pPr marL="36576" indent="0">
              <a:buNone/>
            </a:pPr>
            <a:r>
              <a:rPr lang="fi-FI" dirty="0" err="1" smtClean="0"/>
              <a:t>private</a:t>
            </a:r>
            <a:r>
              <a:rPr lang="en-US" dirty="0" smtClean="0"/>
              <a:t> class </a:t>
            </a:r>
            <a:r>
              <a:rPr lang="en-US" dirty="0" err="1" smtClean="0"/>
              <a:t>MyListener</a:t>
            </a:r>
            <a:r>
              <a:rPr lang="en-US" dirty="0" smtClean="0"/>
              <a:t> </a:t>
            </a:r>
          </a:p>
          <a:p>
            <a:pPr marL="36576" indent="0">
              <a:buNone/>
            </a:pPr>
            <a:r>
              <a:rPr lang="en-US" dirty="0" smtClean="0"/>
              <a:t>implements </a:t>
            </a:r>
            <a:r>
              <a:rPr lang="en-US" dirty="0" err="1" smtClean="0"/>
              <a:t>OnClickListener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	@Override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public void </a:t>
            </a:r>
            <a:r>
              <a:rPr lang="en-US" dirty="0" err="1" smtClean="0"/>
              <a:t>onClick</a:t>
            </a:r>
            <a:r>
              <a:rPr lang="en-US" dirty="0" smtClean="0"/>
              <a:t>(View view) {</a:t>
            </a:r>
            <a:br>
              <a:rPr lang="en-US" dirty="0" smtClean="0"/>
            </a:br>
            <a:r>
              <a:rPr lang="en-US" dirty="0" smtClean="0"/>
              <a:t>		// Code to respond to click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36576" indent="0">
              <a:buNone/>
            </a:pPr>
            <a:r>
              <a:rPr lang="en-US" dirty="0" smtClean="0"/>
              <a:t>}</a:t>
            </a:r>
          </a:p>
          <a:p>
            <a:pPr marL="36576" indent="0">
              <a:buNone/>
            </a:pPr>
            <a:r>
              <a:rPr lang="en-US" dirty="0" smtClean="0"/>
              <a:t>// Code omitted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55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 will encounter these a lot</a:t>
            </a:r>
          </a:p>
          <a:p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@Override</a:t>
            </a:r>
          </a:p>
          <a:p>
            <a:pPr marL="36576" indent="0">
              <a:buNone/>
            </a:pPr>
            <a:r>
              <a:rPr lang="en-US" dirty="0" smtClean="0"/>
              <a:t>protected void </a:t>
            </a:r>
            <a:r>
              <a:rPr lang="en-US" dirty="0" err="1" smtClean="0"/>
              <a:t>onResume</a:t>
            </a:r>
            <a:r>
              <a:rPr lang="en-US" dirty="0" smtClean="0"/>
              <a:t>() {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super.onResume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mButton.setOnClickListener</a:t>
            </a:r>
            <a:r>
              <a:rPr lang="en-US" dirty="0" smtClean="0"/>
              <a:t>(new </a:t>
            </a:r>
            <a:r>
              <a:rPr lang="en-US" dirty="0" err="1" smtClean="0"/>
              <a:t>OnClickListener</a:t>
            </a:r>
            <a:r>
              <a:rPr lang="en-US" dirty="0" smtClean="0"/>
              <a:t>() {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@Override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public void </a:t>
            </a:r>
            <a:r>
              <a:rPr lang="en-US" dirty="0" err="1" smtClean="0"/>
              <a:t>onClick</a:t>
            </a:r>
            <a:r>
              <a:rPr lang="en-US" dirty="0" smtClean="0"/>
              <a:t>(View view) {</a:t>
            </a:r>
            <a:br>
              <a:rPr lang="en-US" dirty="0" smtClean="0"/>
            </a:br>
            <a:r>
              <a:rPr lang="en-US" dirty="0" smtClean="0"/>
              <a:t>			// Code to respond to click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});</a:t>
            </a:r>
          </a:p>
          <a:p>
            <a:pPr marL="36576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735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and Setting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5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67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source code for the demos will be hosted at </a:t>
            </a:r>
            <a:r>
              <a:rPr lang="en-US" dirty="0" err="1" smtClean="0"/>
              <a:t>github.com</a:t>
            </a:r>
            <a:r>
              <a:rPr lang="en-US" dirty="0" smtClean="0"/>
              <a:t>/ajk1311/</a:t>
            </a:r>
            <a:r>
              <a:rPr lang="en-US" dirty="0" err="1" smtClean="0"/>
              <a:t>LearningAndroid</a:t>
            </a:r>
            <a:endParaRPr lang="en-US" dirty="0" smtClean="0"/>
          </a:p>
          <a:p>
            <a:r>
              <a:rPr lang="en-US" dirty="0" smtClean="0"/>
              <a:t>I will talk to Professor </a:t>
            </a:r>
            <a:r>
              <a:rPr lang="en-US" dirty="0" err="1" smtClean="0"/>
              <a:t>Ringenberg</a:t>
            </a:r>
            <a:r>
              <a:rPr lang="en-US" dirty="0" smtClean="0"/>
              <a:t> about posting the slides on </a:t>
            </a:r>
            <a:r>
              <a:rPr lang="en-US" dirty="0" err="1" smtClean="0"/>
              <a:t>CTools</a:t>
            </a:r>
            <a:r>
              <a:rPr lang="en-US" dirty="0" smtClean="0"/>
              <a:t> as well</a:t>
            </a:r>
          </a:p>
          <a:p>
            <a:r>
              <a:rPr lang="en-US" dirty="0" smtClean="0"/>
              <a:t>Feel free to ask questions or share cool stuff on the mailing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9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Coming up:</a:t>
            </a:r>
          </a:p>
          <a:p>
            <a:pPr lvl="1"/>
            <a:r>
              <a:rPr lang="en-US" dirty="0" smtClean="0"/>
              <a:t>Lists and Adapters</a:t>
            </a:r>
          </a:p>
          <a:p>
            <a:pPr lvl="1"/>
            <a:r>
              <a:rPr lang="en-US" dirty="0" smtClean="0"/>
              <a:t>Fragments</a:t>
            </a:r>
          </a:p>
          <a:p>
            <a:pPr lvl="1"/>
            <a:r>
              <a:rPr lang="en-US" dirty="0" smtClean="0"/>
              <a:t>Services/Broadcasts</a:t>
            </a:r>
          </a:p>
          <a:p>
            <a:pPr lvl="1"/>
            <a:r>
              <a:rPr lang="en-US" dirty="0" smtClean="0"/>
              <a:t>Multithreading</a:t>
            </a:r>
          </a:p>
          <a:p>
            <a:pPr lvl="1"/>
            <a:r>
              <a:rPr lang="en-US" dirty="0" smtClean="0"/>
              <a:t>Custom Views/Layouts</a:t>
            </a:r>
          </a:p>
          <a:p>
            <a:pPr lvl="1"/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en-US" dirty="0" smtClean="0"/>
              <a:t>Animations</a:t>
            </a:r>
          </a:p>
          <a:p>
            <a:pPr lvl="1"/>
            <a:r>
              <a:rPr lang="en-US" dirty="0" smtClean="0"/>
              <a:t>Design guidelines</a:t>
            </a:r>
          </a:p>
          <a:p>
            <a:pPr lvl="1"/>
            <a:r>
              <a:rPr lang="en-US" dirty="0" smtClean="0"/>
              <a:t>Maps API (learn together)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0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3834147"/>
          </a:xfrm>
        </p:spPr>
        <p:txBody>
          <a:bodyPr/>
          <a:lstStyle/>
          <a:p>
            <a:r>
              <a:rPr lang="en-US" dirty="0" smtClean="0"/>
              <a:t>Over a half of a billion Android </a:t>
            </a:r>
            <a:br>
              <a:rPr lang="en-US" dirty="0" smtClean="0"/>
            </a:br>
            <a:r>
              <a:rPr lang="en-US" dirty="0" smtClean="0"/>
              <a:t>devices activated</a:t>
            </a:r>
            <a:r>
              <a:rPr lang="en-US" baseline="30000" dirty="0" smtClean="0"/>
              <a:t>1</a:t>
            </a:r>
            <a:endParaRPr lang="en-US" dirty="0" smtClean="0"/>
          </a:p>
          <a:p>
            <a:r>
              <a:rPr lang="en-US" dirty="0" smtClean="0"/>
              <a:t>Android controls the smartphone market share at 53.7%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Many different devices run Android from phones to tablets and even cars!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60366"/>
            <a:ext cx="769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dirty="0" smtClean="0"/>
              <a:t>According to CNET news</a:t>
            </a:r>
            <a:endParaRPr lang="en-US" baseline="30000" dirty="0" smtClean="0"/>
          </a:p>
          <a:p>
            <a:r>
              <a:rPr lang="en-US" baseline="30000" dirty="0" smtClean="0"/>
              <a:t>2</a:t>
            </a:r>
            <a:r>
              <a:rPr lang="en-US" dirty="0" smtClean="0"/>
              <a:t>According to </a:t>
            </a:r>
            <a:r>
              <a:rPr lang="en-US" dirty="0" err="1" smtClean="0"/>
              <a:t>comScore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00426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AOSP </a:t>
            </a:r>
            <a:br>
              <a:rPr lang="en-US" dirty="0" smtClean="0"/>
            </a:br>
            <a:r>
              <a:rPr lang="en-US" dirty="0" smtClean="0"/>
              <a:t>(Android Open Source 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whole OS and framework is available to the public</a:t>
            </a:r>
          </a:p>
          <a:p>
            <a:r>
              <a:rPr lang="en-US" dirty="0" smtClean="0"/>
              <a:t>Source code for built-in apps (phone, SMS,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view through </a:t>
            </a:r>
            <a:r>
              <a:rPr lang="en-US" dirty="0" err="1" smtClean="0"/>
              <a:t>developer.android.com</a:t>
            </a:r>
            <a:r>
              <a:rPr lang="en-US" dirty="0" smtClean="0"/>
              <a:t> or </a:t>
            </a:r>
            <a:r>
              <a:rPr lang="en-US" dirty="0" err="1" smtClean="0"/>
              <a:t>github.com</a:t>
            </a:r>
            <a:r>
              <a:rPr lang="en-US" dirty="0" smtClean="0"/>
              <a:t>/android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1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SDK Reference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1616683"/>
          </a:xfrm>
        </p:spPr>
        <p:txBody>
          <a:bodyPr/>
          <a:lstStyle/>
          <a:p>
            <a:r>
              <a:rPr lang="en-US" dirty="0" smtClean="0"/>
              <a:t>Simple Chrome extension</a:t>
            </a:r>
          </a:p>
          <a:p>
            <a:r>
              <a:rPr lang="en-US" dirty="0" smtClean="0"/>
              <a:t>Type “ad” then a space to start </a:t>
            </a:r>
            <a:br>
              <a:rPr lang="en-US" dirty="0" smtClean="0"/>
            </a:br>
            <a:r>
              <a:rPr lang="en-US" dirty="0" smtClean="0"/>
              <a:t>your search</a:t>
            </a:r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Screen Shot 2013-02-04 at 5.44.1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68"/>
          <a:stretch/>
        </p:blipFill>
        <p:spPr>
          <a:xfrm>
            <a:off x="457200" y="3612487"/>
            <a:ext cx="7576932" cy="19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5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1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android</a:t>
            </a:r>
            <a:r>
              <a:rPr lang="en-US" dirty="0" smtClean="0"/>
              <a:t>.</a:t>
            </a:r>
            <a:r>
              <a:rPr lang="en-US" dirty="0" err="1" smtClean="0"/>
              <a:t>app.Activity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Android, an Activity is something a user can do and/or see</a:t>
            </a:r>
          </a:p>
          <a:p>
            <a:r>
              <a:rPr lang="en-US" dirty="0" smtClean="0"/>
              <a:t>The Activity class holds everything you see on the screen in a Window object</a:t>
            </a:r>
          </a:p>
          <a:p>
            <a:r>
              <a:rPr lang="en-US" dirty="0" smtClean="0"/>
              <a:t>Each app must have an </a:t>
            </a:r>
            <a:r>
              <a:rPr lang="en-US" dirty="0" err="1" smtClean="0"/>
              <a:t>Activty</a:t>
            </a:r>
            <a:r>
              <a:rPr lang="en-US" dirty="0" smtClean="0"/>
              <a:t> to launch</a:t>
            </a:r>
          </a:p>
          <a:p>
            <a:r>
              <a:rPr lang="en-US" dirty="0" smtClean="0"/>
              <a:t>Extends </a:t>
            </a:r>
            <a:r>
              <a:rPr lang="en-US" dirty="0" err="1" smtClean="0"/>
              <a:t>android.content.Context</a:t>
            </a:r>
            <a:r>
              <a:rPr lang="en-US" dirty="0" smtClean="0"/>
              <a:t>, which is a class that contains information about your app’s global state</a:t>
            </a:r>
          </a:p>
        </p:txBody>
      </p:sp>
    </p:spTree>
    <p:extLst>
      <p:ext uri="{BB962C8B-B14F-4D97-AF65-F5344CB8AC3E}">
        <p14:creationId xmlns:p14="http://schemas.microsoft.com/office/powerpoint/2010/main" val="12596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Activity must be declared in this file in order for the </a:t>
            </a:r>
            <a:r>
              <a:rPr lang="en-US" dirty="0" err="1" smtClean="0"/>
              <a:t>sytem</a:t>
            </a:r>
            <a:r>
              <a:rPr lang="en-US" dirty="0" smtClean="0"/>
              <a:t> to show it</a:t>
            </a:r>
          </a:p>
          <a:p>
            <a:r>
              <a:rPr lang="en-US" dirty="0" smtClean="0"/>
              <a:t>Other important classes, such as Services, </a:t>
            </a:r>
            <a:r>
              <a:rPr lang="en-US" dirty="0" err="1" smtClean="0"/>
              <a:t>BroadcastReceivers</a:t>
            </a:r>
            <a:r>
              <a:rPr lang="en-US" dirty="0" smtClean="0"/>
              <a:t>, and </a:t>
            </a:r>
            <a:r>
              <a:rPr lang="en-US" dirty="0" err="1" smtClean="0"/>
              <a:t>ContentProviders</a:t>
            </a:r>
            <a:r>
              <a:rPr lang="en-US" dirty="0" smtClean="0"/>
              <a:t>, must also be declared in the manifest</a:t>
            </a:r>
          </a:p>
          <a:p>
            <a:r>
              <a:rPr lang="en-US" dirty="0" smtClean="0"/>
              <a:t>Don’t forget to do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99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9" name="Picture 8" descr="activity_lifecy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73" y="274638"/>
            <a:ext cx="4650557" cy="60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9744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4905</TotalTime>
  <Words>683</Words>
  <Application>Microsoft Macintosh PowerPoint</Application>
  <PresentationFormat>On-screen Show (4:3)</PresentationFormat>
  <Paragraphs>184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Technic</vt:lpstr>
      <vt:lpstr>Learning Android EECS 399/499 W13</vt:lpstr>
      <vt:lpstr>Agenda</vt:lpstr>
      <vt:lpstr>Android</vt:lpstr>
      <vt:lpstr>AOSP  (Android Open Source Project)</vt:lpstr>
      <vt:lpstr>Android SDK Reference Search</vt:lpstr>
      <vt:lpstr>Let’s Get Started</vt:lpstr>
      <vt:lpstr>android.app.Activity</vt:lpstr>
      <vt:lpstr>AndroidManifest.xml</vt:lpstr>
      <vt:lpstr>Activity Lifecycle</vt:lpstr>
      <vt:lpstr>Setting Your Layout</vt:lpstr>
      <vt:lpstr>android.view.View</vt:lpstr>
      <vt:lpstr>android.view.ViewGroup</vt:lpstr>
      <vt:lpstr>Layouts</vt:lpstr>
      <vt:lpstr>XML Layouts</vt:lpstr>
      <vt:lpstr>Layout in Code vs XML</vt:lpstr>
      <vt:lpstr>Layout in Code vs XML</vt:lpstr>
      <vt:lpstr>Quick Note about R.java</vt:lpstr>
      <vt:lpstr>activity_main.xml</vt:lpstr>
      <vt:lpstr>Interacting With Views</vt:lpstr>
      <vt:lpstr>Listeners and Callbacks</vt:lpstr>
      <vt:lpstr>OnClickListener()</vt:lpstr>
      <vt:lpstr>Three Ways to Set a Listener</vt:lpstr>
      <vt:lpstr>Activity Implements the Interface</vt:lpstr>
      <vt:lpstr>Inner Class Implements the Interface</vt:lpstr>
      <vt:lpstr>Anonymous Inner Class</vt:lpstr>
      <vt:lpstr>Getting and Setting Text</vt:lpstr>
      <vt:lpstr>Run the App</vt:lpstr>
      <vt:lpstr>Class Resources</vt:lpstr>
      <vt:lpstr>Thanks!</vt:lpstr>
    </vt:vector>
  </TitlesOfParts>
  <Company>Myself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Android EECS 399/499 W13</dc:title>
  <dc:creator>Anthony Kause Jr</dc:creator>
  <cp:lastModifiedBy>Anthony Kause Jr</cp:lastModifiedBy>
  <cp:revision>15</cp:revision>
  <dcterms:created xsi:type="dcterms:W3CDTF">2013-02-04T22:38:37Z</dcterms:created>
  <dcterms:modified xsi:type="dcterms:W3CDTF">2013-02-11T04:41:13Z</dcterms:modified>
</cp:coreProperties>
</file>