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322" r:id="rId3"/>
    <p:sldId id="258" r:id="rId4"/>
    <p:sldId id="325" r:id="rId5"/>
    <p:sldId id="312" r:id="rId6"/>
    <p:sldId id="326" r:id="rId7"/>
    <p:sldId id="327" r:id="rId8"/>
    <p:sldId id="313" r:id="rId9"/>
    <p:sldId id="329" r:id="rId10"/>
    <p:sldId id="330" r:id="rId11"/>
    <p:sldId id="335" r:id="rId12"/>
    <p:sldId id="331" r:id="rId13"/>
    <p:sldId id="336" r:id="rId14"/>
    <p:sldId id="337" r:id="rId15"/>
    <p:sldId id="338" r:id="rId16"/>
    <p:sldId id="328" r:id="rId17"/>
    <p:sldId id="332" r:id="rId18"/>
    <p:sldId id="320" r:id="rId19"/>
    <p:sldId id="334" r:id="rId20"/>
    <p:sldId id="333" r:id="rId21"/>
    <p:sldId id="318" r:id="rId22"/>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45F"/>
    <a:srgbClr val="111D4F"/>
    <a:srgbClr val="6B81DF"/>
    <a:srgbClr val="0015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B911B51B-C8BC-4587-A295-8CA94CAA4AD5}" type="datetimeFigureOut">
              <a:rPr lang="en-US" smtClean="0"/>
              <a:t>9/21/2018</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13308A93-4F7B-443E-B6E6-7789BFD58C0F}" type="slidenum">
              <a:rPr lang="en-US" smtClean="0"/>
              <a:t>‹#›</a:t>
            </a:fld>
            <a:endParaRPr lang="en-US"/>
          </a:p>
        </p:txBody>
      </p:sp>
    </p:spTree>
    <p:extLst>
      <p:ext uri="{BB962C8B-B14F-4D97-AF65-F5344CB8AC3E}">
        <p14:creationId xmlns:p14="http://schemas.microsoft.com/office/powerpoint/2010/main" val="3662106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2AE195C9-D914-476B-9DEE-DF8A6762A96A}" type="datetimeFigureOut">
              <a:rPr lang="en-US" smtClean="0"/>
              <a:t>9/21/2018</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7E7FA8D0-3ADF-4575-A929-B363EAFEBAE9}" type="slidenum">
              <a:rPr lang="en-US" smtClean="0"/>
              <a:t>‹#›</a:t>
            </a:fld>
            <a:endParaRPr lang="en-US"/>
          </a:p>
        </p:txBody>
      </p:sp>
    </p:spTree>
    <p:extLst>
      <p:ext uri="{BB962C8B-B14F-4D97-AF65-F5344CB8AC3E}">
        <p14:creationId xmlns:p14="http://schemas.microsoft.com/office/powerpoint/2010/main" val="3450500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2</a:t>
            </a:fld>
            <a:endParaRPr lang="en-US"/>
          </a:p>
        </p:txBody>
      </p:sp>
    </p:spTree>
    <p:extLst>
      <p:ext uri="{BB962C8B-B14F-4D97-AF65-F5344CB8AC3E}">
        <p14:creationId xmlns:p14="http://schemas.microsoft.com/office/powerpoint/2010/main" val="817026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11</a:t>
            </a:fld>
            <a:endParaRPr lang="en-US"/>
          </a:p>
        </p:txBody>
      </p:sp>
    </p:spTree>
    <p:extLst>
      <p:ext uri="{BB962C8B-B14F-4D97-AF65-F5344CB8AC3E}">
        <p14:creationId xmlns:p14="http://schemas.microsoft.com/office/powerpoint/2010/main" val="871940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12</a:t>
            </a:fld>
            <a:endParaRPr lang="en-US"/>
          </a:p>
        </p:txBody>
      </p:sp>
    </p:spTree>
    <p:extLst>
      <p:ext uri="{BB962C8B-B14F-4D97-AF65-F5344CB8AC3E}">
        <p14:creationId xmlns:p14="http://schemas.microsoft.com/office/powerpoint/2010/main" val="90774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13</a:t>
            </a:fld>
            <a:endParaRPr lang="en-US"/>
          </a:p>
        </p:txBody>
      </p:sp>
    </p:spTree>
    <p:extLst>
      <p:ext uri="{BB962C8B-B14F-4D97-AF65-F5344CB8AC3E}">
        <p14:creationId xmlns:p14="http://schemas.microsoft.com/office/powerpoint/2010/main" val="4047649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14</a:t>
            </a:fld>
            <a:endParaRPr lang="en-US"/>
          </a:p>
        </p:txBody>
      </p:sp>
    </p:spTree>
    <p:extLst>
      <p:ext uri="{BB962C8B-B14F-4D97-AF65-F5344CB8AC3E}">
        <p14:creationId xmlns:p14="http://schemas.microsoft.com/office/powerpoint/2010/main" val="445004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15</a:t>
            </a:fld>
            <a:endParaRPr lang="en-US"/>
          </a:p>
        </p:txBody>
      </p:sp>
    </p:spTree>
    <p:extLst>
      <p:ext uri="{BB962C8B-B14F-4D97-AF65-F5344CB8AC3E}">
        <p14:creationId xmlns:p14="http://schemas.microsoft.com/office/powerpoint/2010/main" val="2590060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16</a:t>
            </a:fld>
            <a:endParaRPr lang="en-US"/>
          </a:p>
        </p:txBody>
      </p:sp>
    </p:spTree>
    <p:extLst>
      <p:ext uri="{BB962C8B-B14F-4D97-AF65-F5344CB8AC3E}">
        <p14:creationId xmlns:p14="http://schemas.microsoft.com/office/powerpoint/2010/main" val="4131983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17</a:t>
            </a:fld>
            <a:endParaRPr lang="en-US"/>
          </a:p>
        </p:txBody>
      </p:sp>
    </p:spTree>
    <p:extLst>
      <p:ext uri="{BB962C8B-B14F-4D97-AF65-F5344CB8AC3E}">
        <p14:creationId xmlns:p14="http://schemas.microsoft.com/office/powerpoint/2010/main" val="249655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18</a:t>
            </a:fld>
            <a:endParaRPr lang="en-US"/>
          </a:p>
        </p:txBody>
      </p:sp>
    </p:spTree>
    <p:extLst>
      <p:ext uri="{BB962C8B-B14F-4D97-AF65-F5344CB8AC3E}">
        <p14:creationId xmlns:p14="http://schemas.microsoft.com/office/powerpoint/2010/main" val="4138403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19</a:t>
            </a:fld>
            <a:endParaRPr lang="en-US"/>
          </a:p>
        </p:txBody>
      </p:sp>
    </p:spTree>
    <p:extLst>
      <p:ext uri="{BB962C8B-B14F-4D97-AF65-F5344CB8AC3E}">
        <p14:creationId xmlns:p14="http://schemas.microsoft.com/office/powerpoint/2010/main" val="1160062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20</a:t>
            </a:fld>
            <a:endParaRPr lang="en-US"/>
          </a:p>
        </p:txBody>
      </p:sp>
    </p:spTree>
    <p:extLst>
      <p:ext uri="{BB962C8B-B14F-4D97-AF65-F5344CB8AC3E}">
        <p14:creationId xmlns:p14="http://schemas.microsoft.com/office/powerpoint/2010/main" val="299097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3</a:t>
            </a:fld>
            <a:endParaRPr lang="en-US"/>
          </a:p>
        </p:txBody>
      </p:sp>
    </p:spTree>
    <p:extLst>
      <p:ext uri="{BB962C8B-B14F-4D97-AF65-F5344CB8AC3E}">
        <p14:creationId xmlns:p14="http://schemas.microsoft.com/office/powerpoint/2010/main" val="1863032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21</a:t>
            </a:fld>
            <a:endParaRPr lang="en-US"/>
          </a:p>
        </p:txBody>
      </p:sp>
    </p:spTree>
    <p:extLst>
      <p:ext uri="{BB962C8B-B14F-4D97-AF65-F5344CB8AC3E}">
        <p14:creationId xmlns:p14="http://schemas.microsoft.com/office/powerpoint/2010/main" val="6804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4</a:t>
            </a:fld>
            <a:endParaRPr lang="en-US"/>
          </a:p>
        </p:txBody>
      </p:sp>
    </p:spTree>
    <p:extLst>
      <p:ext uri="{BB962C8B-B14F-4D97-AF65-F5344CB8AC3E}">
        <p14:creationId xmlns:p14="http://schemas.microsoft.com/office/powerpoint/2010/main" val="3852782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5</a:t>
            </a:fld>
            <a:endParaRPr lang="en-US"/>
          </a:p>
        </p:txBody>
      </p:sp>
    </p:spTree>
    <p:extLst>
      <p:ext uri="{BB962C8B-B14F-4D97-AF65-F5344CB8AC3E}">
        <p14:creationId xmlns:p14="http://schemas.microsoft.com/office/powerpoint/2010/main" val="3000890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6</a:t>
            </a:fld>
            <a:endParaRPr lang="en-US"/>
          </a:p>
        </p:txBody>
      </p:sp>
    </p:spTree>
    <p:extLst>
      <p:ext uri="{BB962C8B-B14F-4D97-AF65-F5344CB8AC3E}">
        <p14:creationId xmlns:p14="http://schemas.microsoft.com/office/powerpoint/2010/main" val="2972344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7</a:t>
            </a:fld>
            <a:endParaRPr lang="en-US"/>
          </a:p>
        </p:txBody>
      </p:sp>
    </p:spTree>
    <p:extLst>
      <p:ext uri="{BB962C8B-B14F-4D97-AF65-F5344CB8AC3E}">
        <p14:creationId xmlns:p14="http://schemas.microsoft.com/office/powerpoint/2010/main" val="833555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8</a:t>
            </a:fld>
            <a:endParaRPr lang="en-US"/>
          </a:p>
        </p:txBody>
      </p:sp>
    </p:spTree>
    <p:extLst>
      <p:ext uri="{BB962C8B-B14F-4D97-AF65-F5344CB8AC3E}">
        <p14:creationId xmlns:p14="http://schemas.microsoft.com/office/powerpoint/2010/main" val="391049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9</a:t>
            </a:fld>
            <a:endParaRPr lang="en-US"/>
          </a:p>
        </p:txBody>
      </p:sp>
    </p:spTree>
    <p:extLst>
      <p:ext uri="{BB962C8B-B14F-4D97-AF65-F5344CB8AC3E}">
        <p14:creationId xmlns:p14="http://schemas.microsoft.com/office/powerpoint/2010/main" val="2067668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7FA8D0-3ADF-4575-A929-B363EAFEBAE9}" type="slidenum">
              <a:rPr lang="en-US" smtClean="0"/>
              <a:t>10</a:t>
            </a:fld>
            <a:endParaRPr lang="en-US"/>
          </a:p>
        </p:txBody>
      </p:sp>
    </p:spTree>
    <p:extLst>
      <p:ext uri="{BB962C8B-B14F-4D97-AF65-F5344CB8AC3E}">
        <p14:creationId xmlns:p14="http://schemas.microsoft.com/office/powerpoint/2010/main" val="360446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A0C9A2-E48F-405F-ADFF-D20D657A0102}" type="datetime1">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420700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54C9ED-D9B9-49D1-9675-CE7D9E843BB1}" type="datetime1">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209460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0E2451-5548-433A-A262-A73640AFF7EE}" type="datetime1">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4194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64EF01-CAF3-4C2A-AB6F-445E7B559C0A}" type="datetime1">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17006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FB36E-8B6C-402E-99F4-CAFC9B8EF1CA}" type="datetime1">
              <a:rPr lang="en-US" smtClean="0"/>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39165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B49A98-C763-4072-B874-2C8D6DB5CEDB}" type="datetime1">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7307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B7D8C7-CCA2-4673-88FA-891D7B1A322E}" type="datetime1">
              <a:rPr lang="en-US" smtClean="0"/>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171076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52CEE0-30E3-404B-80F9-916FCCF3751A}" type="datetime1">
              <a:rPr lang="en-US" smtClean="0"/>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1795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88D46-4C64-4A78-9DC9-636CFF8D0FEF}" type="datetime1">
              <a:rPr lang="en-US" smtClean="0"/>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61317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F9F4A0-4D3E-49E0-A5D9-8D8761497A5B}" type="datetime1">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58533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665A3-9F42-4F35-B5F7-466CF2A4B2E4}" type="datetime1">
              <a:rPr lang="en-US" smtClean="0"/>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10B4E-A22C-48DD-BF96-89E92FBA24D0}" type="slidenum">
              <a:rPr lang="en-US" smtClean="0"/>
              <a:t>‹#›</a:t>
            </a:fld>
            <a:endParaRPr lang="en-US"/>
          </a:p>
        </p:txBody>
      </p:sp>
    </p:spTree>
    <p:extLst>
      <p:ext uri="{BB962C8B-B14F-4D97-AF65-F5344CB8AC3E}">
        <p14:creationId xmlns:p14="http://schemas.microsoft.com/office/powerpoint/2010/main" val="321502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670F5-9C7A-4AC2-93EA-5D3AABA015C6}" type="datetime1">
              <a:rPr lang="en-US" smtClean="0"/>
              <a:t>9/21/2018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10B4E-A22C-48DD-BF96-89E92FBA24D0}" type="slidenum">
              <a:rPr lang="en-US" smtClean="0"/>
              <a:t>‹#›</a:t>
            </a:fld>
            <a:endParaRPr lang="en-US"/>
          </a:p>
        </p:txBody>
      </p:sp>
    </p:spTree>
    <p:extLst>
      <p:ext uri="{BB962C8B-B14F-4D97-AF65-F5344CB8AC3E}">
        <p14:creationId xmlns:p14="http://schemas.microsoft.com/office/powerpoint/2010/main" val="3571745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hop.juliacomputing.com/Produc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JunoLab/uber-juno/blob/master/setup.m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jupyter.org/install.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julialang.org/downloads/oldreleases.html" TargetMode="External"/><Relationship Id="rId4" Type="http://schemas.openxmlformats.org/officeDocument/2006/relationships/hyperlink" Target="https://julialang.org/download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jupyter.org/instal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julialang.org/downloads/oldreleases.html" TargetMode="External"/><Relationship Id="rId4" Type="http://schemas.openxmlformats.org/officeDocument/2006/relationships/hyperlink" Target="https://julialang.org/download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hop.juliacomputing.com/Products/" TargetMode="External"/><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benlauwens.github.io/ThinkJulia.jl/latest/book.html#_the_first_program" TargetMode="External"/><Relationship Id="rId5" Type="http://schemas.openxmlformats.org/officeDocument/2006/relationships/hyperlink" Target="https://lectures.quantecon.org/jl/index_learning_julia.html" TargetMode="External"/><Relationship Id="rId4" Type="http://schemas.openxmlformats.org/officeDocument/2006/relationships/hyperlink" Target="https://juliabox.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upyterlab/jupyterlab"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hyperlink" Target="https://docs.continuum.io/anaconda/instal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ybinder.org/v2/gh/jupyterlab/jupyterlab-demo/18a9793b58ba86660b5ab964e1aeaf7324d667c8?urlpath=lab%2Ftree%2Fdemo%2FLorenz.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lialang.org/benchmark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hyperlink" Target="https://github.com/JuliaLang/julia" TargetMode="Externa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hyperlink" Target="https://numfocus.org/sponsored-projects" TargetMode="External"/><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1D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291" y="1122363"/>
            <a:ext cx="11379200" cy="2387600"/>
          </a:xfrm>
        </p:spPr>
        <p:txBody>
          <a:bodyPr anchor="ctr">
            <a:normAutofit/>
          </a:bodyPr>
          <a:lstStyle/>
          <a:p>
            <a:pPr algn="l"/>
            <a:r>
              <a:rPr lang="en-US" sz="4400" dirty="0">
                <a:solidFill>
                  <a:schemeClr val="bg1"/>
                </a:solidFill>
                <a:latin typeface="Arial" panose="020B0604020202020204" pitchFamily="34" charset="0"/>
                <a:cs typeface="Arial" panose="020B0604020202020204" pitchFamily="34" charset="0"/>
              </a:rPr>
              <a:t>OPER 006: Fundamentals of Programming II</a:t>
            </a:r>
            <a:br>
              <a:rPr lang="en-US" sz="4400" dirty="0">
                <a:solidFill>
                  <a:schemeClr val="bg1"/>
                </a:solidFill>
                <a:latin typeface="Arial" panose="020B0604020202020204" pitchFamily="34" charset="0"/>
                <a:cs typeface="Arial" panose="020B0604020202020204" pitchFamily="34" charset="0"/>
              </a:rPr>
            </a:br>
            <a:r>
              <a:rPr lang="en-US" sz="4400" dirty="0">
                <a:solidFill>
                  <a:schemeClr val="bg1"/>
                </a:solidFill>
                <a:latin typeface="Arial" panose="020B0604020202020204" pitchFamily="34" charset="0"/>
                <a:cs typeface="Arial" panose="020B0604020202020204" pitchFamily="34" charset="0"/>
              </a:rPr>
              <a:t/>
            </a:r>
            <a:br>
              <a:rPr lang="en-US" sz="4400" dirty="0">
                <a:solidFill>
                  <a:schemeClr val="bg1"/>
                </a:solidFill>
                <a:latin typeface="Arial" panose="020B0604020202020204" pitchFamily="34" charset="0"/>
                <a:cs typeface="Arial" panose="020B0604020202020204" pitchFamily="34" charset="0"/>
              </a:rPr>
            </a:br>
            <a:r>
              <a:rPr lang="en-US" sz="4400" dirty="0" smtClean="0">
                <a:solidFill>
                  <a:schemeClr val="bg1"/>
                </a:solidFill>
                <a:latin typeface="Arial" panose="020B0604020202020204" pitchFamily="34" charset="0"/>
                <a:cs typeface="Arial" panose="020B0604020202020204" pitchFamily="34" charset="0"/>
              </a:rPr>
              <a:t>Julia and </a:t>
            </a:r>
            <a:r>
              <a:rPr lang="en-US" sz="4400" dirty="0" err="1" smtClean="0">
                <a:solidFill>
                  <a:schemeClr val="bg1"/>
                </a:solidFill>
                <a:latin typeface="Arial" panose="020B0604020202020204" pitchFamily="34" charset="0"/>
                <a:cs typeface="Arial" panose="020B0604020202020204" pitchFamily="34" charset="0"/>
              </a:rPr>
              <a:t>Jupyter</a:t>
            </a:r>
            <a:r>
              <a:rPr lang="en-US" sz="4400" dirty="0" smtClean="0">
                <a:solidFill>
                  <a:schemeClr val="bg1"/>
                </a:solidFill>
                <a:latin typeface="Arial" panose="020B0604020202020204" pitchFamily="34" charset="0"/>
                <a:cs typeface="Arial" panose="020B0604020202020204" pitchFamily="34" charset="0"/>
              </a:rPr>
              <a:t> Lab</a:t>
            </a:r>
            <a:endParaRPr lang="en-US" sz="44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80291" y="4125686"/>
            <a:ext cx="11379200" cy="1132114"/>
          </a:xfrm>
        </p:spPr>
        <p:txBody>
          <a:bodyPr>
            <a:normAutofit/>
          </a:bodyPr>
          <a:lstStyle/>
          <a:p>
            <a:pPr algn="l"/>
            <a:r>
              <a:rPr lang="en-US" sz="2000" dirty="0">
                <a:solidFill>
                  <a:schemeClr val="bg1"/>
                </a:solidFill>
                <a:latin typeface="Arial" panose="020B0604020202020204" pitchFamily="34" charset="0"/>
                <a:cs typeface="Arial" panose="020B0604020202020204" pitchFamily="34" charset="0"/>
              </a:rPr>
              <a:t>Capt Andrew Keith, Capt Phil Jenkins</a:t>
            </a:r>
          </a:p>
          <a:p>
            <a:pPr algn="l"/>
            <a:r>
              <a:rPr lang="en-US" sz="2000" dirty="0" smtClean="0">
                <a:solidFill>
                  <a:schemeClr val="bg1"/>
                </a:solidFill>
                <a:latin typeface="Arial" panose="020B0604020202020204" pitchFamily="34" charset="0"/>
                <a:cs typeface="Arial" panose="020B0604020202020204" pitchFamily="34" charset="0"/>
              </a:rPr>
              <a:t>25 </a:t>
            </a:r>
            <a:r>
              <a:rPr lang="en-US" sz="2000" dirty="0">
                <a:solidFill>
                  <a:schemeClr val="bg1"/>
                </a:solidFill>
                <a:latin typeface="Arial" panose="020B0604020202020204" pitchFamily="34" charset="0"/>
                <a:cs typeface="Arial" panose="020B0604020202020204" pitchFamily="34" charset="0"/>
              </a:rPr>
              <a:t>Sep 2018</a:t>
            </a:r>
          </a:p>
        </p:txBody>
      </p:sp>
      <p:grpSp>
        <p:nvGrpSpPr>
          <p:cNvPr id="7" name="Group 6"/>
          <p:cNvGrpSpPr/>
          <p:nvPr/>
        </p:nvGrpSpPr>
        <p:grpSpPr>
          <a:xfrm>
            <a:off x="0" y="6327971"/>
            <a:ext cx="12192000" cy="530029"/>
            <a:chOff x="0" y="6327971"/>
            <a:chExt cx="12192000" cy="530029"/>
          </a:xfrm>
        </p:grpSpPr>
        <p:pic>
          <p:nvPicPr>
            <p:cNvPr id="4" name="Picture 3"/>
            <p:cNvPicPr>
              <a:picLocks noChangeAspect="1"/>
            </p:cNvPicPr>
            <p:nvPr/>
          </p:nvPicPr>
          <p:blipFill>
            <a:blip r:embed="rId2"/>
            <a:stretch>
              <a:fillRect/>
            </a:stretch>
          </p:blipFill>
          <p:spPr>
            <a:xfrm>
              <a:off x="0" y="6327971"/>
              <a:ext cx="1366982" cy="530029"/>
            </a:xfrm>
            <a:prstGeom prst="rect">
              <a:avLst/>
            </a:prstGeom>
          </p:spPr>
        </p:pic>
        <p:sp>
          <p:nvSpPr>
            <p:cNvPr id="6" name="Rectangle 5"/>
            <p:cNvSpPr/>
            <p:nvPr/>
          </p:nvSpPr>
          <p:spPr>
            <a:xfrm>
              <a:off x="1366982" y="6327971"/>
              <a:ext cx="10825018" cy="530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 xmlns:a16="http://schemas.microsoft.com/office/drawing/2014/main" id="{D188F258-72F4-4565-82DD-38B0669BD247}"/>
              </a:ext>
            </a:extLst>
          </p:cNvPr>
          <p:cNvSpPr txBox="1"/>
          <p:nvPr/>
        </p:nvSpPr>
        <p:spPr>
          <a:xfrm>
            <a:off x="8570051" y="6339069"/>
            <a:ext cx="3621949" cy="507831"/>
          </a:xfrm>
          <a:prstGeom prst="rect">
            <a:avLst/>
          </a:prstGeom>
          <a:noFill/>
        </p:spPr>
        <p:txBody>
          <a:bodyPr wrap="square" rtlCol="0">
            <a:spAutoFit/>
          </a:bodyPr>
          <a:lstStyle/>
          <a:p>
            <a:pPr algn="r"/>
            <a:r>
              <a:rPr lang="en-US" sz="900" dirty="0">
                <a:solidFill>
                  <a:schemeClr val="tx1">
                    <a:lumMod val="50000"/>
                    <a:lumOff val="50000"/>
                  </a:schemeClr>
                </a:solidFill>
              </a:rPr>
              <a:t>Disclaimer. The views expressed in this presentation are those of the authors and do not reflect the official policy or position of the United States Air Force, Department of Defense or the U.S. government.</a:t>
            </a:r>
          </a:p>
        </p:txBody>
      </p:sp>
    </p:spTree>
    <p:extLst>
      <p:ext uri="{BB962C8B-B14F-4D97-AF65-F5344CB8AC3E}">
        <p14:creationId xmlns:p14="http://schemas.microsoft.com/office/powerpoint/2010/main" val="89546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Installing Julia with Atom (easier)</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Easy option: </a:t>
            </a:r>
            <a:r>
              <a:rPr lang="en-US" sz="2400" dirty="0" smtClean="0">
                <a:solidFill>
                  <a:srgbClr val="111D4F"/>
                </a:solidFill>
                <a:latin typeface="Arial" panose="020B0604020202020204" pitchFamily="34" charset="0"/>
                <a:cs typeface="Arial" panose="020B0604020202020204" pitchFamily="34" charset="0"/>
              </a:rPr>
              <a:t>Download the free version of </a:t>
            </a:r>
            <a:r>
              <a:rPr lang="en-US" sz="2400" dirty="0" err="1" smtClean="0">
                <a:solidFill>
                  <a:srgbClr val="111D4F"/>
                </a:solidFill>
                <a:latin typeface="Arial" panose="020B0604020202020204" pitchFamily="34" charset="0"/>
                <a:cs typeface="Arial" panose="020B0604020202020204" pitchFamily="34" charset="0"/>
                <a:hlinkClick r:id="rId3"/>
              </a:rPr>
              <a:t>JuliaPro</a:t>
            </a:r>
            <a:endParaRPr lang="en-US" sz="2400" dirty="0" smtClean="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Only includes Julia 0.6.4 and curated set of packages</a:t>
            </a:r>
          </a:p>
          <a:p>
            <a:pPr lvl="1"/>
            <a:endParaRPr lang="en-US" sz="20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Flexible option: Follow these </a:t>
            </a:r>
            <a:r>
              <a:rPr lang="en-US" sz="2400" dirty="0" smtClean="0">
                <a:solidFill>
                  <a:srgbClr val="111D4F"/>
                </a:solidFill>
                <a:latin typeface="Arial" panose="020B0604020202020204" pitchFamily="34" charset="0"/>
                <a:cs typeface="Arial" panose="020B0604020202020204" pitchFamily="34" charset="0"/>
                <a:hlinkClick r:id="rId4"/>
              </a:rPr>
              <a:t>steps</a:t>
            </a:r>
            <a:r>
              <a:rPr lang="en-US" sz="2400" dirty="0" smtClean="0">
                <a:solidFill>
                  <a:srgbClr val="111D4F"/>
                </a:solidFill>
                <a:latin typeface="Arial" panose="020B0604020202020204" pitchFamily="34" charset="0"/>
                <a:cs typeface="Arial" panose="020B0604020202020204" pitchFamily="34" charset="0"/>
              </a:rPr>
              <a:t> </a:t>
            </a:r>
          </a:p>
          <a:p>
            <a:pPr lvl="1"/>
            <a:r>
              <a:rPr lang="en-US" sz="2000" dirty="0" smtClean="0">
                <a:solidFill>
                  <a:srgbClr val="111D4F"/>
                </a:solidFill>
                <a:latin typeface="Arial" panose="020B0604020202020204" pitchFamily="34" charset="0"/>
                <a:cs typeface="Arial" panose="020B0604020202020204" pitchFamily="34" charset="0"/>
              </a:rPr>
              <a:t>Pick Julia 0.6.4 or Julia 1.0, then pick your own packages after install</a:t>
            </a: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What is the difference between Atom and Juno?</a:t>
            </a:r>
          </a:p>
          <a:p>
            <a:pPr lvl="1"/>
            <a:r>
              <a:rPr lang="en-US" sz="2000" dirty="0" smtClean="0">
                <a:solidFill>
                  <a:srgbClr val="111D4F"/>
                </a:solidFill>
                <a:latin typeface="Arial" panose="020B0604020202020204" pitchFamily="34" charset="0"/>
                <a:cs typeface="Arial" panose="020B0604020202020204" pitchFamily="34" charset="0"/>
              </a:rPr>
              <a:t>Atom</a:t>
            </a:r>
          </a:p>
          <a:p>
            <a:pPr lvl="2"/>
            <a:r>
              <a:rPr lang="en-US" sz="1600" dirty="0" smtClean="0">
                <a:solidFill>
                  <a:srgbClr val="111D4F"/>
                </a:solidFill>
                <a:latin typeface="Arial" panose="020B0604020202020204" pitchFamily="34" charset="0"/>
                <a:cs typeface="Arial" panose="020B0604020202020204" pitchFamily="34" charset="0"/>
              </a:rPr>
              <a:t>Text editor than can be extended with open source packages</a:t>
            </a:r>
          </a:p>
          <a:p>
            <a:pPr lvl="1"/>
            <a:r>
              <a:rPr lang="en-US" sz="2000" dirty="0" smtClean="0">
                <a:solidFill>
                  <a:srgbClr val="111D4F"/>
                </a:solidFill>
                <a:latin typeface="Arial" panose="020B0604020202020204" pitchFamily="34" charset="0"/>
                <a:cs typeface="Arial" panose="020B0604020202020204" pitchFamily="34" charset="0"/>
              </a:rPr>
              <a:t>Juno</a:t>
            </a:r>
          </a:p>
          <a:p>
            <a:pPr lvl="2"/>
            <a:r>
              <a:rPr lang="en-US" sz="1600" dirty="0" smtClean="0">
                <a:solidFill>
                  <a:srgbClr val="111D4F"/>
                </a:solidFill>
                <a:latin typeface="Arial" panose="020B0604020202020204" pitchFamily="34" charset="0"/>
                <a:cs typeface="Arial" panose="020B0604020202020204" pitchFamily="34" charset="0"/>
              </a:rPr>
              <a:t>Set of extensions for Atom</a:t>
            </a:r>
          </a:p>
          <a:p>
            <a:pPr lvl="2"/>
            <a:r>
              <a:rPr lang="en-US" sz="1600" dirty="0" smtClean="0">
                <a:solidFill>
                  <a:srgbClr val="111D4F"/>
                </a:solidFill>
                <a:latin typeface="Arial" panose="020B0604020202020204" pitchFamily="34" charset="0"/>
                <a:cs typeface="Arial" panose="020B0604020202020204" pitchFamily="34" charset="0"/>
              </a:rPr>
              <a:t>Integrated development environment (IDE) for Julia</a:t>
            </a: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5"/>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10</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2082857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Installing Julia with </a:t>
            </a:r>
            <a:r>
              <a:rPr lang="en-US" sz="3200" dirty="0" err="1" smtClean="0">
                <a:solidFill>
                  <a:srgbClr val="111D4F"/>
                </a:solidFill>
                <a:latin typeface="Arial" panose="020B0604020202020204" pitchFamily="34" charset="0"/>
                <a:cs typeface="Arial" panose="020B0604020202020204" pitchFamily="34" charset="0"/>
              </a:rPr>
              <a:t>Jupyter</a:t>
            </a:r>
            <a:r>
              <a:rPr lang="en-US" sz="3200" dirty="0" smtClean="0">
                <a:solidFill>
                  <a:srgbClr val="111D4F"/>
                </a:solidFill>
                <a:latin typeface="Arial" panose="020B0604020202020204" pitchFamily="34" charset="0"/>
                <a:cs typeface="Arial" panose="020B0604020202020204" pitchFamily="34" charset="0"/>
              </a:rPr>
              <a:t> (harder)</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First, make sure you’ve already </a:t>
            </a:r>
            <a:r>
              <a:rPr lang="en-US" sz="2400" dirty="0" smtClean="0">
                <a:solidFill>
                  <a:srgbClr val="111D4F"/>
                </a:solidFill>
                <a:latin typeface="Arial" panose="020B0604020202020204" pitchFamily="34" charset="0"/>
                <a:cs typeface="Arial" panose="020B0604020202020204" pitchFamily="34" charset="0"/>
                <a:hlinkClick r:id="rId3"/>
              </a:rPr>
              <a:t>installed </a:t>
            </a:r>
            <a:r>
              <a:rPr lang="en-US" sz="2400" dirty="0" err="1" smtClean="0">
                <a:solidFill>
                  <a:srgbClr val="111D4F"/>
                </a:solidFill>
                <a:latin typeface="Arial" panose="020B0604020202020204" pitchFamily="34" charset="0"/>
                <a:cs typeface="Arial" panose="020B0604020202020204" pitchFamily="34" charset="0"/>
                <a:hlinkClick r:id="rId3"/>
              </a:rPr>
              <a:t>Jupyter</a:t>
            </a:r>
            <a:endParaRPr lang="en-US" sz="2400" dirty="0" smtClean="0">
              <a:solidFill>
                <a:srgbClr val="111D4F"/>
              </a:solidFill>
              <a:latin typeface="Arial" panose="020B0604020202020204" pitchFamily="34" charset="0"/>
              <a:cs typeface="Arial" panose="020B0604020202020204" pitchFamily="34" charset="0"/>
            </a:endParaRPr>
          </a:p>
          <a:p>
            <a:pPr lvl="1"/>
            <a:r>
              <a:rPr lang="en-US" sz="1600" dirty="0" smtClean="0">
                <a:solidFill>
                  <a:srgbClr val="111D4F"/>
                </a:solidFill>
                <a:latin typeface="Arial" panose="020B0604020202020204" pitchFamily="34" charset="0"/>
                <a:cs typeface="Arial" panose="020B0604020202020204" pitchFamily="34" charset="0"/>
              </a:rPr>
              <a:t>(We did this in OPER 006-04)</a:t>
            </a:r>
            <a:endParaRPr lang="en-US" sz="20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Install your preferred version of Julia</a:t>
            </a:r>
          </a:p>
          <a:p>
            <a:pPr lvl="1"/>
            <a:r>
              <a:rPr lang="en-US" sz="1600" dirty="0" smtClean="0">
                <a:solidFill>
                  <a:srgbClr val="111D4F"/>
                </a:solidFill>
                <a:latin typeface="Arial" panose="020B0604020202020204" pitchFamily="34" charset="0"/>
                <a:cs typeface="Arial" panose="020B0604020202020204" pitchFamily="34" charset="0"/>
                <a:hlinkClick r:id="rId4"/>
              </a:rPr>
              <a:t>Julia 1.0</a:t>
            </a:r>
            <a:r>
              <a:rPr lang="en-US" sz="1600" dirty="0" smtClean="0">
                <a:solidFill>
                  <a:srgbClr val="111D4F"/>
                </a:solidFill>
                <a:latin typeface="Arial" panose="020B0604020202020204" pitchFamily="34" charset="0"/>
                <a:cs typeface="Arial" panose="020B0604020202020204" pitchFamily="34" charset="0"/>
              </a:rPr>
              <a:t>, </a:t>
            </a:r>
            <a:r>
              <a:rPr lang="en-US" sz="1600" dirty="0" smtClean="0">
                <a:solidFill>
                  <a:srgbClr val="111D4F"/>
                </a:solidFill>
                <a:latin typeface="Arial" panose="020B0604020202020204" pitchFamily="34" charset="0"/>
                <a:cs typeface="Arial" panose="020B0604020202020204" pitchFamily="34" charset="0"/>
                <a:hlinkClick r:id="rId5"/>
              </a:rPr>
              <a:t>Julia 0.6.4</a:t>
            </a:r>
            <a:r>
              <a:rPr lang="en-US" sz="1600" dirty="0" smtClean="0">
                <a:solidFill>
                  <a:srgbClr val="111D4F"/>
                </a:solidFill>
                <a:latin typeface="Arial" panose="020B0604020202020204" pitchFamily="34" charset="0"/>
                <a:cs typeface="Arial" panose="020B0604020202020204" pitchFamily="34" charset="0"/>
              </a:rPr>
              <a:t>, or both!</a:t>
            </a:r>
            <a:endParaRPr lang="en-US" sz="2400" dirty="0" smtClean="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Install the </a:t>
            </a:r>
            <a:r>
              <a:rPr lang="en-US" sz="2400" dirty="0" err="1" smtClean="0">
                <a:solidFill>
                  <a:srgbClr val="111D4F"/>
                </a:solidFill>
                <a:latin typeface="Arial" panose="020B0604020202020204" pitchFamily="34" charset="0"/>
                <a:cs typeface="Arial" panose="020B0604020202020204" pitchFamily="34" charset="0"/>
              </a:rPr>
              <a:t>IJulia</a:t>
            </a:r>
            <a:r>
              <a:rPr lang="en-US" sz="2400" dirty="0" smtClean="0">
                <a:solidFill>
                  <a:srgbClr val="111D4F"/>
                </a:solidFill>
                <a:latin typeface="Arial" panose="020B0604020202020204" pitchFamily="34" charset="0"/>
                <a:cs typeface="Arial" panose="020B0604020202020204" pitchFamily="34" charset="0"/>
              </a:rPr>
              <a:t> package (see next two slides)</a:t>
            </a: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Open a </a:t>
            </a:r>
            <a:r>
              <a:rPr lang="en-US" sz="2400" dirty="0" err="1" smtClean="0">
                <a:solidFill>
                  <a:srgbClr val="111D4F"/>
                </a:solidFill>
                <a:latin typeface="Arial" panose="020B0604020202020204" pitchFamily="34" charset="0"/>
                <a:cs typeface="Arial" panose="020B0604020202020204" pitchFamily="34" charset="0"/>
              </a:rPr>
              <a:t>Jupyter</a:t>
            </a:r>
            <a:r>
              <a:rPr lang="en-US" sz="2400" dirty="0" smtClean="0">
                <a:solidFill>
                  <a:srgbClr val="111D4F"/>
                </a:solidFill>
                <a:latin typeface="Arial" panose="020B0604020202020204" pitchFamily="34" charset="0"/>
                <a:cs typeface="Arial" panose="020B0604020202020204" pitchFamily="34" charset="0"/>
              </a:rPr>
              <a:t> notebook like normal</a:t>
            </a:r>
            <a:endParaRPr lang="en-US" sz="2400" dirty="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6"/>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11</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2353765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Installing Julia with </a:t>
            </a:r>
            <a:r>
              <a:rPr lang="en-US" sz="3200" dirty="0" err="1" smtClean="0">
                <a:solidFill>
                  <a:srgbClr val="111D4F"/>
                </a:solidFill>
                <a:latin typeface="Arial" panose="020B0604020202020204" pitchFamily="34" charset="0"/>
                <a:cs typeface="Arial" panose="020B0604020202020204" pitchFamily="34" charset="0"/>
              </a:rPr>
              <a:t>Jupyter</a:t>
            </a:r>
            <a:r>
              <a:rPr lang="en-US" sz="3200" dirty="0" smtClean="0">
                <a:solidFill>
                  <a:srgbClr val="111D4F"/>
                </a:solidFill>
                <a:latin typeface="Arial" panose="020B0604020202020204" pitchFamily="34" charset="0"/>
                <a:cs typeface="Arial" panose="020B0604020202020204" pitchFamily="34" charset="0"/>
              </a:rPr>
              <a:t> (harder)</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989901"/>
            <a:ext cx="10620375" cy="4787735"/>
          </a:xfrm>
        </p:spPr>
        <p:txBody>
          <a:bodyPr anchor="t">
            <a:normAutofit/>
          </a:bodyPr>
          <a:lstStyle/>
          <a:p>
            <a:r>
              <a:rPr lang="en-US" sz="2000" dirty="0" smtClean="0">
                <a:solidFill>
                  <a:srgbClr val="111D4F"/>
                </a:solidFill>
                <a:latin typeface="Arial" panose="020B0604020202020204" pitchFamily="34" charset="0"/>
                <a:cs typeface="Arial" panose="020B0604020202020204" pitchFamily="34" charset="0"/>
              </a:rPr>
              <a:t>Install the </a:t>
            </a:r>
            <a:r>
              <a:rPr lang="en-US" sz="2000" dirty="0" err="1" smtClean="0">
                <a:solidFill>
                  <a:srgbClr val="111D4F"/>
                </a:solidFill>
                <a:latin typeface="Arial" panose="020B0604020202020204" pitchFamily="34" charset="0"/>
                <a:cs typeface="Arial" panose="020B0604020202020204" pitchFamily="34" charset="0"/>
              </a:rPr>
              <a:t>IJulia</a:t>
            </a:r>
            <a:r>
              <a:rPr lang="en-US" sz="2000" dirty="0" smtClean="0">
                <a:solidFill>
                  <a:srgbClr val="111D4F"/>
                </a:solidFill>
                <a:latin typeface="Arial" panose="020B0604020202020204" pitchFamily="34" charset="0"/>
                <a:cs typeface="Arial" panose="020B0604020202020204" pitchFamily="34" charset="0"/>
              </a:rPr>
              <a:t> package on Julia 1.0</a:t>
            </a:r>
          </a:p>
          <a:p>
            <a:r>
              <a:rPr lang="en-US" sz="2000" dirty="0">
                <a:solidFill>
                  <a:srgbClr val="111D4F"/>
                </a:solidFill>
                <a:latin typeface="Arial" panose="020B0604020202020204" pitchFamily="34" charset="0"/>
                <a:cs typeface="Arial" panose="020B0604020202020204" pitchFamily="34" charset="0"/>
              </a:rPr>
              <a:t>Open Julia (windows: search “Julia”, double-click on Julia 0.6.4</a:t>
            </a:r>
            <a:r>
              <a:rPr lang="en-US" sz="2000" dirty="0" smtClean="0">
                <a:solidFill>
                  <a:srgbClr val="111D4F"/>
                </a:solidFill>
                <a:latin typeface="Arial" panose="020B0604020202020204" pitchFamily="34" charset="0"/>
                <a:cs typeface="Arial" panose="020B0604020202020204" pitchFamily="34" charset="0"/>
              </a:rPr>
              <a:t>)</a:t>
            </a:r>
          </a:p>
          <a:p>
            <a:r>
              <a:rPr lang="en-US" sz="2000" dirty="0" smtClean="0">
                <a:solidFill>
                  <a:srgbClr val="111D4F"/>
                </a:solidFill>
                <a:latin typeface="Arial" panose="020B0604020202020204" pitchFamily="34" charset="0"/>
                <a:cs typeface="Arial" panose="020B0604020202020204" pitchFamily="34" charset="0"/>
              </a:rPr>
              <a:t>Type “]” to enter package mode (blue prompt), enter the following command:</a:t>
            </a:r>
          </a:p>
          <a:p>
            <a:pPr marL="457200" lvl="1" indent="0">
              <a:buNone/>
            </a:pPr>
            <a:r>
              <a:rPr lang="en-US" sz="2000" dirty="0">
                <a:solidFill>
                  <a:srgbClr val="111D4F"/>
                </a:solidFill>
                <a:latin typeface="Arial" panose="020B0604020202020204" pitchFamily="34" charset="0"/>
                <a:cs typeface="Arial" panose="020B0604020202020204" pitchFamily="34" charset="0"/>
              </a:rPr>
              <a:t>a</a:t>
            </a:r>
            <a:r>
              <a:rPr lang="en-US" sz="2000" dirty="0" smtClean="0">
                <a:solidFill>
                  <a:srgbClr val="111D4F"/>
                </a:solidFill>
                <a:latin typeface="Arial" panose="020B0604020202020204" pitchFamily="34" charset="0"/>
                <a:cs typeface="Arial" panose="020B0604020202020204" pitchFamily="34" charset="0"/>
              </a:rPr>
              <a:t>dd </a:t>
            </a:r>
            <a:r>
              <a:rPr lang="en-US" sz="2000" dirty="0" err="1" smtClean="0">
                <a:solidFill>
                  <a:srgbClr val="111D4F"/>
                </a:solidFill>
                <a:latin typeface="Arial" panose="020B0604020202020204" pitchFamily="34" charset="0"/>
                <a:cs typeface="Arial" panose="020B0604020202020204" pitchFamily="34" charset="0"/>
              </a:rPr>
              <a:t>IJulia</a:t>
            </a:r>
            <a:endParaRPr lang="en-US" sz="2000" dirty="0" smtClean="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Return to the main Julia by pressing backspace (green prompt), enter following commands:</a:t>
            </a:r>
          </a:p>
          <a:p>
            <a:pPr marL="457200" lvl="1" indent="0">
              <a:buNone/>
            </a:pPr>
            <a:r>
              <a:rPr lang="en-US" sz="2000" dirty="0" smtClean="0">
                <a:solidFill>
                  <a:srgbClr val="111D4F"/>
                </a:solidFill>
                <a:latin typeface="Arial" panose="020B0604020202020204" pitchFamily="34" charset="0"/>
                <a:cs typeface="Arial" panose="020B0604020202020204" pitchFamily="34" charset="0"/>
              </a:rPr>
              <a:t>using </a:t>
            </a:r>
            <a:r>
              <a:rPr lang="en-US" sz="2000" dirty="0" err="1" smtClean="0">
                <a:solidFill>
                  <a:srgbClr val="111D4F"/>
                </a:solidFill>
                <a:latin typeface="Arial" panose="020B0604020202020204" pitchFamily="34" charset="0"/>
                <a:cs typeface="Arial" panose="020B0604020202020204" pitchFamily="34" charset="0"/>
              </a:rPr>
              <a:t>IJulia</a:t>
            </a:r>
            <a:r>
              <a:rPr lang="en-US" sz="2000" dirty="0" smtClean="0">
                <a:solidFill>
                  <a:srgbClr val="111D4F"/>
                </a:solidFill>
                <a:latin typeface="Arial" panose="020B0604020202020204" pitchFamily="34" charset="0"/>
                <a:cs typeface="Arial" panose="020B0604020202020204" pitchFamily="34" charset="0"/>
              </a:rPr>
              <a:t> </a:t>
            </a:r>
          </a:p>
          <a:p>
            <a:pPr marL="457200" lvl="1" indent="0">
              <a:buNone/>
            </a:pPr>
            <a:r>
              <a:rPr lang="en-US" sz="2000" dirty="0" smtClean="0">
                <a:solidFill>
                  <a:srgbClr val="111D4F"/>
                </a:solidFill>
                <a:latin typeface="Arial" panose="020B0604020202020204" pitchFamily="34" charset="0"/>
                <a:cs typeface="Arial" panose="020B0604020202020204" pitchFamily="34" charset="0"/>
              </a:rPr>
              <a:t>notebook()</a:t>
            </a:r>
          </a:p>
          <a:p>
            <a:endParaRPr lang="en-US" sz="2400" dirty="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12</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pic>
        <p:nvPicPr>
          <p:cNvPr id="1028" name="Picture 4" descr="j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2918" y="2958856"/>
            <a:ext cx="4181388" cy="309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flipH="1" flipV="1">
            <a:off x="7757806" y="4645569"/>
            <a:ext cx="1015068" cy="8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772874" y="4073187"/>
            <a:ext cx="2197915" cy="1200329"/>
          </a:xfrm>
          <a:prstGeom prst="rect">
            <a:avLst/>
          </a:prstGeom>
          <a:noFill/>
        </p:spPr>
        <p:txBody>
          <a:bodyPr wrap="square" rtlCol="0">
            <a:spAutoFit/>
          </a:bodyPr>
          <a:lstStyle/>
          <a:p>
            <a:r>
              <a:rPr lang="en-US" dirty="0" smtClean="0">
                <a:solidFill>
                  <a:srgbClr val="FF0000"/>
                </a:solidFill>
              </a:rPr>
              <a:t>This output will be longer when you run add </a:t>
            </a:r>
            <a:r>
              <a:rPr lang="en-US" dirty="0" err="1" smtClean="0">
                <a:solidFill>
                  <a:srgbClr val="FF0000"/>
                </a:solidFill>
              </a:rPr>
              <a:t>IJulia</a:t>
            </a:r>
            <a:r>
              <a:rPr lang="en-US" dirty="0" smtClean="0">
                <a:solidFill>
                  <a:srgbClr val="FF0000"/>
                </a:solidFill>
              </a:rPr>
              <a:t> for the first time</a:t>
            </a:r>
            <a:endParaRPr lang="en-US" dirty="0">
              <a:solidFill>
                <a:srgbClr val="FF0000"/>
              </a:solidFill>
            </a:endParaRPr>
          </a:p>
        </p:txBody>
      </p:sp>
      <p:cxnSp>
        <p:nvCxnSpPr>
          <p:cNvPr id="14" name="Straight Arrow Connector 13"/>
          <p:cNvCxnSpPr/>
          <p:nvPr/>
        </p:nvCxnSpPr>
        <p:spPr>
          <a:xfrm flipH="1" flipV="1">
            <a:off x="5028544" y="5571979"/>
            <a:ext cx="1015068" cy="8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67425" y="5129136"/>
            <a:ext cx="2197915" cy="923330"/>
          </a:xfrm>
          <a:prstGeom prst="rect">
            <a:avLst/>
          </a:prstGeom>
          <a:noFill/>
        </p:spPr>
        <p:txBody>
          <a:bodyPr wrap="square" rtlCol="0">
            <a:spAutoFit/>
          </a:bodyPr>
          <a:lstStyle/>
          <a:p>
            <a:r>
              <a:rPr lang="en-US" dirty="0" smtClean="0">
                <a:solidFill>
                  <a:srgbClr val="FF0000"/>
                </a:solidFill>
              </a:rPr>
              <a:t>A </a:t>
            </a:r>
            <a:r>
              <a:rPr lang="en-US" dirty="0" err="1" smtClean="0">
                <a:solidFill>
                  <a:srgbClr val="FF0000"/>
                </a:solidFill>
              </a:rPr>
              <a:t>Jupyter</a:t>
            </a:r>
            <a:r>
              <a:rPr lang="en-US" dirty="0" smtClean="0">
                <a:solidFill>
                  <a:srgbClr val="FF0000"/>
                </a:solidFill>
              </a:rPr>
              <a:t> notebook should open in your browser after this</a:t>
            </a:r>
            <a:endParaRPr lang="en-US" dirty="0">
              <a:solidFill>
                <a:srgbClr val="FF0000"/>
              </a:solidFill>
            </a:endParaRPr>
          </a:p>
        </p:txBody>
      </p:sp>
    </p:spTree>
    <p:extLst>
      <p:ext uri="{BB962C8B-B14F-4D97-AF65-F5344CB8AC3E}">
        <p14:creationId xmlns:p14="http://schemas.microsoft.com/office/powerpoint/2010/main" val="3964347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Installing Julia with </a:t>
            </a:r>
            <a:r>
              <a:rPr lang="en-US" sz="3200" dirty="0" err="1" smtClean="0">
                <a:solidFill>
                  <a:srgbClr val="111D4F"/>
                </a:solidFill>
                <a:latin typeface="Arial" panose="020B0604020202020204" pitchFamily="34" charset="0"/>
                <a:cs typeface="Arial" panose="020B0604020202020204" pitchFamily="34" charset="0"/>
              </a:rPr>
              <a:t>Jupyter</a:t>
            </a:r>
            <a:r>
              <a:rPr lang="en-US" sz="3200" dirty="0" smtClean="0">
                <a:solidFill>
                  <a:srgbClr val="111D4F"/>
                </a:solidFill>
                <a:latin typeface="Arial" panose="020B0604020202020204" pitchFamily="34" charset="0"/>
                <a:cs typeface="Arial" panose="020B0604020202020204" pitchFamily="34" charset="0"/>
              </a:rPr>
              <a:t> (harder)</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876301"/>
            <a:ext cx="10620375" cy="4901335"/>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Install the </a:t>
            </a:r>
            <a:r>
              <a:rPr lang="en-US" sz="2400" dirty="0" err="1" smtClean="0">
                <a:solidFill>
                  <a:srgbClr val="111D4F"/>
                </a:solidFill>
                <a:latin typeface="Arial" panose="020B0604020202020204" pitchFamily="34" charset="0"/>
                <a:cs typeface="Arial" panose="020B0604020202020204" pitchFamily="34" charset="0"/>
              </a:rPr>
              <a:t>IJulia</a:t>
            </a:r>
            <a:r>
              <a:rPr lang="en-US" sz="2400" dirty="0" smtClean="0">
                <a:solidFill>
                  <a:srgbClr val="111D4F"/>
                </a:solidFill>
                <a:latin typeface="Arial" panose="020B0604020202020204" pitchFamily="34" charset="0"/>
                <a:cs typeface="Arial" panose="020B0604020202020204" pitchFamily="34" charset="0"/>
              </a:rPr>
              <a:t> package on Julia 0.6.4</a:t>
            </a:r>
          </a:p>
          <a:p>
            <a:r>
              <a:rPr lang="en-US" sz="2400" dirty="0" smtClean="0">
                <a:solidFill>
                  <a:srgbClr val="111D4F"/>
                </a:solidFill>
                <a:latin typeface="Arial" panose="020B0604020202020204" pitchFamily="34" charset="0"/>
                <a:cs typeface="Arial" panose="020B0604020202020204" pitchFamily="34" charset="0"/>
              </a:rPr>
              <a:t>Open Julia (windows: search “Julia”, double-click on Julia 0.6.4)</a:t>
            </a:r>
          </a:p>
          <a:p>
            <a:r>
              <a:rPr lang="en-US" sz="2400" dirty="0" smtClean="0">
                <a:solidFill>
                  <a:srgbClr val="111D4F"/>
                </a:solidFill>
                <a:latin typeface="Arial" panose="020B0604020202020204" pitchFamily="34" charset="0"/>
                <a:cs typeface="Arial" panose="020B0604020202020204" pitchFamily="34" charset="0"/>
              </a:rPr>
              <a:t>Run the following commands (all in the main Julia mode (green prompt))</a:t>
            </a:r>
          </a:p>
          <a:p>
            <a:pPr marL="0" indent="0">
              <a:buNone/>
            </a:pPr>
            <a:r>
              <a:rPr lang="en-US" sz="2400" dirty="0">
                <a:solidFill>
                  <a:srgbClr val="111D4F"/>
                </a:solidFill>
                <a:latin typeface="Arial" panose="020B0604020202020204" pitchFamily="34" charset="0"/>
                <a:cs typeface="Arial" panose="020B0604020202020204" pitchFamily="34" charset="0"/>
              </a:rPr>
              <a:t>	</a:t>
            </a:r>
            <a:r>
              <a:rPr lang="en-US" sz="2400" dirty="0" err="1" smtClean="0">
                <a:solidFill>
                  <a:srgbClr val="111D4F"/>
                </a:solidFill>
                <a:latin typeface="Arial" panose="020B0604020202020204" pitchFamily="34" charset="0"/>
                <a:cs typeface="Arial" panose="020B0604020202020204" pitchFamily="34" charset="0"/>
              </a:rPr>
              <a:t>Pkg.add</a:t>
            </a:r>
            <a:r>
              <a:rPr lang="en-US" sz="2400" dirty="0" smtClean="0">
                <a:solidFill>
                  <a:srgbClr val="111D4F"/>
                </a:solidFill>
                <a:latin typeface="Arial" panose="020B0604020202020204" pitchFamily="34" charset="0"/>
                <a:cs typeface="Arial" panose="020B0604020202020204" pitchFamily="34" charset="0"/>
              </a:rPr>
              <a:t>(“</a:t>
            </a:r>
            <a:r>
              <a:rPr lang="en-US" sz="2400" dirty="0" err="1" smtClean="0">
                <a:solidFill>
                  <a:srgbClr val="111D4F"/>
                </a:solidFill>
                <a:latin typeface="Arial" panose="020B0604020202020204" pitchFamily="34" charset="0"/>
                <a:cs typeface="Arial" panose="020B0604020202020204" pitchFamily="34" charset="0"/>
              </a:rPr>
              <a:t>IJulia</a:t>
            </a:r>
            <a:r>
              <a:rPr lang="en-US" sz="2400" dirty="0" smtClean="0">
                <a:solidFill>
                  <a:srgbClr val="111D4F"/>
                </a:solidFill>
                <a:latin typeface="Arial" panose="020B0604020202020204" pitchFamily="34" charset="0"/>
                <a:cs typeface="Arial" panose="020B0604020202020204" pitchFamily="34" charset="0"/>
              </a:rPr>
              <a:t>“) </a:t>
            </a:r>
          </a:p>
          <a:p>
            <a:pPr marL="0" indent="0">
              <a:buNone/>
            </a:pPr>
            <a:r>
              <a:rPr lang="en-US" sz="2400" dirty="0">
                <a:solidFill>
                  <a:srgbClr val="111D4F"/>
                </a:solidFill>
                <a:latin typeface="Arial" panose="020B0604020202020204" pitchFamily="34" charset="0"/>
                <a:cs typeface="Arial" panose="020B0604020202020204" pitchFamily="34" charset="0"/>
              </a:rPr>
              <a:t>	</a:t>
            </a:r>
            <a:r>
              <a:rPr lang="en-US" sz="2400" dirty="0" smtClean="0">
                <a:solidFill>
                  <a:srgbClr val="111D4F"/>
                </a:solidFill>
                <a:latin typeface="Arial" panose="020B0604020202020204" pitchFamily="34" charset="0"/>
                <a:cs typeface="Arial" panose="020B0604020202020204" pitchFamily="34" charset="0"/>
              </a:rPr>
              <a:t>using </a:t>
            </a:r>
            <a:r>
              <a:rPr lang="en-US" sz="2400" dirty="0" err="1" smtClean="0">
                <a:solidFill>
                  <a:srgbClr val="111D4F"/>
                </a:solidFill>
                <a:latin typeface="Arial" panose="020B0604020202020204" pitchFamily="34" charset="0"/>
                <a:cs typeface="Arial" panose="020B0604020202020204" pitchFamily="34" charset="0"/>
              </a:rPr>
              <a:t>IJulia</a:t>
            </a:r>
            <a:r>
              <a:rPr lang="en-US" sz="2400" dirty="0" smtClean="0">
                <a:solidFill>
                  <a:srgbClr val="111D4F"/>
                </a:solidFill>
                <a:latin typeface="Arial" panose="020B0604020202020204" pitchFamily="34" charset="0"/>
                <a:cs typeface="Arial" panose="020B0604020202020204" pitchFamily="34" charset="0"/>
              </a:rPr>
              <a:t> </a:t>
            </a:r>
          </a:p>
          <a:p>
            <a:pPr marL="0" indent="0">
              <a:buNone/>
            </a:pPr>
            <a:r>
              <a:rPr lang="en-US" sz="2400" dirty="0">
                <a:solidFill>
                  <a:srgbClr val="111D4F"/>
                </a:solidFill>
                <a:latin typeface="Arial" panose="020B0604020202020204" pitchFamily="34" charset="0"/>
                <a:cs typeface="Arial" panose="020B0604020202020204" pitchFamily="34" charset="0"/>
              </a:rPr>
              <a:t>	</a:t>
            </a:r>
            <a:r>
              <a:rPr lang="en-US" sz="2400" dirty="0" smtClean="0">
                <a:solidFill>
                  <a:srgbClr val="111D4F"/>
                </a:solidFill>
                <a:latin typeface="Arial" panose="020B0604020202020204" pitchFamily="34" charset="0"/>
                <a:cs typeface="Arial" panose="020B0604020202020204" pitchFamily="34" charset="0"/>
              </a:rPr>
              <a:t>notebook() </a:t>
            </a:r>
          </a:p>
          <a:p>
            <a:endParaRPr lang="en-US" sz="2400" dirty="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13</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pic>
        <p:nvPicPr>
          <p:cNvPr id="2050" name="Picture 2" descr="j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8324" y="3474683"/>
            <a:ext cx="3401167" cy="237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j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4063" y="3653561"/>
            <a:ext cx="51625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p:cNvCxnSpPr/>
          <p:nvPr/>
        </p:nvCxnSpPr>
        <p:spPr>
          <a:xfrm>
            <a:off x="2365695" y="4563611"/>
            <a:ext cx="931178" cy="394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4326" y="4063671"/>
            <a:ext cx="2197915" cy="646331"/>
          </a:xfrm>
          <a:prstGeom prst="rect">
            <a:avLst/>
          </a:prstGeom>
          <a:noFill/>
        </p:spPr>
        <p:txBody>
          <a:bodyPr wrap="square" rtlCol="0">
            <a:spAutoFit/>
          </a:bodyPr>
          <a:lstStyle/>
          <a:p>
            <a:r>
              <a:rPr lang="en-US" dirty="0" smtClean="0">
                <a:solidFill>
                  <a:srgbClr val="FF0000"/>
                </a:solidFill>
              </a:rPr>
              <a:t>This output will go on for a  while…</a:t>
            </a:r>
            <a:endParaRPr lang="en-US" dirty="0">
              <a:solidFill>
                <a:srgbClr val="FF0000"/>
              </a:solidFill>
            </a:endParaRPr>
          </a:p>
        </p:txBody>
      </p:sp>
      <p:cxnSp>
        <p:nvCxnSpPr>
          <p:cNvPr id="18" name="Straight Arrow Connector 17"/>
          <p:cNvCxnSpPr/>
          <p:nvPr/>
        </p:nvCxnSpPr>
        <p:spPr>
          <a:xfrm flipH="1" flipV="1">
            <a:off x="7935985" y="4976624"/>
            <a:ext cx="1488405" cy="329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42741" y="4816139"/>
            <a:ext cx="2749259" cy="923330"/>
          </a:xfrm>
          <a:prstGeom prst="rect">
            <a:avLst/>
          </a:prstGeom>
          <a:noFill/>
        </p:spPr>
        <p:txBody>
          <a:bodyPr wrap="square" rtlCol="0">
            <a:spAutoFit/>
          </a:bodyPr>
          <a:lstStyle/>
          <a:p>
            <a:r>
              <a:rPr lang="en-US" dirty="0" smtClean="0">
                <a:solidFill>
                  <a:srgbClr val="FF0000"/>
                </a:solidFill>
              </a:rPr>
              <a:t>After the output from the first command finishes, enter these two lines</a:t>
            </a:r>
            <a:endParaRPr lang="en-US" dirty="0">
              <a:solidFill>
                <a:srgbClr val="FF0000"/>
              </a:solidFill>
            </a:endParaRPr>
          </a:p>
        </p:txBody>
      </p:sp>
      <p:cxnSp>
        <p:nvCxnSpPr>
          <p:cNvPr id="22" name="Straight Arrow Connector 21"/>
          <p:cNvCxnSpPr/>
          <p:nvPr/>
        </p:nvCxnSpPr>
        <p:spPr>
          <a:xfrm flipH="1" flipV="1">
            <a:off x="7830599" y="5277804"/>
            <a:ext cx="1593791" cy="1737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248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Installing Julia with </a:t>
            </a:r>
            <a:r>
              <a:rPr lang="en-US" sz="3200" dirty="0" err="1" smtClean="0">
                <a:solidFill>
                  <a:srgbClr val="111D4F"/>
                </a:solidFill>
                <a:latin typeface="Arial" panose="020B0604020202020204" pitchFamily="34" charset="0"/>
                <a:cs typeface="Arial" panose="020B0604020202020204" pitchFamily="34" charset="0"/>
              </a:rPr>
              <a:t>Jupyter</a:t>
            </a:r>
            <a:r>
              <a:rPr lang="en-US" sz="3200" dirty="0" smtClean="0">
                <a:solidFill>
                  <a:srgbClr val="111D4F"/>
                </a:solidFill>
                <a:latin typeface="Arial" panose="020B0604020202020204" pitchFamily="34" charset="0"/>
                <a:cs typeface="Arial" panose="020B0604020202020204" pitchFamily="34" charset="0"/>
              </a:rPr>
              <a:t> (harder)</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First, make sure you’ve already </a:t>
            </a:r>
            <a:r>
              <a:rPr lang="en-US" sz="2400" dirty="0" smtClean="0">
                <a:solidFill>
                  <a:srgbClr val="111D4F"/>
                </a:solidFill>
                <a:latin typeface="Arial" panose="020B0604020202020204" pitchFamily="34" charset="0"/>
                <a:cs typeface="Arial" panose="020B0604020202020204" pitchFamily="34" charset="0"/>
                <a:hlinkClick r:id="rId3"/>
              </a:rPr>
              <a:t>installed </a:t>
            </a:r>
            <a:r>
              <a:rPr lang="en-US" sz="2400" dirty="0" err="1" smtClean="0">
                <a:solidFill>
                  <a:srgbClr val="111D4F"/>
                </a:solidFill>
                <a:latin typeface="Arial" panose="020B0604020202020204" pitchFamily="34" charset="0"/>
                <a:cs typeface="Arial" panose="020B0604020202020204" pitchFamily="34" charset="0"/>
                <a:hlinkClick r:id="rId3"/>
              </a:rPr>
              <a:t>Jupyter</a:t>
            </a:r>
            <a:endParaRPr lang="en-US" sz="2400" dirty="0" smtClean="0">
              <a:solidFill>
                <a:srgbClr val="111D4F"/>
              </a:solidFill>
              <a:latin typeface="Arial" panose="020B0604020202020204" pitchFamily="34" charset="0"/>
              <a:cs typeface="Arial" panose="020B0604020202020204" pitchFamily="34" charset="0"/>
            </a:endParaRPr>
          </a:p>
          <a:p>
            <a:pPr lvl="1"/>
            <a:r>
              <a:rPr lang="en-US" sz="1600" dirty="0" smtClean="0">
                <a:solidFill>
                  <a:srgbClr val="111D4F"/>
                </a:solidFill>
                <a:latin typeface="Arial" panose="020B0604020202020204" pitchFamily="34" charset="0"/>
                <a:cs typeface="Arial" panose="020B0604020202020204" pitchFamily="34" charset="0"/>
              </a:rPr>
              <a:t>(We did this in OPER 006-04)</a:t>
            </a:r>
            <a:endParaRPr lang="en-US" sz="20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Install your preferred version of Julia</a:t>
            </a:r>
          </a:p>
          <a:p>
            <a:pPr lvl="1"/>
            <a:r>
              <a:rPr lang="en-US" sz="1600" dirty="0" smtClean="0">
                <a:solidFill>
                  <a:srgbClr val="111D4F"/>
                </a:solidFill>
                <a:latin typeface="Arial" panose="020B0604020202020204" pitchFamily="34" charset="0"/>
                <a:cs typeface="Arial" panose="020B0604020202020204" pitchFamily="34" charset="0"/>
                <a:hlinkClick r:id="rId4"/>
              </a:rPr>
              <a:t>Julia 1.0</a:t>
            </a:r>
            <a:r>
              <a:rPr lang="en-US" sz="1600" dirty="0" smtClean="0">
                <a:solidFill>
                  <a:srgbClr val="111D4F"/>
                </a:solidFill>
                <a:latin typeface="Arial" panose="020B0604020202020204" pitchFamily="34" charset="0"/>
                <a:cs typeface="Arial" panose="020B0604020202020204" pitchFamily="34" charset="0"/>
              </a:rPr>
              <a:t>, </a:t>
            </a:r>
            <a:r>
              <a:rPr lang="en-US" sz="1600" dirty="0" smtClean="0">
                <a:solidFill>
                  <a:srgbClr val="111D4F"/>
                </a:solidFill>
                <a:latin typeface="Arial" panose="020B0604020202020204" pitchFamily="34" charset="0"/>
                <a:cs typeface="Arial" panose="020B0604020202020204" pitchFamily="34" charset="0"/>
                <a:hlinkClick r:id="rId5"/>
              </a:rPr>
              <a:t>Julia 0.6.4</a:t>
            </a:r>
            <a:r>
              <a:rPr lang="en-US" sz="1600" dirty="0" smtClean="0">
                <a:solidFill>
                  <a:srgbClr val="111D4F"/>
                </a:solidFill>
                <a:latin typeface="Arial" panose="020B0604020202020204" pitchFamily="34" charset="0"/>
                <a:cs typeface="Arial" panose="020B0604020202020204" pitchFamily="34" charset="0"/>
              </a:rPr>
              <a:t>, or both!</a:t>
            </a:r>
            <a:endParaRPr lang="en-US" sz="2400" dirty="0" smtClean="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Install the </a:t>
            </a:r>
            <a:r>
              <a:rPr lang="en-US" sz="2400" dirty="0" err="1" smtClean="0">
                <a:solidFill>
                  <a:srgbClr val="111D4F"/>
                </a:solidFill>
                <a:latin typeface="Arial" panose="020B0604020202020204" pitchFamily="34" charset="0"/>
                <a:cs typeface="Arial" panose="020B0604020202020204" pitchFamily="34" charset="0"/>
              </a:rPr>
              <a:t>IJulia</a:t>
            </a:r>
            <a:r>
              <a:rPr lang="en-US" sz="2400" dirty="0" smtClean="0">
                <a:solidFill>
                  <a:srgbClr val="111D4F"/>
                </a:solidFill>
                <a:latin typeface="Arial" panose="020B0604020202020204" pitchFamily="34" charset="0"/>
                <a:cs typeface="Arial" panose="020B0604020202020204" pitchFamily="34" charset="0"/>
              </a:rPr>
              <a:t> package (see next two slides)</a:t>
            </a: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Open a </a:t>
            </a:r>
            <a:r>
              <a:rPr lang="en-US" sz="2400" dirty="0" err="1" smtClean="0">
                <a:solidFill>
                  <a:srgbClr val="111D4F"/>
                </a:solidFill>
                <a:latin typeface="Arial" panose="020B0604020202020204" pitchFamily="34" charset="0"/>
                <a:cs typeface="Arial" panose="020B0604020202020204" pitchFamily="34" charset="0"/>
              </a:rPr>
              <a:t>Jupyter</a:t>
            </a:r>
            <a:r>
              <a:rPr lang="en-US" sz="2400" dirty="0" smtClean="0">
                <a:solidFill>
                  <a:srgbClr val="111D4F"/>
                </a:solidFill>
                <a:latin typeface="Arial" panose="020B0604020202020204" pitchFamily="34" charset="0"/>
                <a:cs typeface="Arial" panose="020B0604020202020204" pitchFamily="34" charset="0"/>
              </a:rPr>
              <a:t> notebook like normal</a:t>
            </a:r>
            <a:endParaRPr lang="en-US" sz="2400" dirty="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6"/>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14</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585604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Julia Hands-On</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lnSpcReduction="10000"/>
          </a:bodyPr>
          <a:lstStyle/>
          <a:p>
            <a:r>
              <a:rPr lang="en-US" sz="2400" dirty="0" smtClean="0">
                <a:solidFill>
                  <a:srgbClr val="111D4F"/>
                </a:solidFill>
                <a:latin typeface="Arial" panose="020B0604020202020204" pitchFamily="34" charset="0"/>
                <a:cs typeface="Arial" panose="020B0604020202020204" pitchFamily="34" charset="0"/>
              </a:rPr>
              <a:t>I want to try Julia, but I don’t want to install it or deal with the different versions</a:t>
            </a:r>
          </a:p>
          <a:p>
            <a:pPr lvl="1"/>
            <a:r>
              <a:rPr lang="en-US" sz="2000" dirty="0" smtClean="0">
                <a:solidFill>
                  <a:srgbClr val="111D4F"/>
                </a:solidFill>
                <a:latin typeface="Arial" panose="020B0604020202020204" pitchFamily="34" charset="0"/>
                <a:cs typeface="Arial" panose="020B0604020202020204" pitchFamily="34" charset="0"/>
              </a:rPr>
              <a:t>Not even the </a:t>
            </a:r>
            <a:r>
              <a:rPr lang="en-US" sz="2000" dirty="0" smtClean="0">
                <a:solidFill>
                  <a:srgbClr val="111D4F"/>
                </a:solidFill>
                <a:latin typeface="Arial" panose="020B0604020202020204" pitchFamily="34" charset="0"/>
                <a:cs typeface="Arial" panose="020B0604020202020204" pitchFamily="34" charset="0"/>
                <a:hlinkClick r:id="rId3"/>
              </a:rPr>
              <a:t>easy install</a:t>
            </a:r>
            <a:r>
              <a:rPr lang="en-US" sz="2000" dirty="0" smtClean="0">
                <a:solidFill>
                  <a:srgbClr val="111D4F"/>
                </a:solidFill>
                <a:latin typeface="Arial" panose="020B0604020202020204" pitchFamily="34" charset="0"/>
                <a:cs typeface="Arial" panose="020B0604020202020204" pitchFamily="34" charset="0"/>
              </a:rPr>
              <a:t>?</a:t>
            </a:r>
          </a:p>
          <a:p>
            <a:pPr lvl="1"/>
            <a:r>
              <a:rPr lang="en-US" sz="2000" dirty="0" smtClean="0">
                <a:solidFill>
                  <a:srgbClr val="111D4F"/>
                </a:solidFill>
                <a:latin typeface="Arial" panose="020B0604020202020204" pitchFamily="34" charset="0"/>
                <a:cs typeface="Arial" panose="020B0604020202020204" pitchFamily="34" charset="0"/>
              </a:rPr>
              <a:t>You can try </a:t>
            </a:r>
            <a:r>
              <a:rPr lang="en-US" sz="2000" dirty="0" smtClean="0">
                <a:solidFill>
                  <a:srgbClr val="111D4F"/>
                </a:solidFill>
                <a:latin typeface="Arial" panose="020B0604020202020204" pitchFamily="34" charset="0"/>
                <a:cs typeface="Arial" panose="020B0604020202020204" pitchFamily="34" charset="0"/>
              </a:rPr>
              <a:t>Julia in your browser using </a:t>
            </a:r>
            <a:r>
              <a:rPr lang="en-US" sz="2000" dirty="0" err="1" smtClean="0">
                <a:solidFill>
                  <a:srgbClr val="111D4F"/>
                </a:solidFill>
                <a:latin typeface="Arial" panose="020B0604020202020204" pitchFamily="34" charset="0"/>
                <a:cs typeface="Arial" panose="020B0604020202020204" pitchFamily="34" charset="0"/>
                <a:hlinkClick r:id="rId4"/>
              </a:rPr>
              <a:t>JuliaBox</a:t>
            </a:r>
            <a:r>
              <a:rPr lang="en-US" sz="2000" dirty="0" smtClean="0">
                <a:solidFill>
                  <a:srgbClr val="111D4F"/>
                </a:solidFill>
                <a:latin typeface="Arial" panose="020B0604020202020204" pitchFamily="34" charset="0"/>
                <a:cs typeface="Arial" panose="020B0604020202020204" pitchFamily="34" charset="0"/>
              </a:rPr>
              <a:t> (on </a:t>
            </a:r>
            <a:r>
              <a:rPr lang="en-US" sz="2000" dirty="0" err="1" smtClean="0">
                <a:solidFill>
                  <a:srgbClr val="111D4F"/>
                </a:solidFill>
                <a:latin typeface="Arial" panose="020B0604020202020204" pitchFamily="34" charset="0"/>
                <a:cs typeface="Arial" panose="020B0604020202020204" pitchFamily="34" charset="0"/>
              </a:rPr>
              <a:t>wifi</a:t>
            </a:r>
            <a:r>
              <a:rPr lang="en-US" sz="2000" dirty="0" smtClean="0">
                <a:solidFill>
                  <a:srgbClr val="111D4F"/>
                </a:solidFill>
                <a:latin typeface="Arial" panose="020B0604020202020204" pitchFamily="34" charset="0"/>
                <a:cs typeface="Arial" panose="020B0604020202020204" pitchFamily="34" charset="0"/>
              </a:rPr>
              <a:t> only)</a:t>
            </a:r>
          </a:p>
          <a:p>
            <a:pPr lvl="2"/>
            <a:r>
              <a:rPr lang="en-US" sz="1600" dirty="0" smtClean="0">
                <a:solidFill>
                  <a:srgbClr val="111D4F"/>
                </a:solidFill>
                <a:latin typeface="Arial" panose="020B0604020202020204" pitchFamily="34" charset="0"/>
                <a:cs typeface="Arial" panose="020B0604020202020204" pitchFamily="34" charset="0"/>
              </a:rPr>
              <a:t>Recommend trying: tutorials </a:t>
            </a:r>
            <a:r>
              <a:rPr lang="en-US" sz="1600" dirty="0" smtClean="0">
                <a:solidFill>
                  <a:srgbClr val="111D4F"/>
                </a:solidFill>
                <a:latin typeface="Arial" panose="020B0604020202020204" pitchFamily="34" charset="0"/>
                <a:cs typeface="Arial" panose="020B0604020202020204" pitchFamily="34" charset="0"/>
                <a:sym typeface="Wingdings" panose="05000000000000000000" pitchFamily="2" charset="2"/>
              </a:rPr>
              <a:t> </a:t>
            </a:r>
            <a:r>
              <a:rPr lang="en-US" sz="1600" dirty="0" smtClean="0">
                <a:solidFill>
                  <a:srgbClr val="111D4F"/>
                </a:solidFill>
                <a:latin typeface="Arial" panose="020B0604020202020204" pitchFamily="34" charset="0"/>
                <a:cs typeface="Arial" panose="020B0604020202020204" pitchFamily="34" charset="0"/>
              </a:rPr>
              <a:t>introductory tutorials </a:t>
            </a:r>
            <a:r>
              <a:rPr lang="en-US" sz="1600" dirty="0" smtClean="0">
                <a:solidFill>
                  <a:srgbClr val="111D4F"/>
                </a:solidFill>
                <a:latin typeface="Arial" panose="020B0604020202020204" pitchFamily="34" charset="0"/>
                <a:cs typeface="Arial" panose="020B0604020202020204" pitchFamily="34" charset="0"/>
                <a:sym typeface="Wingdings" panose="05000000000000000000" pitchFamily="2" charset="2"/>
              </a:rPr>
              <a:t> intro-to-</a:t>
            </a:r>
            <a:r>
              <a:rPr lang="en-US" sz="1600" dirty="0" err="1" smtClean="0">
                <a:solidFill>
                  <a:srgbClr val="111D4F"/>
                </a:solidFill>
                <a:latin typeface="Arial" panose="020B0604020202020204" pitchFamily="34" charset="0"/>
                <a:cs typeface="Arial" panose="020B0604020202020204" pitchFamily="34" charset="0"/>
                <a:sym typeface="Wingdings" panose="05000000000000000000" pitchFamily="2" charset="2"/>
              </a:rPr>
              <a:t>julia</a:t>
            </a:r>
            <a:r>
              <a:rPr lang="en-US" sz="1600" dirty="0" smtClean="0">
                <a:solidFill>
                  <a:srgbClr val="111D4F"/>
                </a:solidFill>
                <a:latin typeface="Arial" panose="020B0604020202020204" pitchFamily="34" charset="0"/>
                <a:cs typeface="Arial" panose="020B0604020202020204" pitchFamily="34" charset="0"/>
                <a:sym typeface="Wingdings" panose="05000000000000000000" pitchFamily="2" charset="2"/>
              </a:rPr>
              <a:t>  04. Loops</a:t>
            </a:r>
          </a:p>
          <a:p>
            <a:pPr lvl="2"/>
            <a:r>
              <a:rPr lang="en-US" sz="1600" dirty="0" smtClean="0">
                <a:solidFill>
                  <a:srgbClr val="111D4F"/>
                </a:solidFill>
                <a:latin typeface="Arial" panose="020B0604020202020204" pitchFamily="34" charset="0"/>
                <a:cs typeface="Arial" panose="020B0604020202020204" pitchFamily="34" charset="0"/>
                <a:sym typeface="Wingdings" panose="05000000000000000000" pitchFamily="2" charset="2"/>
              </a:rPr>
              <a:t>The “01. Getting started tutorial” is actually a little confusing in my opinion</a:t>
            </a:r>
            <a:endParaRPr lang="en-US" sz="2000" dirty="0" smtClean="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I want to try Julia 0.6.4 using </a:t>
            </a:r>
            <a:r>
              <a:rPr lang="en-US" sz="2400" dirty="0" err="1" smtClean="0">
                <a:solidFill>
                  <a:srgbClr val="111D4F"/>
                </a:solidFill>
                <a:latin typeface="Arial" panose="020B0604020202020204" pitchFamily="34" charset="0"/>
                <a:cs typeface="Arial" panose="020B0604020202020204" pitchFamily="34" charset="0"/>
              </a:rPr>
              <a:t>Jupyter</a:t>
            </a:r>
            <a:r>
              <a:rPr lang="en-US" sz="2400" dirty="0">
                <a:solidFill>
                  <a:srgbClr val="111D4F"/>
                </a:solidFill>
                <a:latin typeface="Arial" panose="020B0604020202020204" pitchFamily="34" charset="0"/>
                <a:cs typeface="Arial" panose="020B0604020202020204" pitchFamily="34" charset="0"/>
              </a:rPr>
              <a:t> </a:t>
            </a:r>
            <a:r>
              <a:rPr lang="en-US" sz="2400" dirty="0" smtClean="0">
                <a:solidFill>
                  <a:srgbClr val="111D4F"/>
                </a:solidFill>
                <a:latin typeface="Arial" panose="020B0604020202020204" pitchFamily="34" charset="0"/>
                <a:cs typeface="Arial" panose="020B0604020202020204" pitchFamily="34" charset="0"/>
              </a:rPr>
              <a:t>or Atom</a:t>
            </a:r>
            <a:endParaRPr lang="en-US" sz="2400" dirty="0" smtClean="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Follow this </a:t>
            </a:r>
            <a:r>
              <a:rPr lang="en-US" sz="2000" dirty="0" smtClean="0">
                <a:solidFill>
                  <a:srgbClr val="111D4F"/>
                </a:solidFill>
                <a:latin typeface="Arial" panose="020B0604020202020204" pitchFamily="34" charset="0"/>
                <a:cs typeface="Arial" panose="020B0604020202020204" pitchFamily="34" charset="0"/>
                <a:hlinkClick r:id="rId5"/>
              </a:rPr>
              <a:t>tutorial </a:t>
            </a:r>
            <a:endParaRPr lang="en-US" sz="2000" dirty="0" smtClean="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If you’re using a </a:t>
            </a:r>
            <a:r>
              <a:rPr lang="en-US" sz="2000" dirty="0" err="1" smtClean="0">
                <a:solidFill>
                  <a:srgbClr val="111D4F"/>
                </a:solidFill>
                <a:latin typeface="Arial" panose="020B0604020202020204" pitchFamily="34" charset="0"/>
                <a:cs typeface="Arial" panose="020B0604020202020204" pitchFamily="34" charset="0"/>
              </a:rPr>
              <a:t>Jupyter</a:t>
            </a:r>
            <a:r>
              <a:rPr lang="en-US" sz="2000" dirty="0" smtClean="0">
                <a:solidFill>
                  <a:srgbClr val="111D4F"/>
                </a:solidFill>
                <a:latin typeface="Arial" panose="020B0604020202020204" pitchFamily="34" charset="0"/>
                <a:cs typeface="Arial" panose="020B0604020202020204" pitchFamily="34" charset="0"/>
              </a:rPr>
              <a:t> notebook, everything should look the same</a:t>
            </a:r>
          </a:p>
          <a:p>
            <a:pPr lvl="1"/>
            <a:r>
              <a:rPr lang="en-US" sz="2000" dirty="0" smtClean="0">
                <a:solidFill>
                  <a:srgbClr val="111D4F"/>
                </a:solidFill>
                <a:latin typeface="Arial" panose="020B0604020202020204" pitchFamily="34" charset="0"/>
                <a:cs typeface="Arial" panose="020B0604020202020204" pitchFamily="34" charset="0"/>
              </a:rPr>
              <a:t>If you’re using Atom with Juno, things will look different but everything should run the same</a:t>
            </a:r>
          </a:p>
          <a:p>
            <a:r>
              <a:rPr lang="en-US" sz="2400" dirty="0" smtClean="0">
                <a:solidFill>
                  <a:srgbClr val="111D4F"/>
                </a:solidFill>
                <a:latin typeface="Arial" panose="020B0604020202020204" pitchFamily="34" charset="0"/>
                <a:cs typeface="Arial" panose="020B0604020202020204" pitchFamily="34" charset="0"/>
              </a:rPr>
              <a:t>I want to try Julia 1.0 using </a:t>
            </a:r>
            <a:r>
              <a:rPr lang="en-US" sz="2400" dirty="0" err="1" smtClean="0">
                <a:solidFill>
                  <a:srgbClr val="111D4F"/>
                </a:solidFill>
                <a:latin typeface="Arial" panose="020B0604020202020204" pitchFamily="34" charset="0"/>
                <a:cs typeface="Arial" panose="020B0604020202020204" pitchFamily="34" charset="0"/>
              </a:rPr>
              <a:t>Jupyter</a:t>
            </a:r>
            <a:r>
              <a:rPr lang="en-US" sz="2400" dirty="0" smtClean="0">
                <a:solidFill>
                  <a:srgbClr val="111D4F"/>
                </a:solidFill>
                <a:latin typeface="Arial" panose="020B0604020202020204" pitchFamily="34" charset="0"/>
                <a:cs typeface="Arial" panose="020B0604020202020204" pitchFamily="34" charset="0"/>
              </a:rPr>
              <a:t> or Atom </a:t>
            </a:r>
          </a:p>
          <a:p>
            <a:pPr lvl="1"/>
            <a:r>
              <a:rPr lang="en-US" sz="2000" dirty="0" smtClean="0">
                <a:solidFill>
                  <a:srgbClr val="111D4F"/>
                </a:solidFill>
                <a:latin typeface="Arial" panose="020B0604020202020204" pitchFamily="34" charset="0"/>
                <a:cs typeface="Arial" panose="020B0604020202020204" pitchFamily="34" charset="0"/>
              </a:rPr>
              <a:t>No easy-to-follow tutorials right now…more coming in the next month or two</a:t>
            </a:r>
          </a:p>
          <a:p>
            <a:pPr lvl="1"/>
            <a:r>
              <a:rPr lang="en-US" sz="2000" dirty="0" smtClean="0">
                <a:solidFill>
                  <a:srgbClr val="111D4F"/>
                </a:solidFill>
                <a:latin typeface="Arial" panose="020B0604020202020204" pitchFamily="34" charset="0"/>
                <a:cs typeface="Arial" panose="020B0604020202020204" pitchFamily="34" charset="0"/>
              </a:rPr>
              <a:t>Deep introduction: </a:t>
            </a:r>
            <a:r>
              <a:rPr lang="en-US" sz="2000" dirty="0" err="1" smtClean="0">
                <a:solidFill>
                  <a:srgbClr val="111D4F"/>
                </a:solidFill>
                <a:latin typeface="Arial" panose="020B0604020202020204" pitchFamily="34" charset="0"/>
                <a:cs typeface="Arial" panose="020B0604020202020204" pitchFamily="34" charset="0"/>
                <a:hlinkClick r:id="rId6"/>
              </a:rPr>
              <a:t>ThinkJulia</a:t>
            </a:r>
            <a:r>
              <a:rPr lang="en-US" sz="2000" dirty="0" smtClean="0">
                <a:solidFill>
                  <a:srgbClr val="111D4F"/>
                </a:solidFill>
                <a:latin typeface="Arial" panose="020B0604020202020204" pitchFamily="34" charset="0"/>
                <a:cs typeface="Arial" panose="020B0604020202020204" pitchFamily="34" charset="0"/>
                <a:hlinkClick r:id="rId6"/>
              </a:rPr>
              <a:t> </a:t>
            </a:r>
            <a:endParaRPr lang="en-US" sz="2000" dirty="0" smtClean="0">
              <a:solidFill>
                <a:srgbClr val="111D4F"/>
              </a:solidFill>
              <a:latin typeface="Arial" panose="020B0604020202020204" pitchFamily="34" charset="0"/>
              <a:cs typeface="Arial" panose="020B0604020202020204" pitchFamily="34" charset="0"/>
            </a:endParaRPr>
          </a:p>
          <a:p>
            <a:pPr lvl="1"/>
            <a:endParaRPr lang="en-US" dirty="0" smtClean="0">
              <a:solidFill>
                <a:srgbClr val="111D4F"/>
              </a:solidFill>
              <a:latin typeface="Arial" panose="020B0604020202020204" pitchFamily="34" charset="0"/>
              <a:cs typeface="Arial" panose="020B0604020202020204" pitchFamily="34" charset="0"/>
            </a:endParaRPr>
          </a:p>
          <a:p>
            <a:pPr lvl="1"/>
            <a:endParaRPr lang="en-US" sz="1600" dirty="0">
              <a:solidFill>
                <a:srgbClr val="111D4F"/>
              </a:solidFill>
              <a:latin typeface="Arial" panose="020B0604020202020204" pitchFamily="34" charset="0"/>
              <a:cs typeface="Arial" panose="020B0604020202020204" pitchFamily="34" charset="0"/>
            </a:endParaRPr>
          </a:p>
          <a:p>
            <a:endParaRPr lang="en-US" sz="20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7"/>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15</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825543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err="1" smtClean="0">
                <a:solidFill>
                  <a:srgbClr val="111D4F"/>
                </a:solidFill>
                <a:latin typeface="Arial" panose="020B0604020202020204" pitchFamily="34" charset="0"/>
                <a:cs typeface="Arial" panose="020B0604020202020204" pitchFamily="34" charset="0"/>
              </a:rPr>
              <a:t>Jupyter</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6" y="964734"/>
            <a:ext cx="4894976" cy="4812902"/>
          </a:xfrm>
        </p:spPr>
        <p:txBody>
          <a:bodyPr anchor="t">
            <a:normAutofit/>
          </a:bodyPr>
          <a:lstStyle/>
          <a:p>
            <a:r>
              <a:rPr lang="en-US" sz="2400" dirty="0" err="1" smtClean="0">
                <a:solidFill>
                  <a:srgbClr val="111D4F"/>
                </a:solidFill>
                <a:latin typeface="Arial" panose="020B0604020202020204" pitchFamily="34" charset="0"/>
                <a:cs typeface="Arial" panose="020B0604020202020204" pitchFamily="34" charset="0"/>
              </a:rPr>
              <a:t>Jupyter</a:t>
            </a:r>
            <a:r>
              <a:rPr lang="en-US" sz="2400" dirty="0" smtClean="0">
                <a:solidFill>
                  <a:srgbClr val="111D4F"/>
                </a:solidFill>
                <a:latin typeface="Arial" panose="020B0604020202020204" pitchFamily="34" charset="0"/>
                <a:cs typeface="Arial" panose="020B0604020202020204" pitchFamily="34" charset="0"/>
              </a:rPr>
              <a:t> is becoming extremely popular</a:t>
            </a:r>
          </a:p>
          <a:p>
            <a:r>
              <a:rPr lang="en-US" sz="2400" dirty="0" smtClean="0">
                <a:solidFill>
                  <a:srgbClr val="111D4F"/>
                </a:solidFill>
                <a:latin typeface="Arial" panose="020B0604020202020204" pitchFamily="34" charset="0"/>
                <a:cs typeface="Arial" panose="020B0604020202020204" pitchFamily="34" charset="0"/>
              </a:rPr>
              <a:t>Primarily Python users….for now</a:t>
            </a:r>
          </a:p>
          <a:p>
            <a:endParaRPr lang="en-US" sz="2400" dirty="0" smtClean="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We already looked at </a:t>
            </a:r>
            <a:r>
              <a:rPr lang="en-US" sz="2400" dirty="0" err="1" smtClean="0">
                <a:solidFill>
                  <a:srgbClr val="111D4F"/>
                </a:solidFill>
                <a:latin typeface="Arial" panose="020B0604020202020204" pitchFamily="34" charset="0"/>
                <a:cs typeface="Arial" panose="020B0604020202020204" pitchFamily="34" charset="0"/>
              </a:rPr>
              <a:t>Jupyter</a:t>
            </a:r>
            <a:r>
              <a:rPr lang="en-US" sz="2400" dirty="0">
                <a:solidFill>
                  <a:srgbClr val="111D4F"/>
                </a:solidFill>
                <a:latin typeface="Arial" panose="020B0604020202020204" pitchFamily="34" charset="0"/>
                <a:cs typeface="Arial" panose="020B0604020202020204" pitchFamily="34" charset="0"/>
              </a:rPr>
              <a:t> </a:t>
            </a:r>
            <a:r>
              <a:rPr lang="en-US" sz="2400" dirty="0" smtClean="0">
                <a:solidFill>
                  <a:srgbClr val="111D4F"/>
                </a:solidFill>
                <a:latin typeface="Arial" panose="020B0604020202020204" pitchFamily="34" charset="0"/>
                <a:cs typeface="Arial" panose="020B0604020202020204" pitchFamily="34" charset="0"/>
              </a:rPr>
              <a:t>notebooks</a:t>
            </a:r>
          </a:p>
          <a:p>
            <a:r>
              <a:rPr lang="en-US" sz="2400" dirty="0" smtClean="0">
                <a:solidFill>
                  <a:srgbClr val="111D4F"/>
                </a:solidFill>
                <a:latin typeface="Arial" panose="020B0604020202020204" pitchFamily="34" charset="0"/>
                <a:cs typeface="Arial" panose="020B0604020202020204" pitchFamily="34" charset="0"/>
              </a:rPr>
              <a:t>Now let’s check out </a:t>
            </a:r>
            <a:r>
              <a:rPr lang="en-US" sz="2400" dirty="0" err="1" smtClean="0">
                <a:solidFill>
                  <a:srgbClr val="111D4F"/>
                </a:solidFill>
                <a:latin typeface="Arial" panose="020B0604020202020204" pitchFamily="34" charset="0"/>
                <a:cs typeface="Arial" panose="020B0604020202020204" pitchFamily="34" charset="0"/>
              </a:rPr>
              <a:t>JupyterLab</a:t>
            </a:r>
            <a:endParaRPr lang="en-US" sz="2400" dirty="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Improved version of a notebook</a:t>
            </a:r>
          </a:p>
          <a:p>
            <a:pPr lvl="1"/>
            <a:r>
              <a:rPr lang="en-US" sz="2000" dirty="0" smtClean="0">
                <a:solidFill>
                  <a:srgbClr val="111D4F"/>
                </a:solidFill>
                <a:latin typeface="Arial" panose="020B0604020202020204" pitchFamily="34" charset="0"/>
                <a:cs typeface="Arial" panose="020B0604020202020204" pitchFamily="34" charset="0"/>
              </a:rPr>
              <a:t>In beta testing now, 1.0 expec</a:t>
            </a:r>
            <a:r>
              <a:rPr lang="en-US" sz="2000" dirty="0" smtClean="0">
                <a:solidFill>
                  <a:srgbClr val="111D4F"/>
                </a:solidFill>
                <a:latin typeface="Arial" panose="020B0604020202020204" pitchFamily="34" charset="0"/>
                <a:cs typeface="Arial" panose="020B0604020202020204" pitchFamily="34" charset="0"/>
              </a:rPr>
              <a:t>ted this year</a:t>
            </a:r>
            <a:endParaRPr lang="en-US" sz="20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16</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pic>
        <p:nvPicPr>
          <p:cNvPr id="4" name="Picture 3"/>
          <p:cNvPicPr>
            <a:picLocks noChangeAspect="1"/>
          </p:cNvPicPr>
          <p:nvPr/>
        </p:nvPicPr>
        <p:blipFill>
          <a:blip r:embed="rId4"/>
          <a:stretch>
            <a:fillRect/>
          </a:stretch>
        </p:blipFill>
        <p:spPr>
          <a:xfrm>
            <a:off x="5754236" y="1086246"/>
            <a:ext cx="6096000" cy="4019550"/>
          </a:xfrm>
          <a:prstGeom prst="rect">
            <a:avLst/>
          </a:prstGeom>
        </p:spPr>
      </p:pic>
      <p:sp>
        <p:nvSpPr>
          <p:cNvPr id="5" name="Rectangle 4"/>
          <p:cNvSpPr/>
          <p:nvPr/>
        </p:nvSpPr>
        <p:spPr>
          <a:xfrm>
            <a:off x="5984147" y="6000353"/>
            <a:ext cx="6096000" cy="261610"/>
          </a:xfrm>
          <a:prstGeom prst="rect">
            <a:avLst/>
          </a:prstGeom>
        </p:spPr>
        <p:txBody>
          <a:bodyPr>
            <a:spAutoFit/>
          </a:bodyPr>
          <a:lstStyle/>
          <a:p>
            <a:pPr algn="r"/>
            <a:r>
              <a:rPr lang="en-US" sz="1100" dirty="0">
                <a:solidFill>
                  <a:schemeClr val="tx1">
                    <a:lumMod val="50000"/>
                    <a:lumOff val="50000"/>
                  </a:schemeClr>
                </a:solidFill>
              </a:rPr>
              <a:t>https://www.benfrederickson.com/ranking-programming-languages-by-github-users/</a:t>
            </a:r>
          </a:p>
        </p:txBody>
      </p:sp>
    </p:spTree>
    <p:extLst>
      <p:ext uri="{BB962C8B-B14F-4D97-AF65-F5344CB8AC3E}">
        <p14:creationId xmlns:p14="http://schemas.microsoft.com/office/powerpoint/2010/main" val="2302948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Installing </a:t>
            </a:r>
            <a:r>
              <a:rPr lang="en-US" sz="3200" dirty="0" err="1" smtClean="0">
                <a:solidFill>
                  <a:srgbClr val="111D4F"/>
                </a:solidFill>
                <a:latin typeface="Arial" panose="020B0604020202020204" pitchFamily="34" charset="0"/>
                <a:cs typeface="Arial" panose="020B0604020202020204" pitchFamily="34" charset="0"/>
              </a:rPr>
              <a:t>JupyterLab</a:t>
            </a:r>
            <a:r>
              <a:rPr lang="en-US" sz="3200" dirty="0" smtClean="0">
                <a:solidFill>
                  <a:srgbClr val="111D4F"/>
                </a:solidFill>
                <a:latin typeface="Arial" panose="020B0604020202020204" pitchFamily="34" charset="0"/>
                <a:cs typeface="Arial" panose="020B0604020202020204" pitchFamily="34" charset="0"/>
              </a:rPr>
              <a:t> (harder)</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lnSpcReduction="10000"/>
          </a:bodyPr>
          <a:lstStyle/>
          <a:p>
            <a:r>
              <a:rPr lang="en-US" sz="2400" dirty="0" smtClean="0">
                <a:solidFill>
                  <a:srgbClr val="111D4F"/>
                </a:solidFill>
                <a:latin typeface="Arial" panose="020B0604020202020204" pitchFamily="34" charset="0"/>
                <a:cs typeface="Arial" panose="020B0604020202020204" pitchFamily="34" charset="0"/>
              </a:rPr>
              <a:t>Follow the instructions </a:t>
            </a:r>
            <a:r>
              <a:rPr lang="en-US" sz="2400" dirty="0" smtClean="0">
                <a:solidFill>
                  <a:srgbClr val="111D4F"/>
                </a:solidFill>
                <a:latin typeface="Arial" panose="020B0604020202020204" pitchFamily="34" charset="0"/>
                <a:cs typeface="Arial" panose="020B0604020202020204" pitchFamily="34" charset="0"/>
                <a:hlinkClick r:id="rId3"/>
              </a:rPr>
              <a:t>here</a:t>
            </a:r>
            <a:endParaRPr lang="en-US" sz="2400" dirty="0" smtClean="0">
              <a:solidFill>
                <a:srgbClr val="111D4F"/>
              </a:solidFill>
              <a:latin typeface="Arial" panose="020B0604020202020204" pitchFamily="34" charset="0"/>
              <a:cs typeface="Arial" panose="020B0604020202020204" pitchFamily="34" charset="0"/>
            </a:endParaRPr>
          </a:p>
          <a:p>
            <a:pPr lvl="1"/>
            <a:r>
              <a:rPr lang="en-US" sz="1400" dirty="0" err="1" smtClean="0">
                <a:solidFill>
                  <a:srgbClr val="111D4F"/>
                </a:solidFill>
                <a:latin typeface="Arial" panose="020B0604020202020204" pitchFamily="34" charset="0"/>
                <a:cs typeface="Arial" panose="020B0604020202020204" pitchFamily="34" charset="0"/>
              </a:rPr>
              <a:t>Jupyter</a:t>
            </a:r>
            <a:r>
              <a:rPr lang="en-US" sz="1400" dirty="0" smtClean="0">
                <a:solidFill>
                  <a:srgbClr val="111D4F"/>
                </a:solidFill>
                <a:latin typeface="Arial" panose="020B0604020202020204" pitchFamily="34" charset="0"/>
                <a:cs typeface="Arial" panose="020B0604020202020204" pitchFamily="34" charset="0"/>
              </a:rPr>
              <a:t> lab is in beta…we’ll need to use the command line to install and open it</a:t>
            </a:r>
          </a:p>
          <a:p>
            <a:pPr lvl="1"/>
            <a:r>
              <a:rPr lang="en-US" sz="1400" dirty="0" smtClean="0">
                <a:solidFill>
                  <a:srgbClr val="111D4F"/>
                </a:solidFill>
                <a:latin typeface="Arial" panose="020B0604020202020204" pitchFamily="34" charset="0"/>
                <a:cs typeface="Arial" panose="020B0604020202020204" pitchFamily="34" charset="0"/>
              </a:rPr>
              <a:t>Recommend using the “</a:t>
            </a:r>
            <a:r>
              <a:rPr lang="en-US" sz="1400" dirty="0" err="1" smtClean="0">
                <a:solidFill>
                  <a:srgbClr val="111D4F"/>
                </a:solidFill>
                <a:latin typeface="Arial" panose="020B0604020202020204" pitchFamily="34" charset="0"/>
                <a:cs typeface="Arial" panose="020B0604020202020204" pitchFamily="34" charset="0"/>
              </a:rPr>
              <a:t>conda</a:t>
            </a:r>
            <a:r>
              <a:rPr lang="en-US" sz="1400" dirty="0" smtClean="0">
                <a:solidFill>
                  <a:srgbClr val="111D4F"/>
                </a:solidFill>
                <a:latin typeface="Arial" panose="020B0604020202020204" pitchFamily="34" charset="0"/>
                <a:cs typeface="Arial" panose="020B0604020202020204" pitchFamily="34" charset="0"/>
              </a:rPr>
              <a:t>” method (uses </a:t>
            </a:r>
            <a:r>
              <a:rPr lang="en-US" sz="1400" dirty="0" smtClean="0">
                <a:solidFill>
                  <a:srgbClr val="111D4F"/>
                </a:solidFill>
                <a:latin typeface="Arial" panose="020B0604020202020204" pitchFamily="34" charset="0"/>
                <a:cs typeface="Arial" panose="020B0604020202020204" pitchFamily="34" charset="0"/>
                <a:hlinkClick r:id="rId4"/>
              </a:rPr>
              <a:t>Anaconda</a:t>
            </a:r>
            <a:r>
              <a:rPr lang="en-US" sz="1400" dirty="0" smtClean="0">
                <a:solidFill>
                  <a:srgbClr val="111D4F"/>
                </a:solidFill>
                <a:latin typeface="Arial" panose="020B0604020202020204" pitchFamily="34" charset="0"/>
                <a:cs typeface="Arial" panose="020B0604020202020204" pitchFamily="34" charset="0"/>
              </a:rPr>
              <a:t>, which you may have already downloaded in OPER 006-04)</a:t>
            </a:r>
          </a:p>
          <a:p>
            <a:pPr lvl="1"/>
            <a:r>
              <a:rPr lang="en-US" sz="1400" dirty="0" smtClean="0">
                <a:solidFill>
                  <a:srgbClr val="111D4F"/>
                </a:solidFill>
                <a:latin typeface="Arial" panose="020B0604020202020204" pitchFamily="34" charset="0"/>
                <a:cs typeface="Arial" panose="020B0604020202020204" pitchFamily="34" charset="0"/>
              </a:rPr>
              <a:t>All the commands are in the Command Prompt (on windows: search “</a:t>
            </a:r>
            <a:r>
              <a:rPr lang="en-US" sz="1400" dirty="0" err="1" smtClean="0">
                <a:solidFill>
                  <a:srgbClr val="111D4F"/>
                </a:solidFill>
                <a:latin typeface="Arial" panose="020B0604020202020204" pitchFamily="34" charset="0"/>
                <a:cs typeface="Arial" panose="020B0604020202020204" pitchFamily="34" charset="0"/>
              </a:rPr>
              <a:t>cmd</a:t>
            </a:r>
            <a:r>
              <a:rPr lang="en-US" sz="1400" dirty="0" smtClean="0">
                <a:solidFill>
                  <a:srgbClr val="111D4F"/>
                </a:solidFill>
                <a:latin typeface="Arial" panose="020B0604020202020204" pitchFamily="34" charset="0"/>
                <a:cs typeface="Arial" panose="020B0604020202020204" pitchFamily="34" charset="0"/>
              </a:rPr>
              <a:t>”)</a:t>
            </a:r>
            <a:endParaRPr lang="en-US" sz="2400" dirty="0" smtClean="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Start a </a:t>
            </a:r>
            <a:r>
              <a:rPr lang="en-US" sz="2400" dirty="0" err="1" smtClean="0">
                <a:solidFill>
                  <a:srgbClr val="111D4F"/>
                </a:solidFill>
                <a:latin typeface="Arial" panose="020B0604020202020204" pitchFamily="34" charset="0"/>
                <a:cs typeface="Arial" panose="020B0604020202020204" pitchFamily="34" charset="0"/>
              </a:rPr>
              <a:t>JupyterLab</a:t>
            </a:r>
            <a:r>
              <a:rPr lang="en-US" sz="2400" dirty="0" smtClean="0">
                <a:solidFill>
                  <a:srgbClr val="111D4F"/>
                </a:solidFill>
                <a:latin typeface="Arial" panose="020B0604020202020204" pitchFamily="34" charset="0"/>
                <a:cs typeface="Arial" panose="020B0604020202020204" pitchFamily="34" charset="0"/>
              </a:rPr>
              <a:t> session by typing “</a:t>
            </a:r>
            <a:r>
              <a:rPr lang="en-US" sz="2400" dirty="0" err="1" smtClean="0">
                <a:solidFill>
                  <a:srgbClr val="111D4F"/>
                </a:solidFill>
                <a:latin typeface="Arial" panose="020B0604020202020204" pitchFamily="34" charset="0"/>
                <a:cs typeface="Arial" panose="020B0604020202020204" pitchFamily="34" charset="0"/>
              </a:rPr>
              <a:t>jupyter</a:t>
            </a:r>
            <a:r>
              <a:rPr lang="en-US" sz="2400" dirty="0" smtClean="0">
                <a:solidFill>
                  <a:srgbClr val="111D4F"/>
                </a:solidFill>
                <a:latin typeface="Arial" panose="020B0604020202020204" pitchFamily="34" charset="0"/>
                <a:cs typeface="Arial" panose="020B0604020202020204" pitchFamily="34" charset="0"/>
              </a:rPr>
              <a:t> lab” in the command prompt</a:t>
            </a: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If this seems too complicated…you can always stick with </a:t>
            </a:r>
            <a:r>
              <a:rPr lang="en-US" sz="2400" dirty="0" err="1" smtClean="0">
                <a:solidFill>
                  <a:srgbClr val="111D4F"/>
                </a:solidFill>
                <a:latin typeface="Arial" panose="020B0604020202020204" pitchFamily="34" charset="0"/>
                <a:cs typeface="Arial" panose="020B0604020202020204" pitchFamily="34" charset="0"/>
              </a:rPr>
              <a:t>jupyter</a:t>
            </a:r>
            <a:r>
              <a:rPr lang="en-US" sz="2400" dirty="0" smtClean="0">
                <a:solidFill>
                  <a:srgbClr val="111D4F"/>
                </a:solidFill>
                <a:latin typeface="Arial" panose="020B0604020202020204" pitchFamily="34" charset="0"/>
                <a:cs typeface="Arial" panose="020B0604020202020204" pitchFamily="34" charset="0"/>
              </a:rPr>
              <a:t> notebooks (no command line needed)</a:t>
            </a:r>
            <a:endParaRPr lang="en-US" sz="2400" dirty="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5"/>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17</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pic>
        <p:nvPicPr>
          <p:cNvPr id="4" name="Picture 3"/>
          <p:cNvPicPr>
            <a:picLocks noChangeAspect="1"/>
          </p:cNvPicPr>
          <p:nvPr/>
        </p:nvPicPr>
        <p:blipFill>
          <a:blip r:embed="rId6"/>
          <a:stretch>
            <a:fillRect/>
          </a:stretch>
        </p:blipFill>
        <p:spPr>
          <a:xfrm>
            <a:off x="3695699" y="3069050"/>
            <a:ext cx="4695825" cy="1381125"/>
          </a:xfrm>
          <a:prstGeom prst="rect">
            <a:avLst/>
          </a:prstGeom>
        </p:spPr>
      </p:pic>
    </p:spTree>
    <p:extLst>
      <p:ext uri="{BB962C8B-B14F-4D97-AF65-F5344CB8AC3E}">
        <p14:creationId xmlns:p14="http://schemas.microsoft.com/office/powerpoint/2010/main" val="4258990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err="1" smtClean="0">
                <a:solidFill>
                  <a:srgbClr val="111D4F"/>
                </a:solidFill>
                <a:latin typeface="Arial" panose="020B0604020202020204" pitchFamily="34" charset="0"/>
                <a:cs typeface="Arial" panose="020B0604020202020204" pitchFamily="34" charset="0"/>
              </a:rPr>
              <a:t>JupyterLab</a:t>
            </a:r>
            <a:r>
              <a:rPr lang="en-US" sz="3200" dirty="0" smtClean="0">
                <a:solidFill>
                  <a:srgbClr val="111D4F"/>
                </a:solidFill>
                <a:latin typeface="Arial" panose="020B0604020202020204" pitchFamily="34" charset="0"/>
                <a:cs typeface="Arial" panose="020B0604020202020204" pitchFamily="34" charset="0"/>
              </a:rPr>
              <a:t> Hands-On</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Explore the demos </a:t>
            </a:r>
            <a:r>
              <a:rPr lang="en-US" sz="2400" dirty="0" smtClean="0">
                <a:solidFill>
                  <a:srgbClr val="111D4F"/>
                </a:solidFill>
                <a:latin typeface="Arial" panose="020B0604020202020204" pitchFamily="34" charset="0"/>
                <a:cs typeface="Arial" panose="020B0604020202020204" pitchFamily="34" charset="0"/>
                <a:hlinkClick r:id="rId3"/>
              </a:rPr>
              <a:t>here</a:t>
            </a:r>
            <a:r>
              <a:rPr lang="en-US" sz="2400" dirty="0" smtClean="0">
                <a:solidFill>
                  <a:srgbClr val="111D4F"/>
                </a:solidFill>
                <a:latin typeface="Arial" panose="020B0604020202020204" pitchFamily="34" charset="0"/>
                <a:cs typeface="Arial" panose="020B0604020202020204" pitchFamily="34" charset="0"/>
              </a:rPr>
              <a:t> (</a:t>
            </a:r>
            <a:r>
              <a:rPr lang="en-US" sz="2400" dirty="0" err="1" smtClean="0">
                <a:solidFill>
                  <a:srgbClr val="111D4F"/>
                </a:solidFill>
                <a:latin typeface="Arial" panose="020B0604020202020204" pitchFamily="34" charset="0"/>
                <a:cs typeface="Arial" panose="020B0604020202020204" pitchFamily="34" charset="0"/>
              </a:rPr>
              <a:t>wifi</a:t>
            </a:r>
            <a:r>
              <a:rPr lang="en-US" sz="2400" dirty="0" smtClean="0">
                <a:solidFill>
                  <a:srgbClr val="111D4F"/>
                </a:solidFill>
                <a:latin typeface="Arial" panose="020B0604020202020204" pitchFamily="34" charset="0"/>
                <a:cs typeface="Arial" panose="020B0604020202020204" pitchFamily="34" charset="0"/>
              </a:rPr>
              <a:t> only)</a:t>
            </a:r>
            <a:endParaRPr lang="en-US" sz="2000" dirty="0">
              <a:solidFill>
                <a:srgbClr val="111D4F"/>
              </a:solidFill>
              <a:latin typeface="Arial" panose="020B0604020202020204" pitchFamily="34" charset="0"/>
              <a:cs typeface="Arial" panose="020B0604020202020204" pitchFamily="34" charset="0"/>
            </a:endParaRPr>
          </a:p>
          <a:p>
            <a:endParaRPr lang="en-US" sz="20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18</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3086781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Julia</a:t>
            </a:r>
            <a:endParaRPr lang="en-US" sz="2400" dirty="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Why Julia?</a:t>
            </a:r>
          </a:p>
          <a:p>
            <a:pPr lvl="1"/>
            <a:r>
              <a:rPr lang="en-US" sz="2000" dirty="0" smtClean="0">
                <a:solidFill>
                  <a:srgbClr val="111D4F"/>
                </a:solidFill>
                <a:latin typeface="Arial" panose="020B0604020202020204" pitchFamily="34" charset="0"/>
                <a:cs typeface="Arial" panose="020B0604020202020204" pitchFamily="34" charset="0"/>
              </a:rPr>
              <a:t>(Very) Brief History</a:t>
            </a:r>
            <a:endParaRPr lang="en-US" sz="2000" dirty="0">
              <a:solidFill>
                <a:srgbClr val="111D4F"/>
              </a:solidFill>
              <a:latin typeface="Arial" panose="020B0604020202020204" pitchFamily="34" charset="0"/>
              <a:cs typeface="Arial" panose="020B0604020202020204" pitchFamily="34" charset="0"/>
            </a:endParaRPr>
          </a:p>
          <a:p>
            <a:pPr lvl="1"/>
            <a:r>
              <a:rPr lang="en-US" sz="2000" dirty="0">
                <a:solidFill>
                  <a:srgbClr val="111D4F"/>
                </a:solidFill>
                <a:latin typeface="Arial" panose="020B0604020202020204" pitchFamily="34" charset="0"/>
                <a:cs typeface="Arial" panose="020B0604020202020204" pitchFamily="34" charset="0"/>
              </a:rPr>
              <a:t>Installation</a:t>
            </a:r>
          </a:p>
          <a:p>
            <a:pPr lvl="1"/>
            <a:r>
              <a:rPr lang="en-US" sz="2000" dirty="0">
                <a:solidFill>
                  <a:srgbClr val="111D4F"/>
                </a:solidFill>
                <a:latin typeface="Arial" panose="020B0604020202020204" pitchFamily="34" charset="0"/>
                <a:cs typeface="Arial" panose="020B0604020202020204" pitchFamily="34" charset="0"/>
              </a:rPr>
              <a:t>Demos</a:t>
            </a:r>
          </a:p>
          <a:p>
            <a:r>
              <a:rPr lang="en-US" sz="2400" dirty="0" err="1" smtClean="0">
                <a:solidFill>
                  <a:srgbClr val="111D4F"/>
                </a:solidFill>
                <a:latin typeface="Arial" panose="020B0604020202020204" pitchFamily="34" charset="0"/>
                <a:cs typeface="Arial" panose="020B0604020202020204" pitchFamily="34" charset="0"/>
              </a:rPr>
              <a:t>Jupyter</a:t>
            </a:r>
            <a:r>
              <a:rPr lang="en-US" sz="2400" dirty="0" smtClean="0">
                <a:solidFill>
                  <a:srgbClr val="111D4F"/>
                </a:solidFill>
                <a:latin typeface="Arial" panose="020B0604020202020204" pitchFamily="34" charset="0"/>
                <a:cs typeface="Arial" panose="020B0604020202020204" pitchFamily="34" charset="0"/>
              </a:rPr>
              <a:t> Lab</a:t>
            </a:r>
            <a:endParaRPr lang="en-US" sz="2400" dirty="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Installation</a:t>
            </a:r>
            <a:endParaRPr lang="en-US" sz="2000" dirty="0">
              <a:solidFill>
                <a:srgbClr val="111D4F"/>
              </a:solidFill>
              <a:latin typeface="Arial" panose="020B0604020202020204" pitchFamily="34" charset="0"/>
              <a:cs typeface="Arial" panose="020B0604020202020204" pitchFamily="34" charset="0"/>
            </a:endParaRPr>
          </a:p>
          <a:p>
            <a:pPr lvl="1"/>
            <a:r>
              <a:rPr lang="en-US" sz="2000" dirty="0">
                <a:solidFill>
                  <a:srgbClr val="111D4F"/>
                </a:solidFill>
                <a:latin typeface="Arial" panose="020B0604020202020204" pitchFamily="34" charset="0"/>
                <a:cs typeface="Arial" panose="020B0604020202020204" pitchFamily="34" charset="0"/>
              </a:rPr>
              <a:t>Demos</a:t>
            </a: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19</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1823994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Schedule Version </a:t>
            </a:r>
            <a:r>
              <a:rPr lang="en-US" sz="3200" dirty="0" smtClean="0">
                <a:solidFill>
                  <a:srgbClr val="111D4F"/>
                </a:solidFill>
                <a:latin typeface="Arial" panose="020B0604020202020204" pitchFamily="34" charset="0"/>
                <a:cs typeface="Arial" panose="020B0604020202020204" pitchFamily="34" charset="0"/>
              </a:rPr>
              <a:t>2.1.1</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2</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graphicFrame>
        <p:nvGraphicFramePr>
          <p:cNvPr id="11" name="Table 10">
            <a:extLst>
              <a:ext uri="{FF2B5EF4-FFF2-40B4-BE49-F238E27FC236}">
                <a16:creationId xmlns="" xmlns:a16="http://schemas.microsoft.com/office/drawing/2014/main" id="{6FDD37DF-68A8-4703-9397-DA8C2937E81E}"/>
              </a:ext>
            </a:extLst>
          </p:cNvPr>
          <p:cNvGraphicFramePr>
            <a:graphicFrameLocks noGrp="1"/>
          </p:cNvGraphicFramePr>
          <p:nvPr>
            <p:extLst>
              <p:ext uri="{D42A27DB-BD31-4B8C-83A1-F6EECF244321}">
                <p14:modId xmlns:p14="http://schemas.microsoft.com/office/powerpoint/2010/main" val="1633035564"/>
              </p:ext>
            </p:extLst>
          </p:nvPr>
        </p:nvGraphicFramePr>
        <p:xfrm>
          <a:off x="511277" y="1361768"/>
          <a:ext cx="11169445" cy="3839497"/>
        </p:xfrm>
        <a:graphic>
          <a:graphicData uri="http://schemas.openxmlformats.org/drawingml/2006/table">
            <a:tbl>
              <a:tblPr firstRow="1" bandRow="1">
                <a:tableStyleId>{5940675A-B579-460E-94D1-54222C63F5DA}</a:tableStyleId>
              </a:tblPr>
              <a:tblGrid>
                <a:gridCol w="2233889">
                  <a:extLst>
                    <a:ext uri="{9D8B030D-6E8A-4147-A177-3AD203B41FA5}">
                      <a16:colId xmlns="" xmlns:a16="http://schemas.microsoft.com/office/drawing/2014/main" val="3961292297"/>
                    </a:ext>
                  </a:extLst>
                </a:gridCol>
                <a:gridCol w="2233889">
                  <a:extLst>
                    <a:ext uri="{9D8B030D-6E8A-4147-A177-3AD203B41FA5}">
                      <a16:colId xmlns="" xmlns:a16="http://schemas.microsoft.com/office/drawing/2014/main" val="240432922"/>
                    </a:ext>
                  </a:extLst>
                </a:gridCol>
                <a:gridCol w="2233889">
                  <a:extLst>
                    <a:ext uri="{9D8B030D-6E8A-4147-A177-3AD203B41FA5}">
                      <a16:colId xmlns="" xmlns:a16="http://schemas.microsoft.com/office/drawing/2014/main" val="2431407503"/>
                    </a:ext>
                  </a:extLst>
                </a:gridCol>
                <a:gridCol w="2233889">
                  <a:extLst>
                    <a:ext uri="{9D8B030D-6E8A-4147-A177-3AD203B41FA5}">
                      <a16:colId xmlns="" xmlns:a16="http://schemas.microsoft.com/office/drawing/2014/main" val="825935609"/>
                    </a:ext>
                  </a:extLst>
                </a:gridCol>
                <a:gridCol w="2233889">
                  <a:extLst>
                    <a:ext uri="{9D8B030D-6E8A-4147-A177-3AD203B41FA5}">
                      <a16:colId xmlns="" xmlns:a16="http://schemas.microsoft.com/office/drawing/2014/main" val="998594772"/>
                    </a:ext>
                  </a:extLst>
                </a:gridCol>
              </a:tblGrid>
              <a:tr h="614516">
                <a:tc>
                  <a:txBody>
                    <a:bodyPr/>
                    <a:lstStyle/>
                    <a:p>
                      <a:pPr algn="ctr"/>
                      <a:r>
                        <a:rPr lang="en-US" b="1" dirty="0">
                          <a:solidFill>
                            <a:schemeClr val="bg1"/>
                          </a:solidFill>
                        </a:rPr>
                        <a:t>Mon</a:t>
                      </a:r>
                      <a:r>
                        <a:rPr lang="en-US" dirty="0">
                          <a:solidFill>
                            <a:schemeClr val="bg1"/>
                          </a:solidFill>
                        </a:rPr>
                        <a:t> (17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(18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(19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(20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(21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349161369"/>
                  </a:ext>
                </a:extLst>
              </a:tr>
              <a:tr h="962333">
                <a:tc>
                  <a:txBody>
                    <a:bodyPr/>
                    <a:lstStyle/>
                    <a:p>
                      <a:pPr algn="ctr"/>
                      <a:r>
                        <a:rPr lang="en-US" dirty="0">
                          <a:solidFill>
                            <a:schemeClr val="tx1">
                              <a:lumMod val="65000"/>
                              <a:lumOff val="35000"/>
                            </a:schemeClr>
                          </a:solidFill>
                        </a:rPr>
                        <a:t>Analytical Tools</a:t>
                      </a:r>
                    </a:p>
                    <a:p>
                      <a:pPr algn="ctr"/>
                      <a:r>
                        <a:rPr lang="en-US" dirty="0">
                          <a:solidFill>
                            <a:schemeClr val="tx1">
                              <a:lumMod val="65000"/>
                              <a:lumOff val="35000"/>
                            </a:schemeClr>
                          </a:solidFill>
                        </a:rPr>
                        <a:t>Military Analysis</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Development</a:t>
                      </a:r>
                    </a:p>
                    <a:p>
                      <a:pPr algn="ctr"/>
                      <a:r>
                        <a:rPr lang="en-US" dirty="0">
                          <a:solidFill>
                            <a:schemeClr val="tx1">
                              <a:lumMod val="65000"/>
                              <a:lumOff val="35000"/>
                            </a:schemeClr>
                          </a:solidFill>
                        </a:rPr>
                        <a:t>Version Control</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Testing</a:t>
                      </a:r>
                    </a:p>
                    <a:p>
                      <a:pPr algn="ctr"/>
                      <a:r>
                        <a:rPr lang="en-US" dirty="0">
                          <a:solidFill>
                            <a:schemeClr val="tx1">
                              <a:lumMod val="65000"/>
                              <a:lumOff val="35000"/>
                            </a:schemeClr>
                          </a:solidFill>
                        </a:rPr>
                        <a:t>Code Maintenance</a:t>
                      </a:r>
                    </a:p>
                    <a:p>
                      <a:pPr algn="ctr"/>
                      <a:r>
                        <a:rPr lang="en-US" sz="1800" kern="1200" dirty="0">
                          <a:solidFill>
                            <a:schemeClr val="tx1">
                              <a:lumMod val="65000"/>
                              <a:lumOff val="35000"/>
                            </a:schemeClr>
                          </a:solidFill>
                          <a:latin typeface="+mn-lt"/>
                          <a:ea typeface="+mn-ea"/>
                          <a:cs typeface="+mn-cs"/>
                        </a:rPr>
                        <a:t>Performance</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solidFill>
                            <a:schemeClr val="tx1">
                              <a:lumMod val="65000"/>
                              <a:lumOff val="35000"/>
                            </a:schemeClr>
                          </a:solidFill>
                          <a:latin typeface="+mn-lt"/>
                          <a:ea typeface="+mn-ea"/>
                          <a:cs typeface="+mn-cs"/>
                        </a:rPr>
                        <a:t>R</a:t>
                      </a:r>
                    </a:p>
                    <a:p>
                      <a:pPr algn="ctr"/>
                      <a:r>
                        <a:rPr lang="en-US" sz="1800" kern="1200" dirty="0" smtClean="0">
                          <a:solidFill>
                            <a:schemeClr val="tx1">
                              <a:lumMod val="65000"/>
                              <a:lumOff val="35000"/>
                            </a:schemeClr>
                          </a:solidFill>
                          <a:latin typeface="+mn-lt"/>
                          <a:ea typeface="+mn-ea"/>
                          <a:cs typeface="+mn-cs"/>
                        </a:rPr>
                        <a:t>Python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tx1">
                              <a:lumMod val="65000"/>
                              <a:lumOff val="35000"/>
                            </a:schemeClr>
                          </a:solidFill>
                          <a:latin typeface="+mn-lt"/>
                          <a:ea typeface="+mn-ea"/>
                          <a:cs typeface="+mn-cs"/>
                        </a:rPr>
                        <a:t>Jupyter</a:t>
                      </a:r>
                      <a:r>
                        <a:rPr lang="en-US" sz="1800" kern="1200" dirty="0" smtClean="0">
                          <a:solidFill>
                            <a:schemeClr val="tx1">
                              <a:lumMod val="65000"/>
                              <a:lumOff val="35000"/>
                            </a:schemeClr>
                          </a:solidFill>
                          <a:latin typeface="+mn-lt"/>
                          <a:ea typeface="+mn-ea"/>
                          <a:cs typeface="+mn-cs"/>
                        </a:rPr>
                        <a:t> Notebook</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9620520"/>
                  </a:ext>
                </a:extLst>
              </a:tr>
              <a:tr h="669822">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70142452"/>
                  </a:ext>
                </a:extLst>
              </a:tr>
              <a:tr h="630493">
                <a:tc>
                  <a:txBody>
                    <a:bodyPr/>
                    <a:lstStyle/>
                    <a:p>
                      <a:pPr algn="ctr"/>
                      <a:r>
                        <a:rPr lang="en-US" b="1" dirty="0">
                          <a:solidFill>
                            <a:schemeClr val="bg1"/>
                          </a:solidFill>
                        </a:rPr>
                        <a:t>Mon</a:t>
                      </a:r>
                      <a:r>
                        <a:rPr lang="en-US" dirty="0">
                          <a:solidFill>
                            <a:schemeClr val="bg1"/>
                          </a:solidFill>
                        </a:rPr>
                        <a:t> (24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(25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(26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3867658397"/>
                  </a:ext>
                </a:extLst>
              </a:tr>
              <a:tr h="962333">
                <a:tc>
                  <a:txBody>
                    <a:bodyPr/>
                    <a:lstStyle/>
                    <a:p>
                      <a:pPr algn="ctr"/>
                      <a:r>
                        <a:rPr lang="en-US" dirty="0" err="1">
                          <a:solidFill>
                            <a:schemeClr val="tx1">
                              <a:lumMod val="65000"/>
                              <a:lumOff val="35000"/>
                            </a:schemeClr>
                          </a:solidFill>
                        </a:rPr>
                        <a:t>Matlab</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solidFill>
                            <a:schemeClr val="tx1">
                              <a:lumMod val="65000"/>
                              <a:lumOff val="35000"/>
                            </a:schemeClr>
                          </a:solidFill>
                        </a:rPr>
                        <a:t>Julia</a:t>
                      </a:r>
                    </a:p>
                    <a:p>
                      <a:pPr algn="ctr"/>
                      <a:r>
                        <a:rPr lang="en-US" sz="1800" kern="1200" dirty="0" err="1" smtClean="0">
                          <a:solidFill>
                            <a:schemeClr val="tx1">
                              <a:lumMod val="65000"/>
                              <a:lumOff val="35000"/>
                            </a:schemeClr>
                          </a:solidFill>
                          <a:latin typeface="+mn-lt"/>
                          <a:ea typeface="+mn-ea"/>
                          <a:cs typeface="+mn-cs"/>
                        </a:rPr>
                        <a:t>Jupyter</a:t>
                      </a:r>
                      <a:r>
                        <a:rPr lang="en-US" sz="1800" kern="1200" dirty="0" smtClean="0">
                          <a:solidFill>
                            <a:schemeClr val="tx1">
                              <a:lumMod val="65000"/>
                              <a:lumOff val="35000"/>
                            </a:schemeClr>
                          </a:solidFill>
                          <a:latin typeface="+mn-lt"/>
                          <a:ea typeface="+mn-ea"/>
                          <a:cs typeface="+mn-cs"/>
                        </a:rPr>
                        <a:t> Lab</a:t>
                      </a:r>
                      <a:endParaRPr lang="en-US" sz="1800" kern="1200" dirty="0">
                        <a:solidFill>
                          <a:schemeClr val="tx1">
                            <a:lumMod val="65000"/>
                            <a:lumOff val="35000"/>
                          </a:schemeClr>
                        </a:solidFill>
                        <a:latin typeface="+mn-lt"/>
                        <a:ea typeface="+mn-ea"/>
                        <a:cs typeface="+mn-cs"/>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p>
                      <a:pPr algn="ctr"/>
                      <a:r>
                        <a:rPr lang="en-US" sz="1800" kern="1200" dirty="0">
                          <a:solidFill>
                            <a:schemeClr val="tx1">
                              <a:lumMod val="65000"/>
                              <a:lumOff val="35000"/>
                            </a:schemeClr>
                          </a:solidFill>
                          <a:latin typeface="+mn-lt"/>
                          <a:ea typeface="+mn-ea"/>
                          <a:cs typeface="+mn-cs"/>
                        </a:rPr>
                        <a:t>Wrap-Up</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040072640"/>
                  </a:ext>
                </a:extLst>
              </a:tr>
            </a:tbl>
          </a:graphicData>
        </a:graphic>
      </p:graphicFrame>
    </p:spTree>
    <p:extLst>
      <p:ext uri="{BB962C8B-B14F-4D97-AF65-F5344CB8AC3E}">
        <p14:creationId xmlns:p14="http://schemas.microsoft.com/office/powerpoint/2010/main" val="2034257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Schedule Version </a:t>
            </a:r>
            <a:r>
              <a:rPr lang="en-US" sz="3200" dirty="0" smtClean="0">
                <a:solidFill>
                  <a:srgbClr val="111D4F"/>
                </a:solidFill>
                <a:latin typeface="Arial" panose="020B0604020202020204" pitchFamily="34" charset="0"/>
                <a:cs typeface="Arial" panose="020B0604020202020204" pitchFamily="34" charset="0"/>
              </a:rPr>
              <a:t>2.1.1</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20</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graphicFrame>
        <p:nvGraphicFramePr>
          <p:cNvPr id="11" name="Table 10">
            <a:extLst>
              <a:ext uri="{FF2B5EF4-FFF2-40B4-BE49-F238E27FC236}">
                <a16:creationId xmlns="" xmlns:a16="http://schemas.microsoft.com/office/drawing/2014/main" id="{6FDD37DF-68A8-4703-9397-DA8C2937E81E}"/>
              </a:ext>
            </a:extLst>
          </p:cNvPr>
          <p:cNvGraphicFramePr>
            <a:graphicFrameLocks noGrp="1"/>
          </p:cNvGraphicFramePr>
          <p:nvPr>
            <p:extLst/>
          </p:nvPr>
        </p:nvGraphicFramePr>
        <p:xfrm>
          <a:off x="511277" y="1361768"/>
          <a:ext cx="11169445" cy="3839497"/>
        </p:xfrm>
        <a:graphic>
          <a:graphicData uri="http://schemas.openxmlformats.org/drawingml/2006/table">
            <a:tbl>
              <a:tblPr firstRow="1" bandRow="1">
                <a:tableStyleId>{5940675A-B579-460E-94D1-54222C63F5DA}</a:tableStyleId>
              </a:tblPr>
              <a:tblGrid>
                <a:gridCol w="2233889">
                  <a:extLst>
                    <a:ext uri="{9D8B030D-6E8A-4147-A177-3AD203B41FA5}">
                      <a16:colId xmlns="" xmlns:a16="http://schemas.microsoft.com/office/drawing/2014/main" val="3961292297"/>
                    </a:ext>
                  </a:extLst>
                </a:gridCol>
                <a:gridCol w="2233889">
                  <a:extLst>
                    <a:ext uri="{9D8B030D-6E8A-4147-A177-3AD203B41FA5}">
                      <a16:colId xmlns="" xmlns:a16="http://schemas.microsoft.com/office/drawing/2014/main" val="240432922"/>
                    </a:ext>
                  </a:extLst>
                </a:gridCol>
                <a:gridCol w="2233889">
                  <a:extLst>
                    <a:ext uri="{9D8B030D-6E8A-4147-A177-3AD203B41FA5}">
                      <a16:colId xmlns="" xmlns:a16="http://schemas.microsoft.com/office/drawing/2014/main" val="2431407503"/>
                    </a:ext>
                  </a:extLst>
                </a:gridCol>
                <a:gridCol w="2233889">
                  <a:extLst>
                    <a:ext uri="{9D8B030D-6E8A-4147-A177-3AD203B41FA5}">
                      <a16:colId xmlns="" xmlns:a16="http://schemas.microsoft.com/office/drawing/2014/main" val="825935609"/>
                    </a:ext>
                  </a:extLst>
                </a:gridCol>
                <a:gridCol w="2233889">
                  <a:extLst>
                    <a:ext uri="{9D8B030D-6E8A-4147-A177-3AD203B41FA5}">
                      <a16:colId xmlns="" xmlns:a16="http://schemas.microsoft.com/office/drawing/2014/main" val="998594772"/>
                    </a:ext>
                  </a:extLst>
                </a:gridCol>
              </a:tblGrid>
              <a:tr h="614516">
                <a:tc>
                  <a:txBody>
                    <a:bodyPr/>
                    <a:lstStyle/>
                    <a:p>
                      <a:pPr algn="ctr"/>
                      <a:r>
                        <a:rPr lang="en-US" b="1" dirty="0">
                          <a:solidFill>
                            <a:schemeClr val="bg1"/>
                          </a:solidFill>
                        </a:rPr>
                        <a:t>Mon</a:t>
                      </a:r>
                      <a:r>
                        <a:rPr lang="en-US" dirty="0">
                          <a:solidFill>
                            <a:schemeClr val="bg1"/>
                          </a:solidFill>
                        </a:rPr>
                        <a:t> (17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(18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(19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(20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(21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349161369"/>
                  </a:ext>
                </a:extLst>
              </a:tr>
              <a:tr h="962333">
                <a:tc>
                  <a:txBody>
                    <a:bodyPr/>
                    <a:lstStyle/>
                    <a:p>
                      <a:pPr algn="ctr"/>
                      <a:r>
                        <a:rPr lang="en-US" dirty="0">
                          <a:solidFill>
                            <a:schemeClr val="tx1">
                              <a:lumMod val="65000"/>
                              <a:lumOff val="35000"/>
                            </a:schemeClr>
                          </a:solidFill>
                        </a:rPr>
                        <a:t>Analytical Tools</a:t>
                      </a:r>
                    </a:p>
                    <a:p>
                      <a:pPr algn="ctr"/>
                      <a:r>
                        <a:rPr lang="en-US" dirty="0">
                          <a:solidFill>
                            <a:schemeClr val="tx1">
                              <a:lumMod val="65000"/>
                              <a:lumOff val="35000"/>
                            </a:schemeClr>
                          </a:solidFill>
                        </a:rPr>
                        <a:t>Military Analysis</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Development</a:t>
                      </a:r>
                    </a:p>
                    <a:p>
                      <a:pPr algn="ctr"/>
                      <a:r>
                        <a:rPr lang="en-US" dirty="0">
                          <a:solidFill>
                            <a:schemeClr val="tx1">
                              <a:lumMod val="65000"/>
                              <a:lumOff val="35000"/>
                            </a:schemeClr>
                          </a:solidFill>
                        </a:rPr>
                        <a:t>Version Control</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Code Testing</a:t>
                      </a:r>
                    </a:p>
                    <a:p>
                      <a:pPr algn="ctr"/>
                      <a:r>
                        <a:rPr lang="en-US" dirty="0">
                          <a:solidFill>
                            <a:schemeClr val="tx1">
                              <a:lumMod val="65000"/>
                              <a:lumOff val="35000"/>
                            </a:schemeClr>
                          </a:solidFill>
                        </a:rPr>
                        <a:t>Code Maintenance</a:t>
                      </a:r>
                    </a:p>
                    <a:p>
                      <a:pPr algn="ctr"/>
                      <a:r>
                        <a:rPr lang="en-US" sz="1800" kern="1200" dirty="0">
                          <a:solidFill>
                            <a:schemeClr val="tx1">
                              <a:lumMod val="65000"/>
                              <a:lumOff val="35000"/>
                            </a:schemeClr>
                          </a:solidFill>
                          <a:latin typeface="+mn-lt"/>
                          <a:ea typeface="+mn-ea"/>
                          <a:cs typeface="+mn-cs"/>
                        </a:rPr>
                        <a:t>Performance</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solidFill>
                            <a:schemeClr val="tx1">
                              <a:lumMod val="65000"/>
                              <a:lumOff val="35000"/>
                            </a:schemeClr>
                          </a:solidFill>
                          <a:latin typeface="+mn-lt"/>
                          <a:ea typeface="+mn-ea"/>
                          <a:cs typeface="+mn-cs"/>
                        </a:rPr>
                        <a:t>R</a:t>
                      </a:r>
                    </a:p>
                    <a:p>
                      <a:pPr algn="ctr"/>
                      <a:r>
                        <a:rPr lang="en-US" sz="1800" kern="1200" dirty="0" smtClean="0">
                          <a:solidFill>
                            <a:schemeClr val="tx1">
                              <a:lumMod val="65000"/>
                              <a:lumOff val="35000"/>
                            </a:schemeClr>
                          </a:solidFill>
                          <a:latin typeface="+mn-lt"/>
                          <a:ea typeface="+mn-ea"/>
                          <a:cs typeface="+mn-cs"/>
                        </a:rPr>
                        <a:t>Python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tx1">
                              <a:lumMod val="65000"/>
                              <a:lumOff val="35000"/>
                            </a:schemeClr>
                          </a:solidFill>
                          <a:latin typeface="+mn-lt"/>
                          <a:ea typeface="+mn-ea"/>
                          <a:cs typeface="+mn-cs"/>
                        </a:rPr>
                        <a:t>Jupyter</a:t>
                      </a:r>
                      <a:r>
                        <a:rPr lang="en-US" sz="1800" kern="1200" dirty="0" smtClean="0">
                          <a:solidFill>
                            <a:schemeClr val="tx1">
                              <a:lumMod val="65000"/>
                              <a:lumOff val="35000"/>
                            </a:schemeClr>
                          </a:solidFill>
                          <a:latin typeface="+mn-lt"/>
                          <a:ea typeface="+mn-ea"/>
                          <a:cs typeface="+mn-cs"/>
                        </a:rPr>
                        <a:t> Notebook</a:t>
                      </a: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9620520"/>
                  </a:ext>
                </a:extLst>
              </a:tr>
              <a:tr h="669822">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70142452"/>
                  </a:ext>
                </a:extLst>
              </a:tr>
              <a:tr h="630493">
                <a:tc>
                  <a:txBody>
                    <a:bodyPr/>
                    <a:lstStyle/>
                    <a:p>
                      <a:pPr algn="ctr"/>
                      <a:r>
                        <a:rPr lang="en-US" b="1" dirty="0">
                          <a:solidFill>
                            <a:schemeClr val="bg1"/>
                          </a:solidFill>
                        </a:rPr>
                        <a:t>Mon</a:t>
                      </a:r>
                      <a:r>
                        <a:rPr lang="en-US" dirty="0">
                          <a:solidFill>
                            <a:schemeClr val="bg1"/>
                          </a:solidFill>
                        </a:rPr>
                        <a:t> (24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Tues</a:t>
                      </a:r>
                      <a:r>
                        <a:rPr lang="en-US" dirty="0">
                          <a:solidFill>
                            <a:schemeClr val="bg1"/>
                          </a:solidFill>
                        </a:rPr>
                        <a:t> (25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Wed</a:t>
                      </a:r>
                      <a:r>
                        <a:rPr lang="en-US" dirty="0">
                          <a:solidFill>
                            <a:schemeClr val="bg1"/>
                          </a:solidFill>
                        </a:rPr>
                        <a:t> (26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Thurs</a:t>
                      </a:r>
                      <a:r>
                        <a:rPr lang="en-US" dirty="0">
                          <a:solidFill>
                            <a:schemeClr val="bg1"/>
                          </a:solidFill>
                        </a:rPr>
                        <a:t> (27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1" dirty="0">
                          <a:solidFill>
                            <a:schemeClr val="bg1"/>
                          </a:solidFill>
                        </a:rPr>
                        <a:t>Fri</a:t>
                      </a:r>
                      <a:r>
                        <a:rPr lang="en-US" dirty="0">
                          <a:solidFill>
                            <a:schemeClr val="bg1"/>
                          </a:solidFill>
                        </a:rPr>
                        <a:t> (28 Sep)</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3867658397"/>
                  </a:ext>
                </a:extLst>
              </a:tr>
              <a:tr h="962333">
                <a:tc>
                  <a:txBody>
                    <a:bodyPr/>
                    <a:lstStyle/>
                    <a:p>
                      <a:pPr algn="ctr"/>
                      <a:r>
                        <a:rPr lang="en-US" dirty="0" err="1">
                          <a:solidFill>
                            <a:schemeClr val="tx1">
                              <a:lumMod val="65000"/>
                              <a:lumOff val="35000"/>
                            </a:schemeClr>
                          </a:solidFill>
                        </a:rPr>
                        <a:t>Matlab</a:t>
                      </a: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solidFill>
                            <a:schemeClr val="tx1">
                              <a:lumMod val="65000"/>
                              <a:lumOff val="35000"/>
                            </a:schemeClr>
                          </a:solidFill>
                        </a:rPr>
                        <a:t>Julia</a:t>
                      </a:r>
                    </a:p>
                    <a:p>
                      <a:pPr algn="ctr"/>
                      <a:r>
                        <a:rPr lang="en-US" sz="1800" kern="1200" dirty="0" err="1" smtClean="0">
                          <a:solidFill>
                            <a:schemeClr val="tx1">
                              <a:lumMod val="65000"/>
                              <a:lumOff val="35000"/>
                            </a:schemeClr>
                          </a:solidFill>
                          <a:latin typeface="+mn-lt"/>
                          <a:ea typeface="+mn-ea"/>
                          <a:cs typeface="+mn-cs"/>
                        </a:rPr>
                        <a:t>Jupyter</a:t>
                      </a:r>
                      <a:r>
                        <a:rPr lang="en-US" sz="1800" kern="1200" dirty="0" smtClean="0">
                          <a:solidFill>
                            <a:schemeClr val="tx1">
                              <a:lumMod val="65000"/>
                              <a:lumOff val="35000"/>
                            </a:schemeClr>
                          </a:solidFill>
                          <a:latin typeface="+mn-lt"/>
                          <a:ea typeface="+mn-ea"/>
                          <a:cs typeface="+mn-cs"/>
                        </a:rPr>
                        <a:t> Lab</a:t>
                      </a:r>
                      <a:endParaRPr lang="en-US" sz="1800" kern="1200" dirty="0">
                        <a:solidFill>
                          <a:schemeClr val="tx1">
                            <a:lumMod val="65000"/>
                            <a:lumOff val="35000"/>
                          </a:schemeClr>
                        </a:solidFill>
                        <a:latin typeface="+mn-lt"/>
                        <a:ea typeface="+mn-ea"/>
                        <a:cs typeface="+mn-cs"/>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solidFill>
                            <a:schemeClr val="tx1">
                              <a:lumMod val="65000"/>
                              <a:lumOff val="35000"/>
                            </a:schemeClr>
                          </a:solidFill>
                        </a:rPr>
                        <a:t>Project</a:t>
                      </a:r>
                    </a:p>
                    <a:p>
                      <a:pPr algn="ctr"/>
                      <a:r>
                        <a:rPr lang="en-US" sz="1800" kern="1200" dirty="0">
                          <a:solidFill>
                            <a:schemeClr val="tx1">
                              <a:lumMod val="65000"/>
                              <a:lumOff val="35000"/>
                            </a:schemeClr>
                          </a:solidFill>
                          <a:latin typeface="+mn-lt"/>
                          <a:ea typeface="+mn-ea"/>
                          <a:cs typeface="+mn-cs"/>
                        </a:rPr>
                        <a:t>Wrap-Up</a:t>
                      </a: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solidFill>
                          <a:schemeClr val="tx1">
                            <a:lumMod val="65000"/>
                            <a:lumOff val="35000"/>
                          </a:schemeClr>
                        </a:solidFill>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2040072640"/>
                  </a:ext>
                </a:extLst>
              </a:tr>
            </a:tbl>
          </a:graphicData>
        </a:graphic>
      </p:graphicFrame>
    </p:spTree>
    <p:extLst>
      <p:ext uri="{BB962C8B-B14F-4D97-AF65-F5344CB8AC3E}">
        <p14:creationId xmlns:p14="http://schemas.microsoft.com/office/powerpoint/2010/main" val="2624888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Combined History</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21</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cxnSp>
        <p:nvCxnSpPr>
          <p:cNvPr id="11" name="Straight Connector 10"/>
          <p:cNvCxnSpPr/>
          <p:nvPr/>
        </p:nvCxnSpPr>
        <p:spPr>
          <a:xfrm>
            <a:off x="5226341" y="775633"/>
            <a:ext cx="8389" cy="503339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23004" y="1534672"/>
            <a:ext cx="2045905" cy="372540"/>
            <a:chOff x="7424257" y="1024256"/>
            <a:chExt cx="2045905" cy="372540"/>
          </a:xfrm>
        </p:grpSpPr>
        <p:grpSp>
          <p:nvGrpSpPr>
            <p:cNvPr id="23" name="Group 22"/>
            <p:cNvGrpSpPr/>
            <p:nvPr/>
          </p:nvGrpSpPr>
          <p:grpSpPr>
            <a:xfrm>
              <a:off x="7424257" y="1024256"/>
              <a:ext cx="931178" cy="369332"/>
              <a:chOff x="7424257" y="1024256"/>
              <a:chExt cx="931178" cy="369332"/>
            </a:xfrm>
          </p:grpSpPr>
          <p:cxnSp>
            <p:nvCxnSpPr>
              <p:cNvPr id="15" name="Straight Connector 14"/>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1995</a:t>
                </a:r>
                <a:endParaRPr lang="en-US" dirty="0">
                  <a:solidFill>
                    <a:schemeClr val="tx1">
                      <a:lumMod val="50000"/>
                      <a:lumOff val="50000"/>
                    </a:schemeClr>
                  </a:solidFill>
                </a:endParaRPr>
              </a:p>
            </p:txBody>
          </p:sp>
        </p:grpSp>
        <p:sp>
          <p:nvSpPr>
            <p:cNvPr id="24" name="TextBox 23"/>
            <p:cNvSpPr txBox="1"/>
            <p:nvPr/>
          </p:nvSpPr>
          <p:spPr>
            <a:xfrm>
              <a:off x="8195036" y="1024256"/>
              <a:ext cx="1275126" cy="372540"/>
            </a:xfrm>
            <a:prstGeom prst="rect">
              <a:avLst/>
            </a:prstGeom>
            <a:noFill/>
          </p:spPr>
          <p:txBody>
            <a:bodyPr wrap="square" rtlCol="0">
              <a:spAutoFit/>
            </a:bodyPr>
            <a:lstStyle/>
            <a:p>
              <a:r>
                <a:rPr lang="en-US" dirty="0" smtClean="0">
                  <a:solidFill>
                    <a:srgbClr val="00B050"/>
                  </a:solidFill>
                </a:rPr>
                <a:t>R created</a:t>
              </a:r>
              <a:endParaRPr lang="en-US" dirty="0">
                <a:solidFill>
                  <a:srgbClr val="00B050"/>
                </a:solidFill>
              </a:endParaRPr>
            </a:p>
          </p:txBody>
        </p:sp>
      </p:grpSp>
      <p:grpSp>
        <p:nvGrpSpPr>
          <p:cNvPr id="26" name="Group 25"/>
          <p:cNvGrpSpPr/>
          <p:nvPr/>
        </p:nvGrpSpPr>
        <p:grpSpPr>
          <a:xfrm>
            <a:off x="5223004" y="2348782"/>
            <a:ext cx="2864645" cy="369332"/>
            <a:chOff x="7424257" y="1024256"/>
            <a:chExt cx="2864645" cy="369332"/>
          </a:xfrm>
        </p:grpSpPr>
        <p:grpSp>
          <p:nvGrpSpPr>
            <p:cNvPr id="27" name="Group 26"/>
            <p:cNvGrpSpPr/>
            <p:nvPr/>
          </p:nvGrpSpPr>
          <p:grpSpPr>
            <a:xfrm>
              <a:off x="7424257" y="1024256"/>
              <a:ext cx="931178" cy="369332"/>
              <a:chOff x="7424257" y="1024256"/>
              <a:chExt cx="931178" cy="369332"/>
            </a:xfrm>
          </p:grpSpPr>
          <p:cxnSp>
            <p:nvCxnSpPr>
              <p:cNvPr id="29" name="Straight Connector 2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2000</a:t>
                </a:r>
                <a:endParaRPr lang="en-US" dirty="0">
                  <a:solidFill>
                    <a:schemeClr val="tx1">
                      <a:lumMod val="50000"/>
                      <a:lumOff val="50000"/>
                    </a:schemeClr>
                  </a:solidFill>
                </a:endParaRPr>
              </a:p>
            </p:txBody>
          </p:sp>
        </p:grpSp>
        <p:sp>
          <p:nvSpPr>
            <p:cNvPr id="28" name="TextBox 27"/>
            <p:cNvSpPr txBox="1"/>
            <p:nvPr/>
          </p:nvSpPr>
          <p:spPr>
            <a:xfrm>
              <a:off x="8194027" y="1024256"/>
              <a:ext cx="2094875" cy="369332"/>
            </a:xfrm>
            <a:prstGeom prst="rect">
              <a:avLst/>
            </a:prstGeom>
            <a:noFill/>
          </p:spPr>
          <p:txBody>
            <a:bodyPr wrap="square" rtlCol="0">
              <a:spAutoFit/>
            </a:bodyPr>
            <a:lstStyle/>
            <a:p>
              <a:r>
                <a:rPr lang="en-US" dirty="0" smtClean="0">
                  <a:solidFill>
                    <a:srgbClr val="00B050"/>
                  </a:solidFill>
                </a:rPr>
                <a:t>R 1.0  </a:t>
              </a:r>
              <a:r>
                <a:rPr lang="en-US" dirty="0" smtClean="0">
                  <a:solidFill>
                    <a:srgbClr val="7030A0"/>
                  </a:solidFill>
                </a:rPr>
                <a:t>Python 2.0</a:t>
              </a:r>
              <a:endParaRPr lang="en-US" dirty="0">
                <a:solidFill>
                  <a:srgbClr val="7030A0"/>
                </a:solidFill>
              </a:endParaRPr>
            </a:p>
          </p:txBody>
        </p:sp>
      </p:grpSp>
      <p:grpSp>
        <p:nvGrpSpPr>
          <p:cNvPr id="31" name="Group 30"/>
          <p:cNvGrpSpPr/>
          <p:nvPr/>
        </p:nvGrpSpPr>
        <p:grpSpPr>
          <a:xfrm>
            <a:off x="5230535" y="1848126"/>
            <a:ext cx="2045905" cy="372540"/>
            <a:chOff x="7424257" y="1024256"/>
            <a:chExt cx="2045905" cy="372540"/>
          </a:xfrm>
        </p:grpSpPr>
        <p:grpSp>
          <p:nvGrpSpPr>
            <p:cNvPr id="32" name="Group 31"/>
            <p:cNvGrpSpPr/>
            <p:nvPr/>
          </p:nvGrpSpPr>
          <p:grpSpPr>
            <a:xfrm>
              <a:off x="7424257" y="1024256"/>
              <a:ext cx="931178" cy="369332"/>
              <a:chOff x="7424257" y="1024256"/>
              <a:chExt cx="931178" cy="369332"/>
            </a:xfrm>
          </p:grpSpPr>
          <p:cxnSp>
            <p:nvCxnSpPr>
              <p:cNvPr id="34" name="Straight Connector 3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1997</a:t>
                </a:r>
                <a:endParaRPr lang="en-US" dirty="0">
                  <a:solidFill>
                    <a:schemeClr val="tx1">
                      <a:lumMod val="50000"/>
                      <a:lumOff val="50000"/>
                    </a:schemeClr>
                  </a:solidFill>
                </a:endParaRPr>
              </a:p>
            </p:txBody>
          </p:sp>
        </p:grpSp>
        <p:sp>
          <p:nvSpPr>
            <p:cNvPr id="33" name="TextBox 32"/>
            <p:cNvSpPr txBox="1"/>
            <p:nvPr/>
          </p:nvSpPr>
          <p:spPr>
            <a:xfrm>
              <a:off x="8185637" y="1024256"/>
              <a:ext cx="1284525" cy="372540"/>
            </a:xfrm>
            <a:prstGeom prst="rect">
              <a:avLst/>
            </a:prstGeom>
            <a:noFill/>
          </p:spPr>
          <p:txBody>
            <a:bodyPr wrap="square" rtlCol="0">
              <a:spAutoFit/>
            </a:bodyPr>
            <a:lstStyle/>
            <a:p>
              <a:r>
                <a:rPr lang="en-US" dirty="0" smtClean="0">
                  <a:solidFill>
                    <a:srgbClr val="00B050"/>
                  </a:solidFill>
                </a:rPr>
                <a:t>R packages</a:t>
              </a:r>
              <a:endParaRPr lang="en-US" dirty="0">
                <a:solidFill>
                  <a:srgbClr val="00B050"/>
                </a:solidFill>
              </a:endParaRPr>
            </a:p>
          </p:txBody>
        </p:sp>
      </p:grpSp>
      <p:grpSp>
        <p:nvGrpSpPr>
          <p:cNvPr id="36" name="Group 35"/>
          <p:cNvGrpSpPr/>
          <p:nvPr/>
        </p:nvGrpSpPr>
        <p:grpSpPr>
          <a:xfrm>
            <a:off x="5230535" y="3002744"/>
            <a:ext cx="2045906" cy="372540"/>
            <a:chOff x="7424257" y="1024256"/>
            <a:chExt cx="2045906" cy="372540"/>
          </a:xfrm>
        </p:grpSpPr>
        <p:grpSp>
          <p:nvGrpSpPr>
            <p:cNvPr id="37" name="Group 36"/>
            <p:cNvGrpSpPr/>
            <p:nvPr/>
          </p:nvGrpSpPr>
          <p:grpSpPr>
            <a:xfrm>
              <a:off x="7424257" y="1024256"/>
              <a:ext cx="931178" cy="369332"/>
              <a:chOff x="7424257" y="1024256"/>
              <a:chExt cx="931178" cy="369332"/>
            </a:xfrm>
          </p:grpSpPr>
          <p:cxnSp>
            <p:nvCxnSpPr>
              <p:cNvPr id="39" name="Straight Connector 3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2004</a:t>
                </a:r>
                <a:endParaRPr lang="en-US" dirty="0">
                  <a:solidFill>
                    <a:schemeClr val="tx1">
                      <a:lumMod val="50000"/>
                      <a:lumOff val="50000"/>
                    </a:schemeClr>
                  </a:solidFill>
                </a:endParaRPr>
              </a:p>
            </p:txBody>
          </p:sp>
        </p:grpSp>
        <p:sp>
          <p:nvSpPr>
            <p:cNvPr id="38" name="TextBox 37"/>
            <p:cNvSpPr txBox="1"/>
            <p:nvPr/>
          </p:nvSpPr>
          <p:spPr>
            <a:xfrm>
              <a:off x="8195037" y="1024256"/>
              <a:ext cx="1275126" cy="372540"/>
            </a:xfrm>
            <a:prstGeom prst="rect">
              <a:avLst/>
            </a:prstGeom>
            <a:noFill/>
          </p:spPr>
          <p:txBody>
            <a:bodyPr wrap="square" rtlCol="0">
              <a:spAutoFit/>
            </a:bodyPr>
            <a:lstStyle/>
            <a:p>
              <a:r>
                <a:rPr lang="en-US" dirty="0" smtClean="0">
                  <a:solidFill>
                    <a:srgbClr val="00B050"/>
                  </a:solidFill>
                </a:rPr>
                <a:t>R 2.0</a:t>
              </a:r>
              <a:endParaRPr lang="en-US" dirty="0">
                <a:solidFill>
                  <a:srgbClr val="00B050"/>
                </a:solidFill>
              </a:endParaRPr>
            </a:p>
          </p:txBody>
        </p:sp>
      </p:grpSp>
      <p:grpSp>
        <p:nvGrpSpPr>
          <p:cNvPr id="41" name="Group 40"/>
          <p:cNvGrpSpPr/>
          <p:nvPr/>
        </p:nvGrpSpPr>
        <p:grpSpPr>
          <a:xfrm>
            <a:off x="5223004" y="4753127"/>
            <a:ext cx="2045905" cy="372540"/>
            <a:chOff x="7424257" y="1024256"/>
            <a:chExt cx="2045905" cy="372540"/>
          </a:xfrm>
        </p:grpSpPr>
        <p:grpSp>
          <p:nvGrpSpPr>
            <p:cNvPr id="42" name="Group 41"/>
            <p:cNvGrpSpPr/>
            <p:nvPr/>
          </p:nvGrpSpPr>
          <p:grpSpPr>
            <a:xfrm>
              <a:off x="7424257" y="1024256"/>
              <a:ext cx="931178" cy="369332"/>
              <a:chOff x="7424257" y="1024256"/>
              <a:chExt cx="931178" cy="369332"/>
            </a:xfrm>
          </p:grpSpPr>
          <p:cxnSp>
            <p:nvCxnSpPr>
              <p:cNvPr id="44" name="Straight Connector 4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2013</a:t>
                </a:r>
                <a:endParaRPr lang="en-US" dirty="0">
                  <a:solidFill>
                    <a:schemeClr val="tx1">
                      <a:lumMod val="50000"/>
                      <a:lumOff val="50000"/>
                    </a:schemeClr>
                  </a:solidFill>
                </a:endParaRPr>
              </a:p>
            </p:txBody>
          </p:sp>
        </p:grpSp>
        <p:sp>
          <p:nvSpPr>
            <p:cNvPr id="43" name="TextBox 42"/>
            <p:cNvSpPr txBox="1"/>
            <p:nvPr/>
          </p:nvSpPr>
          <p:spPr>
            <a:xfrm>
              <a:off x="8195036" y="1024256"/>
              <a:ext cx="1275126" cy="372540"/>
            </a:xfrm>
            <a:prstGeom prst="rect">
              <a:avLst/>
            </a:prstGeom>
            <a:noFill/>
          </p:spPr>
          <p:txBody>
            <a:bodyPr wrap="square" rtlCol="0">
              <a:spAutoFit/>
            </a:bodyPr>
            <a:lstStyle/>
            <a:p>
              <a:r>
                <a:rPr lang="en-US" dirty="0" smtClean="0">
                  <a:solidFill>
                    <a:srgbClr val="00B050"/>
                  </a:solidFill>
                </a:rPr>
                <a:t>R 3.0</a:t>
              </a:r>
              <a:endParaRPr lang="en-US" dirty="0">
                <a:solidFill>
                  <a:srgbClr val="00B050"/>
                </a:solidFill>
              </a:endParaRPr>
            </a:p>
          </p:txBody>
        </p:sp>
      </p:grpSp>
      <p:grpSp>
        <p:nvGrpSpPr>
          <p:cNvPr id="46" name="Group 45"/>
          <p:cNvGrpSpPr/>
          <p:nvPr/>
        </p:nvGrpSpPr>
        <p:grpSpPr>
          <a:xfrm>
            <a:off x="5226341" y="5596567"/>
            <a:ext cx="2045905" cy="372540"/>
            <a:chOff x="7424257" y="1024256"/>
            <a:chExt cx="2045905" cy="372540"/>
          </a:xfrm>
        </p:grpSpPr>
        <p:grpSp>
          <p:nvGrpSpPr>
            <p:cNvPr id="47" name="Group 46"/>
            <p:cNvGrpSpPr/>
            <p:nvPr/>
          </p:nvGrpSpPr>
          <p:grpSpPr>
            <a:xfrm>
              <a:off x="7424257" y="1024256"/>
              <a:ext cx="931178" cy="369332"/>
              <a:chOff x="7424257" y="1024256"/>
              <a:chExt cx="931178" cy="369332"/>
            </a:xfrm>
          </p:grpSpPr>
          <p:cxnSp>
            <p:nvCxnSpPr>
              <p:cNvPr id="49" name="Straight Connector 4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2018</a:t>
                </a:r>
                <a:endParaRPr lang="en-US" dirty="0">
                  <a:solidFill>
                    <a:schemeClr val="tx1">
                      <a:lumMod val="50000"/>
                      <a:lumOff val="50000"/>
                    </a:schemeClr>
                  </a:solidFill>
                </a:endParaRPr>
              </a:p>
            </p:txBody>
          </p:sp>
        </p:grpSp>
        <p:sp>
          <p:nvSpPr>
            <p:cNvPr id="48" name="TextBox 47"/>
            <p:cNvSpPr txBox="1"/>
            <p:nvPr/>
          </p:nvSpPr>
          <p:spPr>
            <a:xfrm>
              <a:off x="8195036" y="1024256"/>
              <a:ext cx="1275126" cy="372540"/>
            </a:xfrm>
            <a:prstGeom prst="rect">
              <a:avLst/>
            </a:prstGeom>
            <a:noFill/>
          </p:spPr>
          <p:txBody>
            <a:bodyPr wrap="square" rtlCol="0">
              <a:spAutoFit/>
            </a:bodyPr>
            <a:lstStyle/>
            <a:p>
              <a:r>
                <a:rPr lang="en-US" dirty="0" smtClean="0">
                  <a:solidFill>
                    <a:srgbClr val="00B0F0"/>
                  </a:solidFill>
                </a:rPr>
                <a:t>Julia 1.0</a:t>
              </a:r>
              <a:endParaRPr lang="en-US" dirty="0">
                <a:solidFill>
                  <a:srgbClr val="00B0F0"/>
                </a:solidFill>
              </a:endParaRPr>
            </a:p>
          </p:txBody>
        </p:sp>
      </p:grpSp>
      <p:grpSp>
        <p:nvGrpSpPr>
          <p:cNvPr id="51" name="Group 50"/>
          <p:cNvGrpSpPr/>
          <p:nvPr/>
        </p:nvGrpSpPr>
        <p:grpSpPr>
          <a:xfrm>
            <a:off x="5225332" y="597804"/>
            <a:ext cx="2568040" cy="369332"/>
            <a:chOff x="7424257" y="1024256"/>
            <a:chExt cx="2568040" cy="369332"/>
          </a:xfrm>
        </p:grpSpPr>
        <p:grpSp>
          <p:nvGrpSpPr>
            <p:cNvPr id="52" name="Group 51"/>
            <p:cNvGrpSpPr/>
            <p:nvPr/>
          </p:nvGrpSpPr>
          <p:grpSpPr>
            <a:xfrm>
              <a:off x="7424257" y="1024256"/>
              <a:ext cx="931178" cy="369332"/>
              <a:chOff x="7424257" y="1024256"/>
              <a:chExt cx="931178" cy="369332"/>
            </a:xfrm>
          </p:grpSpPr>
          <p:cxnSp>
            <p:nvCxnSpPr>
              <p:cNvPr id="54" name="Straight Connector 5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1990</a:t>
                </a:r>
                <a:endParaRPr lang="en-US" dirty="0">
                  <a:solidFill>
                    <a:schemeClr val="tx1">
                      <a:lumMod val="50000"/>
                      <a:lumOff val="50000"/>
                    </a:schemeClr>
                  </a:solidFill>
                </a:endParaRPr>
              </a:p>
            </p:txBody>
          </p:sp>
        </p:grpSp>
        <p:sp>
          <p:nvSpPr>
            <p:cNvPr id="53" name="TextBox 52"/>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created</a:t>
              </a:r>
              <a:endParaRPr lang="en-US" dirty="0">
                <a:solidFill>
                  <a:srgbClr val="7030A0"/>
                </a:solidFill>
              </a:endParaRPr>
            </a:p>
          </p:txBody>
        </p:sp>
      </p:grpSp>
      <p:grpSp>
        <p:nvGrpSpPr>
          <p:cNvPr id="56" name="Group 55"/>
          <p:cNvGrpSpPr/>
          <p:nvPr/>
        </p:nvGrpSpPr>
        <p:grpSpPr>
          <a:xfrm>
            <a:off x="5225332" y="1305148"/>
            <a:ext cx="2568040" cy="369332"/>
            <a:chOff x="7424257" y="1024256"/>
            <a:chExt cx="2568040" cy="369332"/>
          </a:xfrm>
        </p:grpSpPr>
        <p:grpSp>
          <p:nvGrpSpPr>
            <p:cNvPr id="57" name="Group 56"/>
            <p:cNvGrpSpPr/>
            <p:nvPr/>
          </p:nvGrpSpPr>
          <p:grpSpPr>
            <a:xfrm>
              <a:off x="7424257" y="1024256"/>
              <a:ext cx="931178" cy="369332"/>
              <a:chOff x="7424257" y="1024256"/>
              <a:chExt cx="931178" cy="369332"/>
            </a:xfrm>
          </p:grpSpPr>
          <p:cxnSp>
            <p:nvCxnSpPr>
              <p:cNvPr id="59" name="Straight Connector 5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1994</a:t>
                </a:r>
                <a:endParaRPr lang="en-US" dirty="0">
                  <a:solidFill>
                    <a:schemeClr val="tx1">
                      <a:lumMod val="50000"/>
                      <a:lumOff val="50000"/>
                    </a:schemeClr>
                  </a:solidFill>
                </a:endParaRPr>
              </a:p>
            </p:txBody>
          </p:sp>
        </p:grpSp>
        <p:sp>
          <p:nvSpPr>
            <p:cNvPr id="58" name="TextBox 57"/>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1.0</a:t>
              </a:r>
              <a:endParaRPr lang="en-US" dirty="0">
                <a:solidFill>
                  <a:srgbClr val="7030A0"/>
                </a:solidFill>
              </a:endParaRPr>
            </a:p>
          </p:txBody>
        </p:sp>
      </p:grpSp>
      <p:grpSp>
        <p:nvGrpSpPr>
          <p:cNvPr id="61" name="Group 60"/>
          <p:cNvGrpSpPr/>
          <p:nvPr/>
        </p:nvGrpSpPr>
        <p:grpSpPr>
          <a:xfrm>
            <a:off x="5225332" y="3714250"/>
            <a:ext cx="2568040" cy="369332"/>
            <a:chOff x="7424257" y="1024256"/>
            <a:chExt cx="2568040" cy="369332"/>
          </a:xfrm>
        </p:grpSpPr>
        <p:grpSp>
          <p:nvGrpSpPr>
            <p:cNvPr id="62" name="Group 61"/>
            <p:cNvGrpSpPr/>
            <p:nvPr/>
          </p:nvGrpSpPr>
          <p:grpSpPr>
            <a:xfrm>
              <a:off x="7424257" y="1024256"/>
              <a:ext cx="931178" cy="369332"/>
              <a:chOff x="7424257" y="1024256"/>
              <a:chExt cx="931178" cy="369332"/>
            </a:xfrm>
          </p:grpSpPr>
          <p:cxnSp>
            <p:nvCxnSpPr>
              <p:cNvPr id="64" name="Straight Connector 6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2008</a:t>
                </a:r>
                <a:endParaRPr lang="en-US" dirty="0">
                  <a:solidFill>
                    <a:schemeClr val="tx1">
                      <a:lumMod val="50000"/>
                      <a:lumOff val="50000"/>
                    </a:schemeClr>
                  </a:solidFill>
                </a:endParaRPr>
              </a:p>
            </p:txBody>
          </p:sp>
        </p:grpSp>
        <p:sp>
          <p:nvSpPr>
            <p:cNvPr id="63" name="TextBox 62"/>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3.0</a:t>
              </a:r>
              <a:endParaRPr lang="en-US" dirty="0">
                <a:solidFill>
                  <a:srgbClr val="7030A0"/>
                </a:solidFill>
              </a:endParaRPr>
            </a:p>
          </p:txBody>
        </p:sp>
      </p:grpSp>
      <p:grpSp>
        <p:nvGrpSpPr>
          <p:cNvPr id="66" name="Group 65"/>
          <p:cNvGrpSpPr/>
          <p:nvPr/>
        </p:nvGrpSpPr>
        <p:grpSpPr>
          <a:xfrm>
            <a:off x="5230535" y="5291404"/>
            <a:ext cx="4341303" cy="369332"/>
            <a:chOff x="7424257" y="1024256"/>
            <a:chExt cx="4341303" cy="369332"/>
          </a:xfrm>
        </p:grpSpPr>
        <p:grpSp>
          <p:nvGrpSpPr>
            <p:cNvPr id="67" name="Group 66"/>
            <p:cNvGrpSpPr/>
            <p:nvPr/>
          </p:nvGrpSpPr>
          <p:grpSpPr>
            <a:xfrm>
              <a:off x="7424257" y="1024256"/>
              <a:ext cx="931178" cy="369332"/>
              <a:chOff x="7424257" y="1024256"/>
              <a:chExt cx="931178" cy="369332"/>
            </a:xfrm>
          </p:grpSpPr>
          <p:cxnSp>
            <p:nvCxnSpPr>
              <p:cNvPr id="69" name="Straight Connector 6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2016</a:t>
                </a:r>
                <a:endParaRPr lang="en-US" dirty="0">
                  <a:solidFill>
                    <a:schemeClr val="tx1">
                      <a:lumMod val="50000"/>
                      <a:lumOff val="50000"/>
                    </a:schemeClr>
                  </a:solidFill>
                </a:endParaRPr>
              </a:p>
            </p:txBody>
          </p:sp>
        </p:grpSp>
        <p:sp>
          <p:nvSpPr>
            <p:cNvPr id="68" name="TextBox 67"/>
            <p:cNvSpPr txBox="1"/>
            <p:nvPr/>
          </p:nvSpPr>
          <p:spPr>
            <a:xfrm>
              <a:off x="8195036" y="1024256"/>
              <a:ext cx="3570524" cy="369332"/>
            </a:xfrm>
            <a:prstGeom prst="rect">
              <a:avLst/>
            </a:prstGeom>
            <a:noFill/>
          </p:spPr>
          <p:txBody>
            <a:bodyPr wrap="square" rtlCol="0">
              <a:spAutoFit/>
            </a:bodyPr>
            <a:lstStyle/>
            <a:p>
              <a:r>
                <a:rPr lang="en-US" dirty="0" err="1" smtClean="0">
                  <a:solidFill>
                    <a:srgbClr val="00B050"/>
                  </a:solidFill>
                </a:rPr>
                <a:t>Rstudio</a:t>
              </a:r>
              <a:r>
                <a:rPr lang="en-US" dirty="0" smtClean="0">
                  <a:solidFill>
                    <a:srgbClr val="00B050"/>
                  </a:solidFill>
                </a:rPr>
                <a:t> 1.0, </a:t>
              </a:r>
              <a:r>
                <a:rPr lang="en-US" dirty="0" err="1" smtClean="0">
                  <a:solidFill>
                    <a:srgbClr val="00B050"/>
                  </a:solidFill>
                </a:rPr>
                <a:t>Tidyverse</a:t>
              </a:r>
              <a:r>
                <a:rPr lang="en-US" dirty="0" smtClean="0">
                  <a:solidFill>
                    <a:srgbClr val="00B050"/>
                  </a:solidFill>
                </a:rPr>
                <a:t> 1.0</a:t>
              </a:r>
              <a:endParaRPr lang="en-US" dirty="0">
                <a:solidFill>
                  <a:srgbClr val="00B050"/>
                </a:solidFill>
              </a:endParaRPr>
            </a:p>
          </p:txBody>
        </p:sp>
      </p:grpSp>
      <p:grpSp>
        <p:nvGrpSpPr>
          <p:cNvPr id="76" name="Group 75"/>
          <p:cNvGrpSpPr/>
          <p:nvPr/>
        </p:nvGrpSpPr>
        <p:grpSpPr>
          <a:xfrm>
            <a:off x="5225332" y="3372075"/>
            <a:ext cx="2568040" cy="369332"/>
            <a:chOff x="7424257" y="1024256"/>
            <a:chExt cx="2568040" cy="369332"/>
          </a:xfrm>
        </p:grpSpPr>
        <p:grpSp>
          <p:nvGrpSpPr>
            <p:cNvPr id="77" name="Group 76"/>
            <p:cNvGrpSpPr/>
            <p:nvPr/>
          </p:nvGrpSpPr>
          <p:grpSpPr>
            <a:xfrm>
              <a:off x="7424257" y="1024256"/>
              <a:ext cx="931178" cy="369332"/>
              <a:chOff x="7424257" y="1024256"/>
              <a:chExt cx="931178" cy="369332"/>
            </a:xfrm>
          </p:grpSpPr>
          <p:cxnSp>
            <p:nvCxnSpPr>
              <p:cNvPr id="79" name="Straight Connector 7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2006</a:t>
                </a:r>
                <a:endParaRPr lang="en-US" dirty="0">
                  <a:solidFill>
                    <a:schemeClr val="tx1">
                      <a:lumMod val="50000"/>
                      <a:lumOff val="50000"/>
                    </a:schemeClr>
                  </a:solidFill>
                </a:endParaRPr>
              </a:p>
            </p:txBody>
          </p:sp>
        </p:grpSp>
        <p:sp>
          <p:nvSpPr>
            <p:cNvPr id="78" name="TextBox 77"/>
            <p:cNvSpPr txBox="1"/>
            <p:nvPr/>
          </p:nvSpPr>
          <p:spPr>
            <a:xfrm>
              <a:off x="8195035" y="1024256"/>
              <a:ext cx="1797262" cy="369332"/>
            </a:xfrm>
            <a:prstGeom prst="rect">
              <a:avLst/>
            </a:prstGeom>
            <a:noFill/>
          </p:spPr>
          <p:txBody>
            <a:bodyPr wrap="square" rtlCol="0">
              <a:spAutoFit/>
            </a:bodyPr>
            <a:lstStyle/>
            <a:p>
              <a:r>
                <a:rPr lang="en-US" dirty="0" err="1" smtClean="0">
                  <a:solidFill>
                    <a:srgbClr val="7030A0"/>
                  </a:solidFill>
                </a:rPr>
                <a:t>NumPy</a:t>
              </a:r>
              <a:r>
                <a:rPr lang="en-US" dirty="0" smtClean="0">
                  <a:solidFill>
                    <a:srgbClr val="7030A0"/>
                  </a:solidFill>
                </a:rPr>
                <a:t> 1.0</a:t>
              </a:r>
              <a:endParaRPr lang="en-US" dirty="0">
                <a:solidFill>
                  <a:srgbClr val="7030A0"/>
                </a:solidFill>
              </a:endParaRPr>
            </a:p>
          </p:txBody>
        </p:sp>
      </p:grpSp>
      <p:grpSp>
        <p:nvGrpSpPr>
          <p:cNvPr id="81" name="Group 80"/>
          <p:cNvGrpSpPr/>
          <p:nvPr/>
        </p:nvGrpSpPr>
        <p:grpSpPr>
          <a:xfrm>
            <a:off x="5230535" y="4532820"/>
            <a:ext cx="2346437" cy="369332"/>
            <a:chOff x="7424257" y="1024256"/>
            <a:chExt cx="2346437" cy="369332"/>
          </a:xfrm>
        </p:grpSpPr>
        <p:grpSp>
          <p:nvGrpSpPr>
            <p:cNvPr id="82" name="Group 81"/>
            <p:cNvGrpSpPr/>
            <p:nvPr/>
          </p:nvGrpSpPr>
          <p:grpSpPr>
            <a:xfrm>
              <a:off x="7424257" y="1024256"/>
              <a:ext cx="931178" cy="369332"/>
              <a:chOff x="7424257" y="1024256"/>
              <a:chExt cx="931178" cy="369332"/>
            </a:xfrm>
          </p:grpSpPr>
          <p:cxnSp>
            <p:nvCxnSpPr>
              <p:cNvPr id="84" name="Straight Connector 8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2012</a:t>
                </a:r>
                <a:endParaRPr lang="en-US" dirty="0">
                  <a:solidFill>
                    <a:schemeClr val="tx1">
                      <a:lumMod val="50000"/>
                      <a:lumOff val="50000"/>
                    </a:schemeClr>
                  </a:solidFill>
                </a:endParaRPr>
              </a:p>
            </p:txBody>
          </p:sp>
        </p:grpSp>
        <p:sp>
          <p:nvSpPr>
            <p:cNvPr id="83" name="TextBox 82"/>
            <p:cNvSpPr txBox="1"/>
            <p:nvPr/>
          </p:nvSpPr>
          <p:spPr>
            <a:xfrm>
              <a:off x="8195035" y="1024256"/>
              <a:ext cx="1575659" cy="369332"/>
            </a:xfrm>
            <a:prstGeom prst="rect">
              <a:avLst/>
            </a:prstGeom>
            <a:noFill/>
          </p:spPr>
          <p:txBody>
            <a:bodyPr wrap="square" rtlCol="0">
              <a:spAutoFit/>
            </a:bodyPr>
            <a:lstStyle/>
            <a:p>
              <a:r>
                <a:rPr lang="en-US" dirty="0" smtClean="0">
                  <a:solidFill>
                    <a:srgbClr val="00B0F0"/>
                  </a:solidFill>
                </a:rPr>
                <a:t>Julia created</a:t>
              </a:r>
              <a:endParaRPr lang="en-US" dirty="0">
                <a:solidFill>
                  <a:srgbClr val="00B0F0"/>
                </a:solidFill>
              </a:endParaRPr>
            </a:p>
          </p:txBody>
        </p:sp>
      </p:grpSp>
    </p:spTree>
    <p:extLst>
      <p:ext uri="{BB962C8B-B14F-4D97-AF65-F5344CB8AC3E}">
        <p14:creationId xmlns:p14="http://schemas.microsoft.com/office/powerpoint/2010/main" val="88584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a:solidFill>
                  <a:srgbClr val="111D4F"/>
                </a:solidFill>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Julia</a:t>
            </a:r>
            <a:endParaRPr lang="en-US" sz="2400" dirty="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Why Julia?</a:t>
            </a:r>
          </a:p>
          <a:p>
            <a:pPr lvl="1"/>
            <a:r>
              <a:rPr lang="en-US" sz="2000" dirty="0" smtClean="0">
                <a:solidFill>
                  <a:srgbClr val="111D4F"/>
                </a:solidFill>
                <a:latin typeface="Arial" panose="020B0604020202020204" pitchFamily="34" charset="0"/>
                <a:cs typeface="Arial" panose="020B0604020202020204" pitchFamily="34" charset="0"/>
              </a:rPr>
              <a:t>(Very) Brief History</a:t>
            </a:r>
            <a:endParaRPr lang="en-US" sz="2000" dirty="0">
              <a:solidFill>
                <a:srgbClr val="111D4F"/>
              </a:solidFill>
              <a:latin typeface="Arial" panose="020B0604020202020204" pitchFamily="34" charset="0"/>
              <a:cs typeface="Arial" panose="020B0604020202020204" pitchFamily="34" charset="0"/>
            </a:endParaRPr>
          </a:p>
          <a:p>
            <a:pPr lvl="1"/>
            <a:r>
              <a:rPr lang="en-US" sz="2000" dirty="0">
                <a:solidFill>
                  <a:srgbClr val="111D4F"/>
                </a:solidFill>
                <a:latin typeface="Arial" panose="020B0604020202020204" pitchFamily="34" charset="0"/>
                <a:cs typeface="Arial" panose="020B0604020202020204" pitchFamily="34" charset="0"/>
              </a:rPr>
              <a:t>Installation</a:t>
            </a:r>
          </a:p>
          <a:p>
            <a:pPr lvl="1"/>
            <a:r>
              <a:rPr lang="en-US" sz="2000" dirty="0">
                <a:solidFill>
                  <a:srgbClr val="111D4F"/>
                </a:solidFill>
                <a:latin typeface="Arial" panose="020B0604020202020204" pitchFamily="34" charset="0"/>
                <a:cs typeface="Arial" panose="020B0604020202020204" pitchFamily="34" charset="0"/>
              </a:rPr>
              <a:t>Demos</a:t>
            </a:r>
          </a:p>
          <a:p>
            <a:r>
              <a:rPr lang="en-US" sz="2400" dirty="0" err="1" smtClean="0">
                <a:solidFill>
                  <a:srgbClr val="111D4F"/>
                </a:solidFill>
                <a:latin typeface="Arial" panose="020B0604020202020204" pitchFamily="34" charset="0"/>
                <a:cs typeface="Arial" panose="020B0604020202020204" pitchFamily="34" charset="0"/>
              </a:rPr>
              <a:t>Jupyter</a:t>
            </a:r>
            <a:r>
              <a:rPr lang="en-US" sz="2400" dirty="0" smtClean="0">
                <a:solidFill>
                  <a:srgbClr val="111D4F"/>
                </a:solidFill>
                <a:latin typeface="Arial" panose="020B0604020202020204" pitchFamily="34" charset="0"/>
                <a:cs typeface="Arial" panose="020B0604020202020204" pitchFamily="34" charset="0"/>
              </a:rPr>
              <a:t> Lab</a:t>
            </a:r>
            <a:endParaRPr lang="en-US" sz="2400" dirty="0">
              <a:solidFill>
                <a:srgbClr val="111D4F"/>
              </a:solidFill>
              <a:latin typeface="Arial" panose="020B0604020202020204" pitchFamily="34" charset="0"/>
              <a:cs typeface="Arial" panose="020B0604020202020204" pitchFamily="34" charset="0"/>
            </a:endParaRPr>
          </a:p>
          <a:p>
            <a:pPr lvl="1"/>
            <a:r>
              <a:rPr lang="en-US" sz="2000" dirty="0" smtClean="0">
                <a:solidFill>
                  <a:srgbClr val="111D4F"/>
                </a:solidFill>
                <a:latin typeface="Arial" panose="020B0604020202020204" pitchFamily="34" charset="0"/>
                <a:cs typeface="Arial" panose="020B0604020202020204" pitchFamily="34" charset="0"/>
              </a:rPr>
              <a:t>Installation</a:t>
            </a:r>
            <a:endParaRPr lang="en-US" sz="2000" dirty="0">
              <a:solidFill>
                <a:srgbClr val="111D4F"/>
              </a:solidFill>
              <a:latin typeface="Arial" panose="020B0604020202020204" pitchFamily="34" charset="0"/>
              <a:cs typeface="Arial" panose="020B0604020202020204" pitchFamily="34" charset="0"/>
            </a:endParaRPr>
          </a:p>
          <a:p>
            <a:pPr lvl="1"/>
            <a:r>
              <a:rPr lang="en-US" sz="2000" dirty="0">
                <a:solidFill>
                  <a:srgbClr val="111D4F"/>
                </a:solidFill>
                <a:latin typeface="Arial" panose="020B0604020202020204" pitchFamily="34" charset="0"/>
                <a:cs typeface="Arial" panose="020B0604020202020204" pitchFamily="34" charset="0"/>
              </a:rPr>
              <a:t>Demos</a:t>
            </a: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3</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2255676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Julia History</a:t>
            </a:r>
            <a:endParaRPr lang="en-US" sz="32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4</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cxnSp>
        <p:nvCxnSpPr>
          <p:cNvPr id="11" name="Straight Connector 10"/>
          <p:cNvCxnSpPr/>
          <p:nvPr/>
        </p:nvCxnSpPr>
        <p:spPr>
          <a:xfrm>
            <a:off x="5226341" y="775633"/>
            <a:ext cx="8389" cy="503339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223004" y="1534672"/>
            <a:ext cx="2045905" cy="372540"/>
            <a:chOff x="7424257" y="1024256"/>
            <a:chExt cx="2045905" cy="372540"/>
          </a:xfrm>
        </p:grpSpPr>
        <p:grpSp>
          <p:nvGrpSpPr>
            <p:cNvPr id="23" name="Group 22"/>
            <p:cNvGrpSpPr/>
            <p:nvPr/>
          </p:nvGrpSpPr>
          <p:grpSpPr>
            <a:xfrm>
              <a:off x="7424257" y="1024256"/>
              <a:ext cx="931178" cy="369332"/>
              <a:chOff x="7424257" y="1024256"/>
              <a:chExt cx="931178" cy="369332"/>
            </a:xfrm>
          </p:grpSpPr>
          <p:cxnSp>
            <p:nvCxnSpPr>
              <p:cNvPr id="15" name="Straight Connector 14"/>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1995</a:t>
                </a:r>
                <a:endParaRPr lang="en-US" dirty="0">
                  <a:solidFill>
                    <a:schemeClr val="tx1">
                      <a:lumMod val="50000"/>
                      <a:lumOff val="50000"/>
                    </a:schemeClr>
                  </a:solidFill>
                </a:endParaRPr>
              </a:p>
            </p:txBody>
          </p:sp>
        </p:grpSp>
        <p:sp>
          <p:nvSpPr>
            <p:cNvPr id="24" name="TextBox 23"/>
            <p:cNvSpPr txBox="1"/>
            <p:nvPr/>
          </p:nvSpPr>
          <p:spPr>
            <a:xfrm>
              <a:off x="8195036" y="1024256"/>
              <a:ext cx="1275126" cy="372540"/>
            </a:xfrm>
            <a:prstGeom prst="rect">
              <a:avLst/>
            </a:prstGeom>
            <a:noFill/>
          </p:spPr>
          <p:txBody>
            <a:bodyPr wrap="square" rtlCol="0">
              <a:spAutoFit/>
            </a:bodyPr>
            <a:lstStyle/>
            <a:p>
              <a:r>
                <a:rPr lang="en-US" dirty="0" smtClean="0">
                  <a:solidFill>
                    <a:srgbClr val="00B050"/>
                  </a:solidFill>
                </a:rPr>
                <a:t>R created</a:t>
              </a:r>
              <a:endParaRPr lang="en-US" dirty="0">
                <a:solidFill>
                  <a:srgbClr val="00B050"/>
                </a:solidFill>
              </a:endParaRPr>
            </a:p>
          </p:txBody>
        </p:sp>
      </p:grpSp>
      <p:grpSp>
        <p:nvGrpSpPr>
          <p:cNvPr id="26" name="Group 25"/>
          <p:cNvGrpSpPr/>
          <p:nvPr/>
        </p:nvGrpSpPr>
        <p:grpSpPr>
          <a:xfrm>
            <a:off x="5223004" y="2348782"/>
            <a:ext cx="2864645" cy="369332"/>
            <a:chOff x="7424257" y="1024256"/>
            <a:chExt cx="2864645" cy="369332"/>
          </a:xfrm>
        </p:grpSpPr>
        <p:grpSp>
          <p:nvGrpSpPr>
            <p:cNvPr id="27" name="Group 26"/>
            <p:cNvGrpSpPr/>
            <p:nvPr/>
          </p:nvGrpSpPr>
          <p:grpSpPr>
            <a:xfrm>
              <a:off x="7424257" y="1024256"/>
              <a:ext cx="931178" cy="369332"/>
              <a:chOff x="7424257" y="1024256"/>
              <a:chExt cx="931178" cy="369332"/>
            </a:xfrm>
          </p:grpSpPr>
          <p:cxnSp>
            <p:nvCxnSpPr>
              <p:cNvPr id="29" name="Straight Connector 2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2000</a:t>
                </a:r>
                <a:endParaRPr lang="en-US" dirty="0">
                  <a:solidFill>
                    <a:schemeClr val="tx1">
                      <a:lumMod val="50000"/>
                      <a:lumOff val="50000"/>
                    </a:schemeClr>
                  </a:solidFill>
                </a:endParaRPr>
              </a:p>
            </p:txBody>
          </p:sp>
        </p:grpSp>
        <p:sp>
          <p:nvSpPr>
            <p:cNvPr id="28" name="TextBox 27"/>
            <p:cNvSpPr txBox="1"/>
            <p:nvPr/>
          </p:nvSpPr>
          <p:spPr>
            <a:xfrm>
              <a:off x="8194027" y="1024256"/>
              <a:ext cx="2094875" cy="369332"/>
            </a:xfrm>
            <a:prstGeom prst="rect">
              <a:avLst/>
            </a:prstGeom>
            <a:noFill/>
          </p:spPr>
          <p:txBody>
            <a:bodyPr wrap="square" rtlCol="0">
              <a:spAutoFit/>
            </a:bodyPr>
            <a:lstStyle/>
            <a:p>
              <a:r>
                <a:rPr lang="en-US" dirty="0" smtClean="0">
                  <a:solidFill>
                    <a:srgbClr val="00B050"/>
                  </a:solidFill>
                </a:rPr>
                <a:t>R 1.0  </a:t>
              </a:r>
              <a:r>
                <a:rPr lang="en-US" dirty="0" smtClean="0">
                  <a:solidFill>
                    <a:srgbClr val="7030A0"/>
                  </a:solidFill>
                </a:rPr>
                <a:t>Python 2.0</a:t>
              </a:r>
              <a:endParaRPr lang="en-US" dirty="0">
                <a:solidFill>
                  <a:srgbClr val="7030A0"/>
                </a:solidFill>
              </a:endParaRPr>
            </a:p>
          </p:txBody>
        </p:sp>
      </p:grpSp>
      <p:grpSp>
        <p:nvGrpSpPr>
          <p:cNvPr id="31" name="Group 30"/>
          <p:cNvGrpSpPr/>
          <p:nvPr/>
        </p:nvGrpSpPr>
        <p:grpSpPr>
          <a:xfrm>
            <a:off x="5230535" y="1848126"/>
            <a:ext cx="2045905" cy="372540"/>
            <a:chOff x="7424257" y="1024256"/>
            <a:chExt cx="2045905" cy="372540"/>
          </a:xfrm>
        </p:grpSpPr>
        <p:grpSp>
          <p:nvGrpSpPr>
            <p:cNvPr id="32" name="Group 31"/>
            <p:cNvGrpSpPr/>
            <p:nvPr/>
          </p:nvGrpSpPr>
          <p:grpSpPr>
            <a:xfrm>
              <a:off x="7424257" y="1024256"/>
              <a:ext cx="931178" cy="369332"/>
              <a:chOff x="7424257" y="1024256"/>
              <a:chExt cx="931178" cy="369332"/>
            </a:xfrm>
          </p:grpSpPr>
          <p:cxnSp>
            <p:nvCxnSpPr>
              <p:cNvPr id="34" name="Straight Connector 3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1997</a:t>
                </a:r>
                <a:endParaRPr lang="en-US" dirty="0">
                  <a:solidFill>
                    <a:schemeClr val="tx1">
                      <a:lumMod val="50000"/>
                      <a:lumOff val="50000"/>
                    </a:schemeClr>
                  </a:solidFill>
                </a:endParaRPr>
              </a:p>
            </p:txBody>
          </p:sp>
        </p:grpSp>
        <p:sp>
          <p:nvSpPr>
            <p:cNvPr id="33" name="TextBox 32"/>
            <p:cNvSpPr txBox="1"/>
            <p:nvPr/>
          </p:nvSpPr>
          <p:spPr>
            <a:xfrm>
              <a:off x="8185637" y="1024256"/>
              <a:ext cx="1284525" cy="372540"/>
            </a:xfrm>
            <a:prstGeom prst="rect">
              <a:avLst/>
            </a:prstGeom>
            <a:noFill/>
          </p:spPr>
          <p:txBody>
            <a:bodyPr wrap="square" rtlCol="0">
              <a:spAutoFit/>
            </a:bodyPr>
            <a:lstStyle/>
            <a:p>
              <a:r>
                <a:rPr lang="en-US" dirty="0" smtClean="0">
                  <a:solidFill>
                    <a:srgbClr val="00B050"/>
                  </a:solidFill>
                </a:rPr>
                <a:t>R packages</a:t>
              </a:r>
              <a:endParaRPr lang="en-US" dirty="0">
                <a:solidFill>
                  <a:srgbClr val="00B050"/>
                </a:solidFill>
              </a:endParaRPr>
            </a:p>
          </p:txBody>
        </p:sp>
      </p:grpSp>
      <p:grpSp>
        <p:nvGrpSpPr>
          <p:cNvPr id="36" name="Group 35"/>
          <p:cNvGrpSpPr/>
          <p:nvPr/>
        </p:nvGrpSpPr>
        <p:grpSpPr>
          <a:xfrm>
            <a:off x="5230535" y="3002744"/>
            <a:ext cx="2045906" cy="372540"/>
            <a:chOff x="7424257" y="1024256"/>
            <a:chExt cx="2045906" cy="372540"/>
          </a:xfrm>
        </p:grpSpPr>
        <p:grpSp>
          <p:nvGrpSpPr>
            <p:cNvPr id="37" name="Group 36"/>
            <p:cNvGrpSpPr/>
            <p:nvPr/>
          </p:nvGrpSpPr>
          <p:grpSpPr>
            <a:xfrm>
              <a:off x="7424257" y="1024256"/>
              <a:ext cx="931178" cy="369332"/>
              <a:chOff x="7424257" y="1024256"/>
              <a:chExt cx="931178" cy="369332"/>
            </a:xfrm>
          </p:grpSpPr>
          <p:cxnSp>
            <p:nvCxnSpPr>
              <p:cNvPr id="39" name="Straight Connector 3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2004</a:t>
                </a:r>
                <a:endParaRPr lang="en-US" dirty="0">
                  <a:solidFill>
                    <a:schemeClr val="tx1">
                      <a:lumMod val="50000"/>
                      <a:lumOff val="50000"/>
                    </a:schemeClr>
                  </a:solidFill>
                </a:endParaRPr>
              </a:p>
            </p:txBody>
          </p:sp>
        </p:grpSp>
        <p:sp>
          <p:nvSpPr>
            <p:cNvPr id="38" name="TextBox 37"/>
            <p:cNvSpPr txBox="1"/>
            <p:nvPr/>
          </p:nvSpPr>
          <p:spPr>
            <a:xfrm>
              <a:off x="8195037" y="1024256"/>
              <a:ext cx="1275126" cy="372540"/>
            </a:xfrm>
            <a:prstGeom prst="rect">
              <a:avLst/>
            </a:prstGeom>
            <a:noFill/>
          </p:spPr>
          <p:txBody>
            <a:bodyPr wrap="square" rtlCol="0">
              <a:spAutoFit/>
            </a:bodyPr>
            <a:lstStyle/>
            <a:p>
              <a:r>
                <a:rPr lang="en-US" dirty="0" smtClean="0">
                  <a:solidFill>
                    <a:srgbClr val="00B050"/>
                  </a:solidFill>
                </a:rPr>
                <a:t>R 2.0</a:t>
              </a:r>
              <a:endParaRPr lang="en-US" dirty="0">
                <a:solidFill>
                  <a:srgbClr val="00B050"/>
                </a:solidFill>
              </a:endParaRPr>
            </a:p>
          </p:txBody>
        </p:sp>
      </p:grpSp>
      <p:grpSp>
        <p:nvGrpSpPr>
          <p:cNvPr id="41" name="Group 40"/>
          <p:cNvGrpSpPr/>
          <p:nvPr/>
        </p:nvGrpSpPr>
        <p:grpSpPr>
          <a:xfrm>
            <a:off x="5223004" y="4753127"/>
            <a:ext cx="2045905" cy="372540"/>
            <a:chOff x="7424257" y="1024256"/>
            <a:chExt cx="2045905" cy="372540"/>
          </a:xfrm>
        </p:grpSpPr>
        <p:grpSp>
          <p:nvGrpSpPr>
            <p:cNvPr id="42" name="Group 41"/>
            <p:cNvGrpSpPr/>
            <p:nvPr/>
          </p:nvGrpSpPr>
          <p:grpSpPr>
            <a:xfrm>
              <a:off x="7424257" y="1024256"/>
              <a:ext cx="931178" cy="369332"/>
              <a:chOff x="7424257" y="1024256"/>
              <a:chExt cx="931178" cy="369332"/>
            </a:xfrm>
          </p:grpSpPr>
          <p:cxnSp>
            <p:nvCxnSpPr>
              <p:cNvPr id="44" name="Straight Connector 4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2013</a:t>
                </a:r>
                <a:endParaRPr lang="en-US" dirty="0">
                  <a:solidFill>
                    <a:schemeClr val="tx1">
                      <a:lumMod val="50000"/>
                      <a:lumOff val="50000"/>
                    </a:schemeClr>
                  </a:solidFill>
                </a:endParaRPr>
              </a:p>
            </p:txBody>
          </p:sp>
        </p:grpSp>
        <p:sp>
          <p:nvSpPr>
            <p:cNvPr id="43" name="TextBox 42"/>
            <p:cNvSpPr txBox="1"/>
            <p:nvPr/>
          </p:nvSpPr>
          <p:spPr>
            <a:xfrm>
              <a:off x="8195036" y="1024256"/>
              <a:ext cx="1275126" cy="372540"/>
            </a:xfrm>
            <a:prstGeom prst="rect">
              <a:avLst/>
            </a:prstGeom>
            <a:noFill/>
          </p:spPr>
          <p:txBody>
            <a:bodyPr wrap="square" rtlCol="0">
              <a:spAutoFit/>
            </a:bodyPr>
            <a:lstStyle/>
            <a:p>
              <a:r>
                <a:rPr lang="en-US" dirty="0" smtClean="0">
                  <a:solidFill>
                    <a:srgbClr val="00B050"/>
                  </a:solidFill>
                </a:rPr>
                <a:t>R 3.0</a:t>
              </a:r>
              <a:endParaRPr lang="en-US" dirty="0">
                <a:solidFill>
                  <a:srgbClr val="00B050"/>
                </a:solidFill>
              </a:endParaRPr>
            </a:p>
          </p:txBody>
        </p:sp>
      </p:grpSp>
      <p:grpSp>
        <p:nvGrpSpPr>
          <p:cNvPr id="46" name="Group 45"/>
          <p:cNvGrpSpPr/>
          <p:nvPr/>
        </p:nvGrpSpPr>
        <p:grpSpPr>
          <a:xfrm>
            <a:off x="5226341" y="5596567"/>
            <a:ext cx="2045905" cy="372540"/>
            <a:chOff x="7424257" y="1024256"/>
            <a:chExt cx="2045905" cy="372540"/>
          </a:xfrm>
        </p:grpSpPr>
        <p:grpSp>
          <p:nvGrpSpPr>
            <p:cNvPr id="47" name="Group 46"/>
            <p:cNvGrpSpPr/>
            <p:nvPr/>
          </p:nvGrpSpPr>
          <p:grpSpPr>
            <a:xfrm>
              <a:off x="7424257" y="1024256"/>
              <a:ext cx="931178" cy="369332"/>
              <a:chOff x="7424257" y="1024256"/>
              <a:chExt cx="931178" cy="369332"/>
            </a:xfrm>
          </p:grpSpPr>
          <p:cxnSp>
            <p:nvCxnSpPr>
              <p:cNvPr id="49" name="Straight Connector 4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2018</a:t>
                </a:r>
                <a:endParaRPr lang="en-US" dirty="0">
                  <a:solidFill>
                    <a:schemeClr val="tx1">
                      <a:lumMod val="50000"/>
                      <a:lumOff val="50000"/>
                    </a:schemeClr>
                  </a:solidFill>
                </a:endParaRPr>
              </a:p>
            </p:txBody>
          </p:sp>
        </p:grpSp>
        <p:sp>
          <p:nvSpPr>
            <p:cNvPr id="48" name="TextBox 47"/>
            <p:cNvSpPr txBox="1"/>
            <p:nvPr/>
          </p:nvSpPr>
          <p:spPr>
            <a:xfrm>
              <a:off x="8195036" y="1024256"/>
              <a:ext cx="1275126" cy="372540"/>
            </a:xfrm>
            <a:prstGeom prst="rect">
              <a:avLst/>
            </a:prstGeom>
            <a:noFill/>
          </p:spPr>
          <p:txBody>
            <a:bodyPr wrap="square" rtlCol="0">
              <a:spAutoFit/>
            </a:bodyPr>
            <a:lstStyle/>
            <a:p>
              <a:r>
                <a:rPr lang="en-US" dirty="0" smtClean="0">
                  <a:solidFill>
                    <a:srgbClr val="00B0F0"/>
                  </a:solidFill>
                </a:rPr>
                <a:t>Julia 1.0</a:t>
              </a:r>
              <a:endParaRPr lang="en-US" dirty="0">
                <a:solidFill>
                  <a:srgbClr val="00B0F0"/>
                </a:solidFill>
              </a:endParaRPr>
            </a:p>
          </p:txBody>
        </p:sp>
      </p:grpSp>
      <p:grpSp>
        <p:nvGrpSpPr>
          <p:cNvPr id="51" name="Group 50"/>
          <p:cNvGrpSpPr/>
          <p:nvPr/>
        </p:nvGrpSpPr>
        <p:grpSpPr>
          <a:xfrm>
            <a:off x="5225332" y="597804"/>
            <a:ext cx="2568040" cy="369332"/>
            <a:chOff x="7424257" y="1024256"/>
            <a:chExt cx="2568040" cy="369332"/>
          </a:xfrm>
        </p:grpSpPr>
        <p:grpSp>
          <p:nvGrpSpPr>
            <p:cNvPr id="52" name="Group 51"/>
            <p:cNvGrpSpPr/>
            <p:nvPr/>
          </p:nvGrpSpPr>
          <p:grpSpPr>
            <a:xfrm>
              <a:off x="7424257" y="1024256"/>
              <a:ext cx="931178" cy="369332"/>
              <a:chOff x="7424257" y="1024256"/>
              <a:chExt cx="931178" cy="369332"/>
            </a:xfrm>
          </p:grpSpPr>
          <p:cxnSp>
            <p:nvCxnSpPr>
              <p:cNvPr id="54" name="Straight Connector 5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1990</a:t>
                </a:r>
                <a:endParaRPr lang="en-US" dirty="0">
                  <a:solidFill>
                    <a:schemeClr val="tx1">
                      <a:lumMod val="50000"/>
                      <a:lumOff val="50000"/>
                    </a:schemeClr>
                  </a:solidFill>
                </a:endParaRPr>
              </a:p>
            </p:txBody>
          </p:sp>
        </p:grpSp>
        <p:sp>
          <p:nvSpPr>
            <p:cNvPr id="53" name="TextBox 52"/>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created</a:t>
              </a:r>
              <a:endParaRPr lang="en-US" dirty="0">
                <a:solidFill>
                  <a:srgbClr val="7030A0"/>
                </a:solidFill>
              </a:endParaRPr>
            </a:p>
          </p:txBody>
        </p:sp>
      </p:grpSp>
      <p:grpSp>
        <p:nvGrpSpPr>
          <p:cNvPr id="56" name="Group 55"/>
          <p:cNvGrpSpPr/>
          <p:nvPr/>
        </p:nvGrpSpPr>
        <p:grpSpPr>
          <a:xfrm>
            <a:off x="5225332" y="1305148"/>
            <a:ext cx="2568040" cy="369332"/>
            <a:chOff x="7424257" y="1024256"/>
            <a:chExt cx="2568040" cy="369332"/>
          </a:xfrm>
        </p:grpSpPr>
        <p:grpSp>
          <p:nvGrpSpPr>
            <p:cNvPr id="57" name="Group 56"/>
            <p:cNvGrpSpPr/>
            <p:nvPr/>
          </p:nvGrpSpPr>
          <p:grpSpPr>
            <a:xfrm>
              <a:off x="7424257" y="1024256"/>
              <a:ext cx="931178" cy="369332"/>
              <a:chOff x="7424257" y="1024256"/>
              <a:chExt cx="931178" cy="369332"/>
            </a:xfrm>
          </p:grpSpPr>
          <p:cxnSp>
            <p:nvCxnSpPr>
              <p:cNvPr id="59" name="Straight Connector 5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1994</a:t>
                </a:r>
                <a:endParaRPr lang="en-US" dirty="0">
                  <a:solidFill>
                    <a:schemeClr val="tx1">
                      <a:lumMod val="50000"/>
                      <a:lumOff val="50000"/>
                    </a:schemeClr>
                  </a:solidFill>
                </a:endParaRPr>
              </a:p>
            </p:txBody>
          </p:sp>
        </p:grpSp>
        <p:sp>
          <p:nvSpPr>
            <p:cNvPr id="58" name="TextBox 57"/>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1.0</a:t>
              </a:r>
              <a:endParaRPr lang="en-US" dirty="0">
                <a:solidFill>
                  <a:srgbClr val="7030A0"/>
                </a:solidFill>
              </a:endParaRPr>
            </a:p>
          </p:txBody>
        </p:sp>
      </p:grpSp>
      <p:grpSp>
        <p:nvGrpSpPr>
          <p:cNvPr id="61" name="Group 60"/>
          <p:cNvGrpSpPr/>
          <p:nvPr/>
        </p:nvGrpSpPr>
        <p:grpSpPr>
          <a:xfrm>
            <a:off x="5225332" y="3714250"/>
            <a:ext cx="2568040" cy="369332"/>
            <a:chOff x="7424257" y="1024256"/>
            <a:chExt cx="2568040" cy="369332"/>
          </a:xfrm>
        </p:grpSpPr>
        <p:grpSp>
          <p:nvGrpSpPr>
            <p:cNvPr id="62" name="Group 61"/>
            <p:cNvGrpSpPr/>
            <p:nvPr/>
          </p:nvGrpSpPr>
          <p:grpSpPr>
            <a:xfrm>
              <a:off x="7424257" y="1024256"/>
              <a:ext cx="931178" cy="369332"/>
              <a:chOff x="7424257" y="1024256"/>
              <a:chExt cx="931178" cy="369332"/>
            </a:xfrm>
          </p:grpSpPr>
          <p:cxnSp>
            <p:nvCxnSpPr>
              <p:cNvPr id="64" name="Straight Connector 6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2008</a:t>
                </a:r>
                <a:endParaRPr lang="en-US" dirty="0">
                  <a:solidFill>
                    <a:schemeClr val="tx1">
                      <a:lumMod val="50000"/>
                      <a:lumOff val="50000"/>
                    </a:schemeClr>
                  </a:solidFill>
                </a:endParaRPr>
              </a:p>
            </p:txBody>
          </p:sp>
        </p:grpSp>
        <p:sp>
          <p:nvSpPr>
            <p:cNvPr id="63" name="TextBox 62"/>
            <p:cNvSpPr txBox="1"/>
            <p:nvPr/>
          </p:nvSpPr>
          <p:spPr>
            <a:xfrm>
              <a:off x="8195035" y="1024256"/>
              <a:ext cx="1797262" cy="369332"/>
            </a:xfrm>
            <a:prstGeom prst="rect">
              <a:avLst/>
            </a:prstGeom>
            <a:noFill/>
          </p:spPr>
          <p:txBody>
            <a:bodyPr wrap="square" rtlCol="0">
              <a:spAutoFit/>
            </a:bodyPr>
            <a:lstStyle/>
            <a:p>
              <a:r>
                <a:rPr lang="en-US" dirty="0" smtClean="0">
                  <a:solidFill>
                    <a:srgbClr val="7030A0"/>
                  </a:solidFill>
                </a:rPr>
                <a:t>Python 3.0</a:t>
              </a:r>
              <a:endParaRPr lang="en-US" dirty="0">
                <a:solidFill>
                  <a:srgbClr val="7030A0"/>
                </a:solidFill>
              </a:endParaRPr>
            </a:p>
          </p:txBody>
        </p:sp>
      </p:grpSp>
      <p:grpSp>
        <p:nvGrpSpPr>
          <p:cNvPr id="66" name="Group 65"/>
          <p:cNvGrpSpPr/>
          <p:nvPr/>
        </p:nvGrpSpPr>
        <p:grpSpPr>
          <a:xfrm>
            <a:off x="5230535" y="5291404"/>
            <a:ext cx="4341303" cy="369332"/>
            <a:chOff x="7424257" y="1024256"/>
            <a:chExt cx="4341303" cy="369332"/>
          </a:xfrm>
        </p:grpSpPr>
        <p:grpSp>
          <p:nvGrpSpPr>
            <p:cNvPr id="67" name="Group 66"/>
            <p:cNvGrpSpPr/>
            <p:nvPr/>
          </p:nvGrpSpPr>
          <p:grpSpPr>
            <a:xfrm>
              <a:off x="7424257" y="1024256"/>
              <a:ext cx="931178" cy="369332"/>
              <a:chOff x="7424257" y="1024256"/>
              <a:chExt cx="931178" cy="369332"/>
            </a:xfrm>
          </p:grpSpPr>
          <p:cxnSp>
            <p:nvCxnSpPr>
              <p:cNvPr id="69" name="Straight Connector 6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2016</a:t>
                </a:r>
                <a:endParaRPr lang="en-US" dirty="0">
                  <a:solidFill>
                    <a:schemeClr val="tx1">
                      <a:lumMod val="50000"/>
                      <a:lumOff val="50000"/>
                    </a:schemeClr>
                  </a:solidFill>
                </a:endParaRPr>
              </a:p>
            </p:txBody>
          </p:sp>
        </p:grpSp>
        <p:sp>
          <p:nvSpPr>
            <p:cNvPr id="68" name="TextBox 67"/>
            <p:cNvSpPr txBox="1"/>
            <p:nvPr/>
          </p:nvSpPr>
          <p:spPr>
            <a:xfrm>
              <a:off x="8195036" y="1024256"/>
              <a:ext cx="3570524" cy="369332"/>
            </a:xfrm>
            <a:prstGeom prst="rect">
              <a:avLst/>
            </a:prstGeom>
            <a:noFill/>
          </p:spPr>
          <p:txBody>
            <a:bodyPr wrap="square" rtlCol="0">
              <a:spAutoFit/>
            </a:bodyPr>
            <a:lstStyle/>
            <a:p>
              <a:r>
                <a:rPr lang="en-US" dirty="0" err="1" smtClean="0">
                  <a:solidFill>
                    <a:srgbClr val="00B050"/>
                  </a:solidFill>
                </a:rPr>
                <a:t>Rstudio</a:t>
              </a:r>
              <a:r>
                <a:rPr lang="en-US" dirty="0" smtClean="0">
                  <a:solidFill>
                    <a:srgbClr val="00B050"/>
                  </a:solidFill>
                </a:rPr>
                <a:t> 1.0, </a:t>
              </a:r>
              <a:r>
                <a:rPr lang="en-US" dirty="0" err="1" smtClean="0">
                  <a:solidFill>
                    <a:srgbClr val="00B050"/>
                  </a:solidFill>
                </a:rPr>
                <a:t>Tidyverse</a:t>
              </a:r>
              <a:r>
                <a:rPr lang="en-US" dirty="0" smtClean="0">
                  <a:solidFill>
                    <a:srgbClr val="00B050"/>
                  </a:solidFill>
                </a:rPr>
                <a:t> 1.0</a:t>
              </a:r>
              <a:endParaRPr lang="en-US" dirty="0">
                <a:solidFill>
                  <a:srgbClr val="00B050"/>
                </a:solidFill>
              </a:endParaRPr>
            </a:p>
          </p:txBody>
        </p:sp>
      </p:grpSp>
      <p:grpSp>
        <p:nvGrpSpPr>
          <p:cNvPr id="76" name="Group 75"/>
          <p:cNvGrpSpPr/>
          <p:nvPr/>
        </p:nvGrpSpPr>
        <p:grpSpPr>
          <a:xfrm>
            <a:off x="5225332" y="3372075"/>
            <a:ext cx="2568040" cy="369332"/>
            <a:chOff x="7424257" y="1024256"/>
            <a:chExt cx="2568040" cy="369332"/>
          </a:xfrm>
        </p:grpSpPr>
        <p:grpSp>
          <p:nvGrpSpPr>
            <p:cNvPr id="77" name="Group 76"/>
            <p:cNvGrpSpPr/>
            <p:nvPr/>
          </p:nvGrpSpPr>
          <p:grpSpPr>
            <a:xfrm>
              <a:off x="7424257" y="1024256"/>
              <a:ext cx="931178" cy="369332"/>
              <a:chOff x="7424257" y="1024256"/>
              <a:chExt cx="931178" cy="369332"/>
            </a:xfrm>
          </p:grpSpPr>
          <p:cxnSp>
            <p:nvCxnSpPr>
              <p:cNvPr id="79" name="Straight Connector 78"/>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2006</a:t>
                </a:r>
                <a:endParaRPr lang="en-US" dirty="0">
                  <a:solidFill>
                    <a:schemeClr val="tx1">
                      <a:lumMod val="50000"/>
                      <a:lumOff val="50000"/>
                    </a:schemeClr>
                  </a:solidFill>
                </a:endParaRPr>
              </a:p>
            </p:txBody>
          </p:sp>
        </p:grpSp>
        <p:sp>
          <p:nvSpPr>
            <p:cNvPr id="78" name="TextBox 77"/>
            <p:cNvSpPr txBox="1"/>
            <p:nvPr/>
          </p:nvSpPr>
          <p:spPr>
            <a:xfrm>
              <a:off x="8195035" y="1024256"/>
              <a:ext cx="1797262" cy="369332"/>
            </a:xfrm>
            <a:prstGeom prst="rect">
              <a:avLst/>
            </a:prstGeom>
            <a:noFill/>
          </p:spPr>
          <p:txBody>
            <a:bodyPr wrap="square" rtlCol="0">
              <a:spAutoFit/>
            </a:bodyPr>
            <a:lstStyle/>
            <a:p>
              <a:r>
                <a:rPr lang="en-US" dirty="0" err="1" smtClean="0">
                  <a:solidFill>
                    <a:srgbClr val="7030A0"/>
                  </a:solidFill>
                </a:rPr>
                <a:t>NumPy</a:t>
              </a:r>
              <a:r>
                <a:rPr lang="en-US" dirty="0" smtClean="0">
                  <a:solidFill>
                    <a:srgbClr val="7030A0"/>
                  </a:solidFill>
                </a:rPr>
                <a:t> 1.0</a:t>
              </a:r>
              <a:endParaRPr lang="en-US" dirty="0">
                <a:solidFill>
                  <a:srgbClr val="7030A0"/>
                </a:solidFill>
              </a:endParaRPr>
            </a:p>
          </p:txBody>
        </p:sp>
      </p:grpSp>
      <p:grpSp>
        <p:nvGrpSpPr>
          <p:cNvPr id="81" name="Group 80"/>
          <p:cNvGrpSpPr/>
          <p:nvPr/>
        </p:nvGrpSpPr>
        <p:grpSpPr>
          <a:xfrm>
            <a:off x="5230535" y="4532820"/>
            <a:ext cx="2346437" cy="369332"/>
            <a:chOff x="7424257" y="1024256"/>
            <a:chExt cx="2346437" cy="369332"/>
          </a:xfrm>
        </p:grpSpPr>
        <p:grpSp>
          <p:nvGrpSpPr>
            <p:cNvPr id="82" name="Group 81"/>
            <p:cNvGrpSpPr/>
            <p:nvPr/>
          </p:nvGrpSpPr>
          <p:grpSpPr>
            <a:xfrm>
              <a:off x="7424257" y="1024256"/>
              <a:ext cx="931178" cy="369332"/>
              <a:chOff x="7424257" y="1024256"/>
              <a:chExt cx="931178" cy="369332"/>
            </a:xfrm>
          </p:grpSpPr>
          <p:cxnSp>
            <p:nvCxnSpPr>
              <p:cNvPr id="84" name="Straight Connector 83"/>
              <p:cNvCxnSpPr/>
              <p:nvPr/>
            </p:nvCxnSpPr>
            <p:spPr>
              <a:xfrm flipV="1">
                <a:off x="7424257" y="1213083"/>
                <a:ext cx="159391" cy="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583648" y="1024256"/>
                <a:ext cx="771787" cy="369332"/>
              </a:xfrm>
              <a:prstGeom prst="rect">
                <a:avLst/>
              </a:prstGeom>
              <a:noFill/>
            </p:spPr>
            <p:txBody>
              <a:bodyPr wrap="square" rtlCol="0">
                <a:spAutoFit/>
              </a:bodyPr>
              <a:lstStyle/>
              <a:p>
                <a:r>
                  <a:rPr lang="en-US" dirty="0" smtClean="0">
                    <a:solidFill>
                      <a:schemeClr val="tx1">
                        <a:lumMod val="50000"/>
                        <a:lumOff val="50000"/>
                      </a:schemeClr>
                    </a:solidFill>
                  </a:rPr>
                  <a:t>2012</a:t>
                </a:r>
                <a:endParaRPr lang="en-US" dirty="0">
                  <a:solidFill>
                    <a:schemeClr val="tx1">
                      <a:lumMod val="50000"/>
                      <a:lumOff val="50000"/>
                    </a:schemeClr>
                  </a:solidFill>
                </a:endParaRPr>
              </a:p>
            </p:txBody>
          </p:sp>
        </p:grpSp>
        <p:sp>
          <p:nvSpPr>
            <p:cNvPr id="83" name="TextBox 82"/>
            <p:cNvSpPr txBox="1"/>
            <p:nvPr/>
          </p:nvSpPr>
          <p:spPr>
            <a:xfrm>
              <a:off x="8195035" y="1024256"/>
              <a:ext cx="1575659" cy="369332"/>
            </a:xfrm>
            <a:prstGeom prst="rect">
              <a:avLst/>
            </a:prstGeom>
            <a:noFill/>
          </p:spPr>
          <p:txBody>
            <a:bodyPr wrap="square" rtlCol="0">
              <a:spAutoFit/>
            </a:bodyPr>
            <a:lstStyle/>
            <a:p>
              <a:r>
                <a:rPr lang="en-US" dirty="0" smtClean="0">
                  <a:solidFill>
                    <a:srgbClr val="00B0F0"/>
                  </a:solidFill>
                </a:rPr>
                <a:t>Julia created</a:t>
              </a:r>
              <a:endParaRPr lang="en-US" dirty="0">
                <a:solidFill>
                  <a:srgbClr val="00B0F0"/>
                </a:solidFill>
              </a:endParaRPr>
            </a:p>
          </p:txBody>
        </p:sp>
      </p:grpSp>
    </p:spTree>
    <p:extLst>
      <p:ext uri="{BB962C8B-B14F-4D97-AF65-F5344CB8AC3E}">
        <p14:creationId xmlns:p14="http://schemas.microsoft.com/office/powerpoint/2010/main" val="2295853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Why Julia?</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5301842"/>
            <a:ext cx="10620375" cy="475794"/>
          </a:xfrm>
        </p:spPr>
        <p:txBody>
          <a:bodyPr anchor="t">
            <a:normAutofit/>
          </a:bodyPr>
          <a:lstStyle/>
          <a:p>
            <a:pPr marL="0" indent="0" algn="ctr">
              <a:buNone/>
            </a:pPr>
            <a:r>
              <a:rPr lang="en-US" sz="2400" dirty="0" smtClean="0">
                <a:solidFill>
                  <a:srgbClr val="111D4F"/>
                </a:solidFill>
                <a:latin typeface="Arial" panose="020B0604020202020204" pitchFamily="34" charset="0"/>
                <a:cs typeface="Arial" panose="020B0604020202020204" pitchFamily="34" charset="0"/>
              </a:rPr>
              <a:t>Julia is </a:t>
            </a:r>
            <a:r>
              <a:rPr lang="en-US" sz="2400" dirty="0" smtClean="0">
                <a:solidFill>
                  <a:srgbClr val="111D4F"/>
                </a:solidFill>
                <a:latin typeface="Arial" panose="020B0604020202020204" pitchFamily="34" charset="0"/>
                <a:cs typeface="Arial" panose="020B0604020202020204" pitchFamily="34" charset="0"/>
                <a:hlinkClick r:id="rId3"/>
              </a:rPr>
              <a:t>fast</a:t>
            </a:r>
            <a:r>
              <a:rPr lang="en-US" sz="2400" dirty="0" smtClean="0">
                <a:solidFill>
                  <a:srgbClr val="111D4F"/>
                </a:solidFill>
                <a:latin typeface="Arial" panose="020B0604020202020204" pitchFamily="34" charset="0"/>
                <a:cs typeface="Arial" panose="020B0604020202020204" pitchFamily="34" charset="0"/>
              </a:rPr>
              <a:t>!</a:t>
            </a:r>
            <a:endParaRPr lang="en-US" sz="2400" dirty="0">
              <a:solidFill>
                <a:srgbClr val="111D4F"/>
              </a:solidFill>
              <a:latin typeface="Arial" panose="020B0604020202020204" pitchFamily="34" charset="0"/>
              <a:cs typeface="Arial" panose="020B0604020202020204" pitchFamily="34" charset="0"/>
            </a:endParaRPr>
          </a:p>
          <a:p>
            <a:pPr algn="ctr"/>
            <a:endParaRPr lang="en-US" sz="20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5</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pic>
        <p:nvPicPr>
          <p:cNvPr id="4" name="Picture 3"/>
          <p:cNvPicPr>
            <a:picLocks noChangeAspect="1"/>
          </p:cNvPicPr>
          <p:nvPr/>
        </p:nvPicPr>
        <p:blipFill>
          <a:blip r:embed="rId5"/>
          <a:stretch>
            <a:fillRect/>
          </a:stretch>
        </p:blipFill>
        <p:spPr>
          <a:xfrm>
            <a:off x="2339407" y="653083"/>
            <a:ext cx="7408410" cy="4570234"/>
          </a:xfrm>
          <a:prstGeom prst="rect">
            <a:avLst/>
          </a:prstGeom>
        </p:spPr>
      </p:pic>
      <p:sp>
        <p:nvSpPr>
          <p:cNvPr id="5" name="Rectangle 4"/>
          <p:cNvSpPr/>
          <p:nvPr/>
        </p:nvSpPr>
        <p:spPr>
          <a:xfrm>
            <a:off x="9848218" y="5957225"/>
            <a:ext cx="2317494" cy="276999"/>
          </a:xfrm>
          <a:prstGeom prst="rect">
            <a:avLst/>
          </a:prstGeom>
        </p:spPr>
        <p:txBody>
          <a:bodyPr wrap="none">
            <a:spAutoFit/>
          </a:bodyPr>
          <a:lstStyle/>
          <a:p>
            <a:r>
              <a:rPr lang="en-US" sz="1200" dirty="0">
                <a:solidFill>
                  <a:schemeClr val="tx1">
                    <a:lumMod val="50000"/>
                    <a:lumOff val="50000"/>
                  </a:schemeClr>
                </a:solidFill>
              </a:rPr>
              <a:t>https://julialang.org/benchmarks/</a:t>
            </a:r>
          </a:p>
        </p:txBody>
      </p:sp>
    </p:spTree>
    <p:extLst>
      <p:ext uri="{BB962C8B-B14F-4D97-AF65-F5344CB8AC3E}">
        <p14:creationId xmlns:p14="http://schemas.microsoft.com/office/powerpoint/2010/main" val="3324699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Why Julia?</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5301842"/>
            <a:ext cx="10620375" cy="475794"/>
          </a:xfrm>
        </p:spPr>
        <p:txBody>
          <a:bodyPr anchor="t">
            <a:normAutofit/>
          </a:bodyPr>
          <a:lstStyle/>
          <a:p>
            <a:pPr marL="0" indent="0" algn="ctr">
              <a:buNone/>
            </a:pPr>
            <a:r>
              <a:rPr lang="en-US" sz="2400" dirty="0" smtClean="0">
                <a:solidFill>
                  <a:srgbClr val="111D4F"/>
                </a:solidFill>
                <a:latin typeface="Arial" panose="020B0604020202020204" pitchFamily="34" charset="0"/>
                <a:cs typeface="Arial" panose="020B0604020202020204" pitchFamily="34" charset="0"/>
              </a:rPr>
              <a:t>Julia is easy to read and write!</a:t>
            </a:r>
            <a:endParaRPr lang="en-US" sz="2400" dirty="0">
              <a:solidFill>
                <a:srgbClr val="111D4F"/>
              </a:solidFill>
              <a:latin typeface="Arial" panose="020B0604020202020204" pitchFamily="34" charset="0"/>
              <a:cs typeface="Arial" panose="020B0604020202020204" pitchFamily="34" charset="0"/>
            </a:endParaRPr>
          </a:p>
          <a:p>
            <a:pPr algn="ctr"/>
            <a:endParaRPr lang="en-US" sz="20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6</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pic>
        <p:nvPicPr>
          <p:cNvPr id="9" name="Picture 8"/>
          <p:cNvPicPr>
            <a:picLocks noChangeAspect="1"/>
          </p:cNvPicPr>
          <p:nvPr/>
        </p:nvPicPr>
        <p:blipFill>
          <a:blip r:embed="rId4"/>
          <a:stretch>
            <a:fillRect/>
          </a:stretch>
        </p:blipFill>
        <p:spPr>
          <a:xfrm>
            <a:off x="547993" y="1022408"/>
            <a:ext cx="4660949" cy="3728759"/>
          </a:xfrm>
          <a:prstGeom prst="rect">
            <a:avLst/>
          </a:prstGeom>
        </p:spPr>
      </p:pic>
      <p:pic>
        <p:nvPicPr>
          <p:cNvPr id="11" name="Picture 10"/>
          <p:cNvPicPr>
            <a:picLocks noChangeAspect="1"/>
          </p:cNvPicPr>
          <p:nvPr/>
        </p:nvPicPr>
        <p:blipFill>
          <a:blip r:embed="rId5"/>
          <a:stretch>
            <a:fillRect/>
          </a:stretch>
        </p:blipFill>
        <p:spPr>
          <a:xfrm>
            <a:off x="5805181" y="650355"/>
            <a:ext cx="5334218" cy="4345403"/>
          </a:xfrm>
          <a:prstGeom prst="rect">
            <a:avLst/>
          </a:prstGeom>
        </p:spPr>
      </p:pic>
      <p:sp>
        <p:nvSpPr>
          <p:cNvPr id="12" name="Rectangle 11"/>
          <p:cNvSpPr/>
          <p:nvPr/>
        </p:nvSpPr>
        <p:spPr>
          <a:xfrm>
            <a:off x="6546208" y="5958215"/>
            <a:ext cx="6096000" cy="261610"/>
          </a:xfrm>
          <a:prstGeom prst="rect">
            <a:avLst/>
          </a:prstGeom>
        </p:spPr>
        <p:txBody>
          <a:bodyPr>
            <a:spAutoFit/>
          </a:bodyPr>
          <a:lstStyle/>
          <a:p>
            <a:r>
              <a:rPr lang="en-US" sz="1050" dirty="0">
                <a:solidFill>
                  <a:schemeClr val="tx1">
                    <a:lumMod val="50000"/>
                    <a:lumOff val="50000"/>
                  </a:schemeClr>
                </a:solidFill>
              </a:rPr>
              <a:t>https://lectures.quantecon.org/jl/julia_by_example.html#example-plotting-a-white-noise-process</a:t>
            </a:r>
          </a:p>
        </p:txBody>
      </p:sp>
    </p:spTree>
    <p:extLst>
      <p:ext uri="{BB962C8B-B14F-4D97-AF65-F5344CB8AC3E}">
        <p14:creationId xmlns:p14="http://schemas.microsoft.com/office/powerpoint/2010/main" val="3674776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Why Julia?</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5301842"/>
            <a:ext cx="10620375" cy="475794"/>
          </a:xfrm>
        </p:spPr>
        <p:txBody>
          <a:bodyPr anchor="t">
            <a:normAutofit/>
          </a:bodyPr>
          <a:lstStyle/>
          <a:p>
            <a:pPr marL="0" indent="0" algn="ctr">
              <a:buNone/>
            </a:pPr>
            <a:r>
              <a:rPr lang="en-US" sz="2400" dirty="0" smtClean="0">
                <a:solidFill>
                  <a:srgbClr val="111D4F"/>
                </a:solidFill>
                <a:latin typeface="Arial" panose="020B0604020202020204" pitchFamily="34" charset="0"/>
                <a:cs typeface="Arial" panose="020B0604020202020204" pitchFamily="34" charset="0"/>
              </a:rPr>
              <a:t>Julia has committed </a:t>
            </a:r>
            <a:r>
              <a:rPr lang="en-US" sz="2400" dirty="0" smtClean="0">
                <a:solidFill>
                  <a:srgbClr val="111D4F"/>
                </a:solidFill>
                <a:latin typeface="Arial" panose="020B0604020202020204" pitchFamily="34" charset="0"/>
                <a:cs typeface="Arial" panose="020B0604020202020204" pitchFamily="34" charset="0"/>
                <a:hlinkClick r:id="rId3"/>
              </a:rPr>
              <a:t>support </a:t>
            </a:r>
            <a:r>
              <a:rPr lang="en-US" sz="2400" dirty="0" smtClean="0">
                <a:solidFill>
                  <a:srgbClr val="111D4F"/>
                </a:solidFill>
                <a:latin typeface="Arial" panose="020B0604020202020204" pitchFamily="34" charset="0"/>
                <a:cs typeface="Arial" panose="020B0604020202020204" pitchFamily="34" charset="0"/>
              </a:rPr>
              <a:t>and </a:t>
            </a:r>
            <a:r>
              <a:rPr lang="en-US" sz="2400" dirty="0" smtClean="0">
                <a:solidFill>
                  <a:srgbClr val="111D4F"/>
                </a:solidFill>
                <a:latin typeface="Arial" panose="020B0604020202020204" pitchFamily="34" charset="0"/>
                <a:cs typeface="Arial" panose="020B0604020202020204" pitchFamily="34" charset="0"/>
                <a:hlinkClick r:id="rId4"/>
              </a:rPr>
              <a:t>funding</a:t>
            </a:r>
            <a:r>
              <a:rPr lang="en-US" sz="2400" dirty="0" smtClean="0">
                <a:solidFill>
                  <a:srgbClr val="111D4F"/>
                </a:solidFill>
                <a:latin typeface="Arial" panose="020B0604020202020204" pitchFamily="34" charset="0"/>
                <a:cs typeface="Arial" panose="020B0604020202020204" pitchFamily="34" charset="0"/>
              </a:rPr>
              <a:t>!</a:t>
            </a:r>
            <a:endParaRPr lang="en-US" sz="2400" dirty="0">
              <a:solidFill>
                <a:srgbClr val="111D4F"/>
              </a:solidFill>
              <a:latin typeface="Arial" panose="020B0604020202020204" pitchFamily="34" charset="0"/>
              <a:cs typeface="Arial" panose="020B0604020202020204" pitchFamily="34" charset="0"/>
            </a:endParaRPr>
          </a:p>
          <a:p>
            <a:pPr algn="ctr"/>
            <a:endParaRPr lang="en-US" sz="2000" dirty="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5"/>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7</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pic>
        <p:nvPicPr>
          <p:cNvPr id="5" name="Picture 4"/>
          <p:cNvPicPr>
            <a:picLocks noChangeAspect="1"/>
          </p:cNvPicPr>
          <p:nvPr/>
        </p:nvPicPr>
        <p:blipFill>
          <a:blip r:embed="rId6"/>
          <a:stretch>
            <a:fillRect/>
          </a:stretch>
        </p:blipFill>
        <p:spPr>
          <a:xfrm>
            <a:off x="1447538" y="1321951"/>
            <a:ext cx="2266950" cy="771525"/>
          </a:xfrm>
          <a:prstGeom prst="rect">
            <a:avLst/>
          </a:prstGeom>
        </p:spPr>
      </p:pic>
      <p:pic>
        <p:nvPicPr>
          <p:cNvPr id="9" name="Picture 8"/>
          <p:cNvPicPr>
            <a:picLocks noChangeAspect="1"/>
          </p:cNvPicPr>
          <p:nvPr/>
        </p:nvPicPr>
        <p:blipFill>
          <a:blip r:embed="rId7"/>
          <a:stretch>
            <a:fillRect/>
          </a:stretch>
        </p:blipFill>
        <p:spPr>
          <a:xfrm>
            <a:off x="9982200" y="1229610"/>
            <a:ext cx="1141646" cy="1343484"/>
          </a:xfrm>
          <a:prstGeom prst="rect">
            <a:avLst/>
          </a:prstGeom>
        </p:spPr>
      </p:pic>
      <p:pic>
        <p:nvPicPr>
          <p:cNvPr id="11" name="Picture 10"/>
          <p:cNvPicPr>
            <a:picLocks noChangeAspect="1"/>
          </p:cNvPicPr>
          <p:nvPr/>
        </p:nvPicPr>
        <p:blipFill>
          <a:blip r:embed="rId8"/>
          <a:stretch>
            <a:fillRect/>
          </a:stretch>
        </p:blipFill>
        <p:spPr>
          <a:xfrm>
            <a:off x="8084933" y="517126"/>
            <a:ext cx="1323975" cy="542925"/>
          </a:xfrm>
          <a:prstGeom prst="rect">
            <a:avLst/>
          </a:prstGeom>
        </p:spPr>
      </p:pic>
      <p:pic>
        <p:nvPicPr>
          <p:cNvPr id="12" name="Picture 11"/>
          <p:cNvPicPr>
            <a:picLocks noChangeAspect="1"/>
          </p:cNvPicPr>
          <p:nvPr/>
        </p:nvPicPr>
        <p:blipFill>
          <a:blip r:embed="rId9"/>
          <a:stretch>
            <a:fillRect/>
          </a:stretch>
        </p:blipFill>
        <p:spPr>
          <a:xfrm>
            <a:off x="8119899" y="1761472"/>
            <a:ext cx="981402" cy="1187719"/>
          </a:xfrm>
          <a:prstGeom prst="rect">
            <a:avLst/>
          </a:prstGeom>
        </p:spPr>
      </p:pic>
      <p:pic>
        <p:nvPicPr>
          <p:cNvPr id="13" name="Picture 12"/>
          <p:cNvPicPr>
            <a:picLocks noChangeAspect="1"/>
          </p:cNvPicPr>
          <p:nvPr/>
        </p:nvPicPr>
        <p:blipFill>
          <a:blip r:embed="rId10"/>
          <a:stretch>
            <a:fillRect/>
          </a:stretch>
        </p:blipFill>
        <p:spPr>
          <a:xfrm>
            <a:off x="6322835" y="1299863"/>
            <a:ext cx="1051018" cy="1254056"/>
          </a:xfrm>
          <a:prstGeom prst="rect">
            <a:avLst/>
          </a:prstGeom>
        </p:spPr>
      </p:pic>
      <p:pic>
        <p:nvPicPr>
          <p:cNvPr id="14" name="Picture 13"/>
          <p:cNvPicPr>
            <a:picLocks noChangeAspect="1"/>
          </p:cNvPicPr>
          <p:nvPr/>
        </p:nvPicPr>
        <p:blipFill>
          <a:blip r:embed="rId11"/>
          <a:stretch>
            <a:fillRect/>
          </a:stretch>
        </p:blipFill>
        <p:spPr>
          <a:xfrm>
            <a:off x="10506512" y="3305452"/>
            <a:ext cx="1073742" cy="1266775"/>
          </a:xfrm>
          <a:prstGeom prst="rect">
            <a:avLst/>
          </a:prstGeom>
        </p:spPr>
      </p:pic>
      <p:pic>
        <p:nvPicPr>
          <p:cNvPr id="15" name="Picture 14"/>
          <p:cNvPicPr>
            <a:picLocks noChangeAspect="1"/>
          </p:cNvPicPr>
          <p:nvPr/>
        </p:nvPicPr>
        <p:blipFill>
          <a:blip r:embed="rId12"/>
          <a:stretch>
            <a:fillRect/>
          </a:stretch>
        </p:blipFill>
        <p:spPr>
          <a:xfrm>
            <a:off x="8464299" y="3650612"/>
            <a:ext cx="1068581" cy="1267808"/>
          </a:xfrm>
          <a:prstGeom prst="rect">
            <a:avLst/>
          </a:prstGeom>
        </p:spPr>
      </p:pic>
      <p:pic>
        <p:nvPicPr>
          <p:cNvPr id="16" name="Picture 15"/>
          <p:cNvPicPr>
            <a:picLocks noChangeAspect="1"/>
          </p:cNvPicPr>
          <p:nvPr/>
        </p:nvPicPr>
        <p:blipFill>
          <a:blip r:embed="rId13"/>
          <a:stretch>
            <a:fillRect/>
          </a:stretch>
        </p:blipFill>
        <p:spPr>
          <a:xfrm>
            <a:off x="6067425" y="3305452"/>
            <a:ext cx="1054971" cy="1263581"/>
          </a:xfrm>
          <a:prstGeom prst="rect">
            <a:avLst/>
          </a:prstGeom>
        </p:spPr>
      </p:pic>
      <p:pic>
        <p:nvPicPr>
          <p:cNvPr id="17" name="Picture 16"/>
          <p:cNvPicPr>
            <a:picLocks noChangeAspect="1"/>
          </p:cNvPicPr>
          <p:nvPr/>
        </p:nvPicPr>
        <p:blipFill>
          <a:blip r:embed="rId14"/>
          <a:stretch>
            <a:fillRect/>
          </a:stretch>
        </p:blipFill>
        <p:spPr>
          <a:xfrm>
            <a:off x="768622" y="2838166"/>
            <a:ext cx="4002413" cy="1718985"/>
          </a:xfrm>
          <a:prstGeom prst="rect">
            <a:avLst/>
          </a:prstGeom>
        </p:spPr>
      </p:pic>
    </p:spTree>
    <p:extLst>
      <p:ext uri="{BB962C8B-B14F-4D97-AF65-F5344CB8AC3E}">
        <p14:creationId xmlns:p14="http://schemas.microsoft.com/office/powerpoint/2010/main" val="10400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300"/>
          </a:xfrm>
          <a:solidFill>
            <a:srgbClr val="FF0000"/>
          </a:solidFill>
        </p:spPr>
        <p:txBody>
          <a:bodyPr>
            <a:normAutofit/>
          </a:bodyPr>
          <a:lstStyle/>
          <a:p>
            <a:pPr algn="ctr"/>
            <a:r>
              <a:rPr lang="en-US" sz="3600" b="1" dirty="0" smtClean="0">
                <a:solidFill>
                  <a:schemeClr val="bg1"/>
                </a:solidFill>
                <a:latin typeface="Arial" panose="020B0604020202020204" pitchFamily="34" charset="0"/>
                <a:cs typeface="Arial" panose="020B0604020202020204" pitchFamily="34" charset="0"/>
              </a:rPr>
              <a:t>WARNING</a:t>
            </a:r>
            <a:endParaRPr lang="en-US" sz="3200" b="1"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83760" y="1238250"/>
            <a:ext cx="10432322" cy="4539386"/>
          </a:xfrm>
        </p:spPr>
        <p:txBody>
          <a:bodyPr anchor="t">
            <a:normAutofit/>
          </a:bodyPr>
          <a:lstStyle/>
          <a:p>
            <a:pPr marL="0" indent="0" algn="ctr">
              <a:buNone/>
            </a:pPr>
            <a:r>
              <a:rPr lang="en-US" sz="3200" b="1" dirty="0" smtClean="0">
                <a:solidFill>
                  <a:srgbClr val="FF0000"/>
                </a:solidFill>
                <a:latin typeface="Arial" panose="020B0604020202020204" pitchFamily="34" charset="0"/>
                <a:cs typeface="Arial" panose="020B0604020202020204" pitchFamily="34" charset="0"/>
              </a:rPr>
              <a:t>Your timing is almost perfect, but not quite.</a:t>
            </a:r>
          </a:p>
          <a:p>
            <a:pPr marL="0" indent="0" algn="ctr">
              <a:buNone/>
            </a:pPr>
            <a:endParaRPr lang="en-US" sz="3200" b="1" dirty="0">
              <a:solidFill>
                <a:srgbClr val="FF0000"/>
              </a:solidFill>
              <a:latin typeface="Arial" panose="020B0604020202020204" pitchFamily="34" charset="0"/>
              <a:cs typeface="Arial" panose="020B0604020202020204" pitchFamily="34" charset="0"/>
            </a:endParaRPr>
          </a:p>
          <a:p>
            <a:pPr marL="0" indent="0" algn="ctr">
              <a:buNone/>
            </a:pPr>
            <a:r>
              <a:rPr lang="en-US" sz="3200" b="1" dirty="0" smtClean="0">
                <a:solidFill>
                  <a:srgbClr val="FF0000"/>
                </a:solidFill>
                <a:latin typeface="Arial" panose="020B0604020202020204" pitchFamily="34" charset="0"/>
                <a:cs typeface="Arial" panose="020B0604020202020204" pitchFamily="34" charset="0"/>
              </a:rPr>
              <a:t>Julia 1.0 released a few weeks ago. Most packages are expected to be usable in the next 1-2 months (although many packages are currently usable).</a:t>
            </a:r>
          </a:p>
          <a:p>
            <a:pPr marL="0" indent="0" algn="ctr">
              <a:buNone/>
            </a:pPr>
            <a:endParaRPr lang="en-US" sz="3200" b="1" dirty="0">
              <a:solidFill>
                <a:srgbClr val="FF0000"/>
              </a:solidFill>
              <a:latin typeface="Arial" panose="020B0604020202020204" pitchFamily="34" charset="0"/>
              <a:cs typeface="Arial" panose="020B0604020202020204" pitchFamily="34" charset="0"/>
            </a:endParaRPr>
          </a:p>
          <a:p>
            <a:pPr marL="0" indent="0" algn="ctr">
              <a:buNone/>
            </a:pPr>
            <a:r>
              <a:rPr lang="en-US" sz="3200" b="1" dirty="0" smtClean="0">
                <a:solidFill>
                  <a:srgbClr val="FF0000"/>
                </a:solidFill>
                <a:latin typeface="Arial" panose="020B0604020202020204" pitchFamily="34" charset="0"/>
                <a:cs typeface="Arial" panose="020B0604020202020204" pitchFamily="34" charset="0"/>
              </a:rPr>
              <a:t>You can use Julia 0.6.4 now or you can wait a month or two and use Julia 1.0. </a:t>
            </a:r>
            <a:endParaRPr lang="en-US" sz="3200" b="1" dirty="0">
              <a:solidFill>
                <a:srgbClr val="FF0000"/>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8</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323258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11830051" cy="876300"/>
          </a:xfrm>
        </p:spPr>
        <p:txBody>
          <a:bodyPr>
            <a:normAutofit/>
          </a:bodyPr>
          <a:lstStyle/>
          <a:p>
            <a:r>
              <a:rPr lang="en-US" sz="3200" dirty="0" smtClean="0">
                <a:solidFill>
                  <a:srgbClr val="111D4F"/>
                </a:solidFill>
                <a:latin typeface="Arial" panose="020B0604020202020204" pitchFamily="34" charset="0"/>
                <a:cs typeface="Arial" panose="020B0604020202020204" pitchFamily="34" charset="0"/>
              </a:rPr>
              <a:t>Why not Julia?</a:t>
            </a:r>
            <a:endParaRPr lang="en-US" sz="3200" dirty="0">
              <a:solidFill>
                <a:srgbClr val="111D4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3425" y="1238250"/>
            <a:ext cx="10620375" cy="4539386"/>
          </a:xfrm>
        </p:spPr>
        <p:txBody>
          <a:bodyPr anchor="t">
            <a:normAutofit/>
          </a:bodyPr>
          <a:lstStyle/>
          <a:p>
            <a:r>
              <a:rPr lang="en-US" sz="2400" dirty="0" smtClean="0">
                <a:solidFill>
                  <a:srgbClr val="111D4F"/>
                </a:solidFill>
                <a:latin typeface="Arial" panose="020B0604020202020204" pitchFamily="34" charset="0"/>
                <a:cs typeface="Arial" panose="020B0604020202020204" pitchFamily="34" charset="0"/>
              </a:rPr>
              <a:t>You need to add on to an existing project that uses a different language</a:t>
            </a: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You need a specific package in the next month (i.e. before some packages are ready on Julia 1.0)</a:t>
            </a:r>
          </a:p>
          <a:p>
            <a:endParaRPr lang="en-US" sz="2400" dirty="0">
              <a:solidFill>
                <a:srgbClr val="111D4F"/>
              </a:solidFill>
              <a:latin typeface="Arial" panose="020B0604020202020204" pitchFamily="34" charset="0"/>
              <a:cs typeface="Arial" panose="020B0604020202020204" pitchFamily="34" charset="0"/>
            </a:endParaRPr>
          </a:p>
          <a:p>
            <a:r>
              <a:rPr lang="en-US" sz="2400" dirty="0" smtClean="0">
                <a:solidFill>
                  <a:srgbClr val="111D4F"/>
                </a:solidFill>
                <a:latin typeface="Arial" panose="020B0604020202020204" pitchFamily="34" charset="0"/>
                <a:cs typeface="Arial" panose="020B0604020202020204" pitchFamily="34" charset="0"/>
              </a:rPr>
              <a:t>You don’t care how fast the code runs</a:t>
            </a:r>
          </a:p>
          <a:p>
            <a:endParaRPr lang="en-US" sz="2400" dirty="0">
              <a:solidFill>
                <a:srgbClr val="111D4F"/>
              </a:solidFill>
              <a:latin typeface="Arial" panose="020B0604020202020204" pitchFamily="34" charset="0"/>
              <a:cs typeface="Arial" panose="020B0604020202020204" pitchFamily="34" charset="0"/>
            </a:endParaRPr>
          </a:p>
          <a:p>
            <a:endParaRPr lang="en-US" sz="2400" dirty="0" smtClean="0">
              <a:solidFill>
                <a:srgbClr val="111D4F"/>
              </a:solidFill>
              <a:latin typeface="Arial" panose="020B0604020202020204" pitchFamily="34" charset="0"/>
              <a:cs typeface="Arial" panose="020B0604020202020204" pitchFamily="34" charset="0"/>
            </a:endParaRPr>
          </a:p>
          <a:p>
            <a:endParaRPr lang="en-US" sz="2400" dirty="0">
              <a:solidFill>
                <a:srgbClr val="111D4F"/>
              </a:solidFill>
              <a:latin typeface="Arial" panose="020B0604020202020204" pitchFamily="34" charset="0"/>
              <a:cs typeface="Arial" panose="020B0604020202020204" pitchFamily="34" charset="0"/>
            </a:endParaRPr>
          </a:p>
          <a:p>
            <a:pPr marL="0" indent="0">
              <a:buNone/>
            </a:pPr>
            <a:endParaRPr lang="en-US" sz="2400" dirty="0">
              <a:solidFill>
                <a:srgbClr val="111D4F"/>
              </a:solidFill>
              <a:latin typeface="Arial" panose="020B0604020202020204" pitchFamily="34" charset="0"/>
              <a:cs typeface="Arial" panose="020B0604020202020204" pitchFamily="34" charset="0"/>
            </a:endParaRPr>
          </a:p>
          <a:p>
            <a:endParaRPr lang="en-US" sz="2000" dirty="0" smtClean="0">
              <a:solidFill>
                <a:srgbClr val="111D4F"/>
              </a:solidFill>
              <a:latin typeface="Arial" panose="020B0604020202020204" pitchFamily="34" charset="0"/>
              <a:cs typeface="Arial" panose="020B0604020202020204" pitchFamily="34" charset="0"/>
            </a:endParaRPr>
          </a:p>
        </p:txBody>
      </p:sp>
      <p:sp>
        <p:nvSpPr>
          <p:cNvPr id="6" name="Rectangle 5"/>
          <p:cNvSpPr/>
          <p:nvPr/>
        </p:nvSpPr>
        <p:spPr>
          <a:xfrm>
            <a:off x="1366982" y="6327971"/>
            <a:ext cx="10825018" cy="530029"/>
          </a:xfrm>
          <a:prstGeom prst="rect">
            <a:avLst/>
          </a:prstGeom>
          <a:solidFill>
            <a:srgbClr val="111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stretch>
            <a:fillRect/>
          </a:stretch>
        </p:blipFill>
        <p:spPr>
          <a:xfrm>
            <a:off x="0" y="6328310"/>
            <a:ext cx="1366982" cy="529690"/>
          </a:xfrm>
          <a:prstGeom prst="rect">
            <a:avLst/>
          </a:prstGeom>
        </p:spPr>
      </p:pic>
      <p:sp>
        <p:nvSpPr>
          <p:cNvPr id="8" name="Slide Number Placeholder 7"/>
          <p:cNvSpPr>
            <a:spLocks noGrp="1"/>
          </p:cNvSpPr>
          <p:nvPr>
            <p:ph type="sldNum" sz="quarter" idx="12"/>
          </p:nvPr>
        </p:nvSpPr>
        <p:spPr/>
        <p:txBody>
          <a:bodyPr/>
          <a:lstStyle/>
          <a:p>
            <a:fld id="{A9F10B4E-A22C-48DD-BF96-89E92FBA24D0}" type="slidenum">
              <a:rPr lang="en-US" smtClean="0">
                <a:solidFill>
                  <a:schemeClr val="bg1"/>
                </a:solidFill>
              </a:rPr>
              <a:t>9</a:t>
            </a:fld>
            <a:endParaRPr lang="en-US" dirty="0">
              <a:solidFill>
                <a:schemeClr val="bg1"/>
              </a:solidFill>
            </a:endParaRPr>
          </a:p>
        </p:txBody>
      </p:sp>
      <p:sp>
        <p:nvSpPr>
          <p:cNvPr id="10" name="Rectangle 9"/>
          <p:cNvSpPr/>
          <p:nvPr/>
        </p:nvSpPr>
        <p:spPr>
          <a:xfrm>
            <a:off x="6607897" y="6327633"/>
            <a:ext cx="3174278" cy="53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050" dirty="0">
                <a:solidFill>
                  <a:schemeClr val="bg1"/>
                </a:solidFill>
              </a:rPr>
              <a:t>Fundamentals of Programming II</a:t>
            </a:r>
          </a:p>
          <a:p>
            <a:pPr>
              <a:lnSpc>
                <a:spcPct val="150000"/>
              </a:lnSpc>
            </a:pPr>
            <a:r>
              <a:rPr lang="en-US" sz="1050" dirty="0">
                <a:solidFill>
                  <a:schemeClr val="bg1"/>
                </a:solidFill>
              </a:rPr>
              <a:t>Keith &amp; Jenkins, Air Force Institute of Technology</a:t>
            </a:r>
            <a:endParaRPr lang="en-US" sz="1050" dirty="0"/>
          </a:p>
        </p:txBody>
      </p:sp>
    </p:spTree>
    <p:extLst>
      <p:ext uri="{BB962C8B-B14F-4D97-AF65-F5344CB8AC3E}">
        <p14:creationId xmlns:p14="http://schemas.microsoft.com/office/powerpoint/2010/main" val="430331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4493</TotalTime>
  <Words>1390</Words>
  <Application>Microsoft Office PowerPoint</Application>
  <PresentationFormat>Widescreen</PresentationFormat>
  <Paragraphs>343</Paragraphs>
  <Slides>21</Slides>
  <Notes>20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OPER 006: Fundamentals of Programming II  Julia and Jupyter Lab</vt:lpstr>
      <vt:lpstr>Schedule Version 2.1.1</vt:lpstr>
      <vt:lpstr>Agenda</vt:lpstr>
      <vt:lpstr>Julia History</vt:lpstr>
      <vt:lpstr>Why Julia?</vt:lpstr>
      <vt:lpstr>Why Julia?</vt:lpstr>
      <vt:lpstr>Why Julia?</vt:lpstr>
      <vt:lpstr>WARNING</vt:lpstr>
      <vt:lpstr>Why not Julia?</vt:lpstr>
      <vt:lpstr>Installing Julia with Atom (easier)</vt:lpstr>
      <vt:lpstr>Installing Julia with Jupyter (harder)</vt:lpstr>
      <vt:lpstr>Installing Julia with Jupyter (harder)</vt:lpstr>
      <vt:lpstr>Installing Julia with Jupyter (harder)</vt:lpstr>
      <vt:lpstr>Installing Julia with Jupyter (harder)</vt:lpstr>
      <vt:lpstr>Julia Hands-On</vt:lpstr>
      <vt:lpstr>Jupyter</vt:lpstr>
      <vt:lpstr>Installing JupyterLab (harder)</vt:lpstr>
      <vt:lpstr>JupyterLab Hands-On</vt:lpstr>
      <vt:lpstr>Agenda</vt:lpstr>
      <vt:lpstr>Schedule Version 2.1.1</vt:lpstr>
      <vt:lpstr>Combined History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Assessment Planning with Markov Decision Processes</dc:title>
  <dc:creator>Keith, Andrew J Capt USAF AETC AFIT/ENS</dc:creator>
  <cp:lastModifiedBy>Keith, Andrew J Capt USAF AETC AFIT/ENS</cp:lastModifiedBy>
  <cp:revision>143</cp:revision>
  <cp:lastPrinted>2018-06-04T17:56:05Z</cp:lastPrinted>
  <dcterms:created xsi:type="dcterms:W3CDTF">2018-06-04T15:04:00Z</dcterms:created>
  <dcterms:modified xsi:type="dcterms:W3CDTF">2018-09-21T17:38:04Z</dcterms:modified>
</cp:coreProperties>
</file>