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handoutMasterIdLst>
    <p:handoutMasterId r:id="rId20"/>
  </p:handoutMasterIdLst>
  <p:sldIdLst>
    <p:sldId id="256" r:id="rId2"/>
    <p:sldId id="317" r:id="rId3"/>
    <p:sldId id="316" r:id="rId4"/>
    <p:sldId id="271" r:id="rId5"/>
    <p:sldId id="322" r:id="rId6"/>
    <p:sldId id="258" r:id="rId7"/>
    <p:sldId id="310" r:id="rId8"/>
    <p:sldId id="319" r:id="rId9"/>
    <p:sldId id="312" r:id="rId10"/>
    <p:sldId id="313" r:id="rId11"/>
    <p:sldId id="314" r:id="rId12"/>
    <p:sldId id="321" r:id="rId13"/>
    <p:sldId id="315" r:id="rId14"/>
    <p:sldId id="320" r:id="rId15"/>
    <p:sldId id="324" r:id="rId16"/>
    <p:sldId id="323" r:id="rId17"/>
    <p:sldId id="318" r:id="rId18"/>
  </p:sldIdLst>
  <p:sldSz cx="12192000" cy="6858000"/>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345F"/>
    <a:srgbClr val="111D4F"/>
    <a:srgbClr val="6B81DF"/>
    <a:srgbClr val="0015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3" d="100"/>
          <a:sy n="123" d="100"/>
        </p:scale>
        <p:origin x="11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6434"/>
          </a:xfrm>
          <a:prstGeom prst="rect">
            <a:avLst/>
          </a:prstGeom>
        </p:spPr>
        <p:txBody>
          <a:bodyPr vert="horz" lIns="91440" tIns="45720" rIns="91440" bIns="45720" rtlCol="0"/>
          <a:lstStyle>
            <a:lvl1pPr algn="r">
              <a:defRPr sz="1200"/>
            </a:lvl1pPr>
          </a:lstStyle>
          <a:p>
            <a:fld id="{B911B51B-C8BC-4587-A295-8CA94CAA4AD5}" type="datetimeFigureOut">
              <a:rPr lang="en-US" smtClean="0"/>
              <a:t>9/20/2018</a:t>
            </a:fld>
            <a:endParaRPr lang="en-US"/>
          </a:p>
        </p:txBody>
      </p:sp>
      <p:sp>
        <p:nvSpPr>
          <p:cNvPr id="4" name="Footer Placeholder 3"/>
          <p:cNvSpPr>
            <a:spLocks noGrp="1"/>
          </p:cNvSpPr>
          <p:nvPr>
            <p:ph type="ftr" sz="quarter" idx="2"/>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6433"/>
          </a:xfrm>
          <a:prstGeom prst="rect">
            <a:avLst/>
          </a:prstGeom>
        </p:spPr>
        <p:txBody>
          <a:bodyPr vert="horz" lIns="91440" tIns="45720" rIns="91440" bIns="45720" rtlCol="0" anchor="b"/>
          <a:lstStyle>
            <a:lvl1pPr algn="r">
              <a:defRPr sz="1200"/>
            </a:lvl1pPr>
          </a:lstStyle>
          <a:p>
            <a:fld id="{13308A93-4F7B-443E-B6E6-7789BFD58C0F}" type="slidenum">
              <a:rPr lang="en-US" smtClean="0"/>
              <a:t>‹#›</a:t>
            </a:fld>
            <a:endParaRPr lang="en-US"/>
          </a:p>
        </p:txBody>
      </p:sp>
    </p:spTree>
    <p:extLst>
      <p:ext uri="{BB962C8B-B14F-4D97-AF65-F5344CB8AC3E}">
        <p14:creationId xmlns:p14="http://schemas.microsoft.com/office/powerpoint/2010/main" val="3662106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6434"/>
          </a:xfrm>
          <a:prstGeom prst="rect">
            <a:avLst/>
          </a:prstGeom>
        </p:spPr>
        <p:txBody>
          <a:bodyPr vert="horz" lIns="91440" tIns="45720" rIns="91440" bIns="45720" rtlCol="0"/>
          <a:lstStyle>
            <a:lvl1pPr algn="r">
              <a:defRPr sz="1200"/>
            </a:lvl1pPr>
          </a:lstStyle>
          <a:p>
            <a:fld id="{2AE195C9-D914-476B-9DEE-DF8A6762A96A}" type="datetimeFigureOut">
              <a:rPr lang="en-US" smtClean="0"/>
              <a:t>9/20/2018</a:t>
            </a:fld>
            <a:endParaRPr lang="en-US"/>
          </a:p>
        </p:txBody>
      </p:sp>
      <p:sp>
        <p:nvSpPr>
          <p:cNvPr id="4" name="Slide Image Placeholder 3"/>
          <p:cNvSpPr>
            <a:spLocks noGrp="1" noRot="1" noChangeAspect="1"/>
          </p:cNvSpPr>
          <p:nvPr>
            <p:ph type="sldImg" idx="2"/>
          </p:nvPr>
        </p:nvSpPr>
        <p:spPr>
          <a:xfrm>
            <a:off x="6413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73892"/>
            <a:ext cx="5486400" cy="366045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6433"/>
          </a:xfrm>
          <a:prstGeom prst="rect">
            <a:avLst/>
          </a:prstGeom>
        </p:spPr>
        <p:txBody>
          <a:bodyPr vert="horz" lIns="91440" tIns="45720" rIns="91440" bIns="45720" rtlCol="0" anchor="b"/>
          <a:lstStyle>
            <a:lvl1pPr algn="r">
              <a:defRPr sz="1200"/>
            </a:lvl1pPr>
          </a:lstStyle>
          <a:p>
            <a:fld id="{7E7FA8D0-3ADF-4575-A929-B363EAFEBAE9}" type="slidenum">
              <a:rPr lang="en-US" smtClean="0"/>
              <a:t>‹#›</a:t>
            </a:fld>
            <a:endParaRPr lang="en-US"/>
          </a:p>
        </p:txBody>
      </p:sp>
    </p:spTree>
    <p:extLst>
      <p:ext uri="{BB962C8B-B14F-4D97-AF65-F5344CB8AC3E}">
        <p14:creationId xmlns:p14="http://schemas.microsoft.com/office/powerpoint/2010/main" val="3450500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7FA8D0-3ADF-4575-A929-B363EAFEBAE9}" type="slidenum">
              <a:rPr lang="en-US" smtClean="0"/>
              <a:t>2</a:t>
            </a:fld>
            <a:endParaRPr lang="en-US"/>
          </a:p>
        </p:txBody>
      </p:sp>
    </p:spTree>
    <p:extLst>
      <p:ext uri="{BB962C8B-B14F-4D97-AF65-F5344CB8AC3E}">
        <p14:creationId xmlns:p14="http://schemas.microsoft.com/office/powerpoint/2010/main" val="719924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7FA8D0-3ADF-4575-A929-B363EAFEBAE9}" type="slidenum">
              <a:rPr lang="en-US" smtClean="0"/>
              <a:t>11</a:t>
            </a:fld>
            <a:endParaRPr lang="en-US"/>
          </a:p>
        </p:txBody>
      </p:sp>
    </p:spTree>
    <p:extLst>
      <p:ext uri="{BB962C8B-B14F-4D97-AF65-F5344CB8AC3E}">
        <p14:creationId xmlns:p14="http://schemas.microsoft.com/office/powerpoint/2010/main" val="1851451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7FA8D0-3ADF-4575-A929-B363EAFEBAE9}" type="slidenum">
              <a:rPr lang="en-US" smtClean="0"/>
              <a:t>12</a:t>
            </a:fld>
            <a:endParaRPr lang="en-US"/>
          </a:p>
        </p:txBody>
      </p:sp>
    </p:spTree>
    <p:extLst>
      <p:ext uri="{BB962C8B-B14F-4D97-AF65-F5344CB8AC3E}">
        <p14:creationId xmlns:p14="http://schemas.microsoft.com/office/powerpoint/2010/main" val="30934710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7FA8D0-3ADF-4575-A929-B363EAFEBAE9}" type="slidenum">
              <a:rPr lang="en-US" smtClean="0"/>
              <a:t>13</a:t>
            </a:fld>
            <a:endParaRPr lang="en-US"/>
          </a:p>
        </p:txBody>
      </p:sp>
    </p:spTree>
    <p:extLst>
      <p:ext uri="{BB962C8B-B14F-4D97-AF65-F5344CB8AC3E}">
        <p14:creationId xmlns:p14="http://schemas.microsoft.com/office/powerpoint/2010/main" val="623827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7FA8D0-3ADF-4575-A929-B363EAFEBAE9}" type="slidenum">
              <a:rPr lang="en-US" smtClean="0"/>
              <a:t>14</a:t>
            </a:fld>
            <a:endParaRPr lang="en-US"/>
          </a:p>
        </p:txBody>
      </p:sp>
    </p:spTree>
    <p:extLst>
      <p:ext uri="{BB962C8B-B14F-4D97-AF65-F5344CB8AC3E}">
        <p14:creationId xmlns:p14="http://schemas.microsoft.com/office/powerpoint/2010/main" val="41384036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7FA8D0-3ADF-4575-A929-B363EAFEBAE9}" type="slidenum">
              <a:rPr lang="en-US" smtClean="0"/>
              <a:t>15</a:t>
            </a:fld>
            <a:endParaRPr lang="en-US"/>
          </a:p>
        </p:txBody>
      </p:sp>
    </p:spTree>
    <p:extLst>
      <p:ext uri="{BB962C8B-B14F-4D97-AF65-F5344CB8AC3E}">
        <p14:creationId xmlns:p14="http://schemas.microsoft.com/office/powerpoint/2010/main" val="15264330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7FA8D0-3ADF-4575-A929-B363EAFEBAE9}" type="slidenum">
              <a:rPr lang="en-US" smtClean="0"/>
              <a:t>16</a:t>
            </a:fld>
            <a:endParaRPr lang="en-US"/>
          </a:p>
        </p:txBody>
      </p:sp>
    </p:spTree>
    <p:extLst>
      <p:ext uri="{BB962C8B-B14F-4D97-AF65-F5344CB8AC3E}">
        <p14:creationId xmlns:p14="http://schemas.microsoft.com/office/powerpoint/2010/main" val="36020573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7FA8D0-3ADF-4575-A929-B363EAFEBAE9}" type="slidenum">
              <a:rPr lang="en-US" smtClean="0"/>
              <a:t>17</a:t>
            </a:fld>
            <a:endParaRPr lang="en-US"/>
          </a:p>
        </p:txBody>
      </p:sp>
    </p:spTree>
    <p:extLst>
      <p:ext uri="{BB962C8B-B14F-4D97-AF65-F5344CB8AC3E}">
        <p14:creationId xmlns:p14="http://schemas.microsoft.com/office/powerpoint/2010/main" val="68041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7FA8D0-3ADF-4575-A929-B363EAFEBAE9}" type="slidenum">
              <a:rPr lang="en-US" smtClean="0"/>
              <a:t>3</a:t>
            </a:fld>
            <a:endParaRPr lang="en-US"/>
          </a:p>
        </p:txBody>
      </p:sp>
    </p:spTree>
    <p:extLst>
      <p:ext uri="{BB962C8B-B14F-4D97-AF65-F5344CB8AC3E}">
        <p14:creationId xmlns:p14="http://schemas.microsoft.com/office/powerpoint/2010/main" val="805219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7FA8D0-3ADF-4575-A929-B363EAFEBAE9}" type="slidenum">
              <a:rPr lang="en-US" smtClean="0"/>
              <a:t>4</a:t>
            </a:fld>
            <a:endParaRPr lang="en-US"/>
          </a:p>
        </p:txBody>
      </p:sp>
    </p:spTree>
    <p:extLst>
      <p:ext uri="{BB962C8B-B14F-4D97-AF65-F5344CB8AC3E}">
        <p14:creationId xmlns:p14="http://schemas.microsoft.com/office/powerpoint/2010/main" val="211856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7FA8D0-3ADF-4575-A929-B363EAFEBAE9}" type="slidenum">
              <a:rPr lang="en-US" smtClean="0"/>
              <a:t>5</a:t>
            </a:fld>
            <a:endParaRPr lang="en-US"/>
          </a:p>
        </p:txBody>
      </p:sp>
    </p:spTree>
    <p:extLst>
      <p:ext uri="{BB962C8B-B14F-4D97-AF65-F5344CB8AC3E}">
        <p14:creationId xmlns:p14="http://schemas.microsoft.com/office/powerpoint/2010/main" val="817026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7FA8D0-3ADF-4575-A929-B363EAFEBAE9}" type="slidenum">
              <a:rPr lang="en-US" smtClean="0"/>
              <a:t>6</a:t>
            </a:fld>
            <a:endParaRPr lang="en-US"/>
          </a:p>
        </p:txBody>
      </p:sp>
    </p:spTree>
    <p:extLst>
      <p:ext uri="{BB962C8B-B14F-4D97-AF65-F5344CB8AC3E}">
        <p14:creationId xmlns:p14="http://schemas.microsoft.com/office/powerpoint/2010/main" val="1863032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7FA8D0-3ADF-4575-A929-B363EAFEBAE9}" type="slidenum">
              <a:rPr lang="en-US" smtClean="0"/>
              <a:t>7</a:t>
            </a:fld>
            <a:endParaRPr lang="en-US"/>
          </a:p>
        </p:txBody>
      </p:sp>
    </p:spTree>
    <p:extLst>
      <p:ext uri="{BB962C8B-B14F-4D97-AF65-F5344CB8AC3E}">
        <p14:creationId xmlns:p14="http://schemas.microsoft.com/office/powerpoint/2010/main" val="2286357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7FA8D0-3ADF-4575-A929-B363EAFEBAE9}" type="slidenum">
              <a:rPr lang="en-US" smtClean="0"/>
              <a:t>8</a:t>
            </a:fld>
            <a:endParaRPr lang="en-US"/>
          </a:p>
        </p:txBody>
      </p:sp>
    </p:spTree>
    <p:extLst>
      <p:ext uri="{BB962C8B-B14F-4D97-AF65-F5344CB8AC3E}">
        <p14:creationId xmlns:p14="http://schemas.microsoft.com/office/powerpoint/2010/main" val="3606450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7FA8D0-3ADF-4575-A929-B363EAFEBAE9}" type="slidenum">
              <a:rPr lang="en-US" smtClean="0"/>
              <a:t>9</a:t>
            </a:fld>
            <a:endParaRPr lang="en-US"/>
          </a:p>
        </p:txBody>
      </p:sp>
    </p:spTree>
    <p:extLst>
      <p:ext uri="{BB962C8B-B14F-4D97-AF65-F5344CB8AC3E}">
        <p14:creationId xmlns:p14="http://schemas.microsoft.com/office/powerpoint/2010/main" val="3000890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7FA8D0-3ADF-4575-A929-B363EAFEBAE9}" type="slidenum">
              <a:rPr lang="en-US" smtClean="0"/>
              <a:t>10</a:t>
            </a:fld>
            <a:endParaRPr lang="en-US"/>
          </a:p>
        </p:txBody>
      </p:sp>
    </p:spTree>
    <p:extLst>
      <p:ext uri="{BB962C8B-B14F-4D97-AF65-F5344CB8AC3E}">
        <p14:creationId xmlns:p14="http://schemas.microsoft.com/office/powerpoint/2010/main" val="3910498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9A0C9A2-E48F-405F-ADFF-D20D657A0102}" type="datetime1">
              <a:rPr lang="en-US" smtClean="0"/>
              <a:t>9/20/2018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F10B4E-A22C-48DD-BF96-89E92FBA24D0}" type="slidenum">
              <a:rPr lang="en-US" smtClean="0"/>
              <a:t>‹#›</a:t>
            </a:fld>
            <a:endParaRPr lang="en-US"/>
          </a:p>
        </p:txBody>
      </p:sp>
    </p:spTree>
    <p:extLst>
      <p:ext uri="{BB962C8B-B14F-4D97-AF65-F5344CB8AC3E}">
        <p14:creationId xmlns:p14="http://schemas.microsoft.com/office/powerpoint/2010/main" val="4207002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54C9ED-D9B9-49D1-9675-CE7D9E843BB1}" type="datetime1">
              <a:rPr lang="en-US" smtClean="0"/>
              <a:t>9/20/2018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F10B4E-A22C-48DD-BF96-89E92FBA24D0}" type="slidenum">
              <a:rPr lang="en-US" smtClean="0"/>
              <a:t>‹#›</a:t>
            </a:fld>
            <a:endParaRPr lang="en-US"/>
          </a:p>
        </p:txBody>
      </p:sp>
    </p:spTree>
    <p:extLst>
      <p:ext uri="{BB962C8B-B14F-4D97-AF65-F5344CB8AC3E}">
        <p14:creationId xmlns:p14="http://schemas.microsoft.com/office/powerpoint/2010/main" val="2094601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0E2451-5548-433A-A262-A73640AFF7EE}" type="datetime1">
              <a:rPr lang="en-US" smtClean="0"/>
              <a:t>9/20/2018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F10B4E-A22C-48DD-BF96-89E92FBA24D0}" type="slidenum">
              <a:rPr lang="en-US" smtClean="0"/>
              <a:t>‹#›</a:t>
            </a:fld>
            <a:endParaRPr lang="en-US"/>
          </a:p>
        </p:txBody>
      </p:sp>
    </p:spTree>
    <p:extLst>
      <p:ext uri="{BB962C8B-B14F-4D97-AF65-F5344CB8AC3E}">
        <p14:creationId xmlns:p14="http://schemas.microsoft.com/office/powerpoint/2010/main" val="3419434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64EF01-CAF3-4C2A-AB6F-445E7B559C0A}" type="datetime1">
              <a:rPr lang="en-US" smtClean="0"/>
              <a:t>9/20/2018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F10B4E-A22C-48DD-BF96-89E92FBA24D0}" type="slidenum">
              <a:rPr lang="en-US" smtClean="0"/>
              <a:t>‹#›</a:t>
            </a:fld>
            <a:endParaRPr lang="en-US"/>
          </a:p>
        </p:txBody>
      </p:sp>
    </p:spTree>
    <p:extLst>
      <p:ext uri="{BB962C8B-B14F-4D97-AF65-F5344CB8AC3E}">
        <p14:creationId xmlns:p14="http://schemas.microsoft.com/office/powerpoint/2010/main" val="170066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AFB36E-8B6C-402E-99F4-CAFC9B8EF1CA}" type="datetime1">
              <a:rPr lang="en-US" smtClean="0"/>
              <a:t>9/20/2018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F10B4E-A22C-48DD-BF96-89E92FBA24D0}" type="slidenum">
              <a:rPr lang="en-US" smtClean="0"/>
              <a:t>‹#›</a:t>
            </a:fld>
            <a:endParaRPr lang="en-US"/>
          </a:p>
        </p:txBody>
      </p:sp>
    </p:spTree>
    <p:extLst>
      <p:ext uri="{BB962C8B-B14F-4D97-AF65-F5344CB8AC3E}">
        <p14:creationId xmlns:p14="http://schemas.microsoft.com/office/powerpoint/2010/main" val="3391655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B49A98-C763-4072-B874-2C8D6DB5CEDB}" type="datetime1">
              <a:rPr lang="en-US" smtClean="0"/>
              <a:t>9/20/2018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F10B4E-A22C-48DD-BF96-89E92FBA24D0}" type="slidenum">
              <a:rPr lang="en-US" smtClean="0"/>
              <a:t>‹#›</a:t>
            </a:fld>
            <a:endParaRPr lang="en-US"/>
          </a:p>
        </p:txBody>
      </p:sp>
    </p:spTree>
    <p:extLst>
      <p:ext uri="{BB962C8B-B14F-4D97-AF65-F5344CB8AC3E}">
        <p14:creationId xmlns:p14="http://schemas.microsoft.com/office/powerpoint/2010/main" val="3730700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B7D8C7-CCA2-4673-88FA-891D7B1A322E}" type="datetime1">
              <a:rPr lang="en-US" smtClean="0"/>
              <a:t>9/20/2018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F10B4E-A22C-48DD-BF96-89E92FBA24D0}" type="slidenum">
              <a:rPr lang="en-US" smtClean="0"/>
              <a:t>‹#›</a:t>
            </a:fld>
            <a:endParaRPr lang="en-US"/>
          </a:p>
        </p:txBody>
      </p:sp>
    </p:spTree>
    <p:extLst>
      <p:ext uri="{BB962C8B-B14F-4D97-AF65-F5344CB8AC3E}">
        <p14:creationId xmlns:p14="http://schemas.microsoft.com/office/powerpoint/2010/main" val="1710766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952CEE0-30E3-404B-80F9-916FCCF3751A}" type="datetime1">
              <a:rPr lang="en-US" smtClean="0"/>
              <a:t>9/20/2018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F10B4E-A22C-48DD-BF96-89E92FBA24D0}" type="slidenum">
              <a:rPr lang="en-US" smtClean="0"/>
              <a:t>‹#›</a:t>
            </a:fld>
            <a:endParaRPr lang="en-US"/>
          </a:p>
        </p:txBody>
      </p:sp>
    </p:spTree>
    <p:extLst>
      <p:ext uri="{BB962C8B-B14F-4D97-AF65-F5344CB8AC3E}">
        <p14:creationId xmlns:p14="http://schemas.microsoft.com/office/powerpoint/2010/main" val="317950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588D46-4C64-4A78-9DC9-636CFF8D0FEF}" type="datetime1">
              <a:rPr lang="en-US" smtClean="0"/>
              <a:t>9/20/2018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F10B4E-A22C-48DD-BF96-89E92FBA24D0}" type="slidenum">
              <a:rPr lang="en-US" smtClean="0"/>
              <a:t>‹#›</a:t>
            </a:fld>
            <a:endParaRPr lang="en-US"/>
          </a:p>
        </p:txBody>
      </p:sp>
    </p:spTree>
    <p:extLst>
      <p:ext uri="{BB962C8B-B14F-4D97-AF65-F5344CB8AC3E}">
        <p14:creationId xmlns:p14="http://schemas.microsoft.com/office/powerpoint/2010/main" val="3613173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F9F4A0-4D3E-49E0-A5D9-8D8761497A5B}" type="datetime1">
              <a:rPr lang="en-US" smtClean="0"/>
              <a:t>9/20/2018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F10B4E-A22C-48DD-BF96-89E92FBA24D0}" type="slidenum">
              <a:rPr lang="en-US" smtClean="0"/>
              <a:t>‹#›</a:t>
            </a:fld>
            <a:endParaRPr lang="en-US"/>
          </a:p>
        </p:txBody>
      </p:sp>
    </p:spTree>
    <p:extLst>
      <p:ext uri="{BB962C8B-B14F-4D97-AF65-F5344CB8AC3E}">
        <p14:creationId xmlns:p14="http://schemas.microsoft.com/office/powerpoint/2010/main" val="585330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D665A3-9F42-4F35-B5F7-466CF2A4B2E4}" type="datetime1">
              <a:rPr lang="en-US" smtClean="0"/>
              <a:t>9/20/2018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F10B4E-A22C-48DD-BF96-89E92FBA24D0}" type="slidenum">
              <a:rPr lang="en-US" smtClean="0"/>
              <a:t>‹#›</a:t>
            </a:fld>
            <a:endParaRPr lang="en-US"/>
          </a:p>
        </p:txBody>
      </p:sp>
    </p:spTree>
    <p:extLst>
      <p:ext uri="{BB962C8B-B14F-4D97-AF65-F5344CB8AC3E}">
        <p14:creationId xmlns:p14="http://schemas.microsoft.com/office/powerpoint/2010/main" val="3215022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2670F5-9C7A-4AC2-93EA-5D3AABA015C6}" type="datetime1">
              <a:rPr lang="en-US" smtClean="0"/>
              <a:t>9/20/2018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F10B4E-A22C-48DD-BF96-89E92FBA24D0}" type="slidenum">
              <a:rPr lang="en-US" smtClean="0"/>
              <a:t>‹#›</a:t>
            </a:fld>
            <a:endParaRPr lang="en-US"/>
          </a:p>
        </p:txBody>
      </p:sp>
    </p:spTree>
    <p:extLst>
      <p:ext uri="{BB962C8B-B14F-4D97-AF65-F5344CB8AC3E}">
        <p14:creationId xmlns:p14="http://schemas.microsoft.com/office/powerpoint/2010/main" val="3571745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r4ds.had.co.nz/workflow-basics.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jupyter.org/install.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hyperlink" Target="https://code.visualstudio.com/docs/python/python-tutoria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marketplace.visualstudio.com/items?itemName=donjayamanne.python-extension-pack"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dataquest.io/blog/jupyter-notebook-tutoria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ourses.edx.org/courses/UTAustinX/UT.7.01x/3T2014/56c5437b88fa43cf828bff5371c6a924/"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r4ds.had.co.nz/data-visualisation.html" TargetMode="External"/><Relationship Id="rId4" Type="http://schemas.openxmlformats.org/officeDocument/2006/relationships/hyperlink" Target="https://cran.r-project.org/doc/manuals/r-release/R-admin.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11D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80291" y="1122363"/>
            <a:ext cx="11379200" cy="2387600"/>
          </a:xfrm>
        </p:spPr>
        <p:txBody>
          <a:bodyPr anchor="ctr">
            <a:normAutofit/>
          </a:bodyPr>
          <a:lstStyle/>
          <a:p>
            <a:pPr algn="l"/>
            <a:r>
              <a:rPr lang="en-US" sz="4400" dirty="0">
                <a:solidFill>
                  <a:schemeClr val="bg1"/>
                </a:solidFill>
                <a:latin typeface="Arial" panose="020B0604020202020204" pitchFamily="34" charset="0"/>
                <a:cs typeface="Arial" panose="020B0604020202020204" pitchFamily="34" charset="0"/>
              </a:rPr>
              <a:t>OPER 006: Fundamentals of Programming II</a:t>
            </a:r>
            <a:br>
              <a:rPr lang="en-US" sz="4400" dirty="0">
                <a:solidFill>
                  <a:schemeClr val="bg1"/>
                </a:solidFill>
                <a:latin typeface="Arial" panose="020B0604020202020204" pitchFamily="34" charset="0"/>
                <a:cs typeface="Arial" panose="020B0604020202020204" pitchFamily="34" charset="0"/>
              </a:rPr>
            </a:br>
            <a:r>
              <a:rPr lang="en-US" sz="4400" dirty="0">
                <a:solidFill>
                  <a:schemeClr val="bg1"/>
                </a:solidFill>
                <a:latin typeface="Arial" panose="020B0604020202020204" pitchFamily="34" charset="0"/>
                <a:cs typeface="Arial" panose="020B0604020202020204" pitchFamily="34" charset="0"/>
              </a:rPr>
              <a:t/>
            </a:r>
            <a:br>
              <a:rPr lang="en-US" sz="4400" dirty="0">
                <a:solidFill>
                  <a:schemeClr val="bg1"/>
                </a:solidFill>
                <a:latin typeface="Arial" panose="020B0604020202020204" pitchFamily="34" charset="0"/>
                <a:cs typeface="Arial" panose="020B0604020202020204" pitchFamily="34" charset="0"/>
              </a:rPr>
            </a:br>
            <a:r>
              <a:rPr lang="en-US" sz="4400" dirty="0">
                <a:solidFill>
                  <a:schemeClr val="bg1"/>
                </a:solidFill>
                <a:latin typeface="Arial" panose="020B0604020202020204" pitchFamily="34" charset="0"/>
                <a:cs typeface="Arial" panose="020B0604020202020204" pitchFamily="34" charset="0"/>
              </a:rPr>
              <a:t>R and Python</a:t>
            </a:r>
          </a:p>
        </p:txBody>
      </p:sp>
      <p:sp>
        <p:nvSpPr>
          <p:cNvPr id="3" name="Subtitle 2"/>
          <p:cNvSpPr>
            <a:spLocks noGrp="1"/>
          </p:cNvSpPr>
          <p:nvPr>
            <p:ph type="subTitle" idx="1"/>
          </p:nvPr>
        </p:nvSpPr>
        <p:spPr>
          <a:xfrm>
            <a:off x="480291" y="4125686"/>
            <a:ext cx="11379200" cy="1132114"/>
          </a:xfrm>
        </p:spPr>
        <p:txBody>
          <a:bodyPr>
            <a:normAutofit/>
          </a:bodyPr>
          <a:lstStyle/>
          <a:p>
            <a:pPr algn="l"/>
            <a:r>
              <a:rPr lang="en-US" sz="2000" dirty="0">
                <a:solidFill>
                  <a:schemeClr val="bg1"/>
                </a:solidFill>
                <a:latin typeface="Arial" panose="020B0604020202020204" pitchFamily="34" charset="0"/>
                <a:cs typeface="Arial" panose="020B0604020202020204" pitchFamily="34" charset="0"/>
              </a:rPr>
              <a:t>Capt Andrew Keith, Capt Phil Jenkins</a:t>
            </a:r>
          </a:p>
          <a:p>
            <a:pPr algn="l"/>
            <a:r>
              <a:rPr lang="en-US" sz="2000" dirty="0">
                <a:solidFill>
                  <a:schemeClr val="bg1"/>
                </a:solidFill>
                <a:latin typeface="Arial" panose="020B0604020202020204" pitchFamily="34" charset="0"/>
                <a:cs typeface="Arial" panose="020B0604020202020204" pitchFamily="34" charset="0"/>
              </a:rPr>
              <a:t>20 Sep 2018</a:t>
            </a:r>
          </a:p>
        </p:txBody>
      </p:sp>
      <p:grpSp>
        <p:nvGrpSpPr>
          <p:cNvPr id="7" name="Group 6"/>
          <p:cNvGrpSpPr/>
          <p:nvPr/>
        </p:nvGrpSpPr>
        <p:grpSpPr>
          <a:xfrm>
            <a:off x="0" y="6327971"/>
            <a:ext cx="12192000" cy="530029"/>
            <a:chOff x="0" y="6327971"/>
            <a:chExt cx="12192000" cy="530029"/>
          </a:xfrm>
        </p:grpSpPr>
        <p:pic>
          <p:nvPicPr>
            <p:cNvPr id="4" name="Picture 3"/>
            <p:cNvPicPr>
              <a:picLocks noChangeAspect="1"/>
            </p:cNvPicPr>
            <p:nvPr/>
          </p:nvPicPr>
          <p:blipFill>
            <a:blip r:embed="rId2"/>
            <a:stretch>
              <a:fillRect/>
            </a:stretch>
          </p:blipFill>
          <p:spPr>
            <a:xfrm>
              <a:off x="0" y="6327971"/>
              <a:ext cx="1366982" cy="530029"/>
            </a:xfrm>
            <a:prstGeom prst="rect">
              <a:avLst/>
            </a:prstGeom>
          </p:spPr>
        </p:pic>
        <p:sp>
          <p:nvSpPr>
            <p:cNvPr id="6" name="Rectangle 5"/>
            <p:cNvSpPr/>
            <p:nvPr/>
          </p:nvSpPr>
          <p:spPr>
            <a:xfrm>
              <a:off x="1366982" y="6327971"/>
              <a:ext cx="10825018" cy="5300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 xmlns:a16="http://schemas.microsoft.com/office/drawing/2014/main" id="{D188F258-72F4-4565-82DD-38B0669BD247}"/>
              </a:ext>
            </a:extLst>
          </p:cNvPr>
          <p:cNvSpPr txBox="1"/>
          <p:nvPr/>
        </p:nvSpPr>
        <p:spPr>
          <a:xfrm>
            <a:off x="8570051" y="6339069"/>
            <a:ext cx="3621949" cy="507831"/>
          </a:xfrm>
          <a:prstGeom prst="rect">
            <a:avLst/>
          </a:prstGeom>
          <a:noFill/>
        </p:spPr>
        <p:txBody>
          <a:bodyPr wrap="square" rtlCol="0">
            <a:spAutoFit/>
          </a:bodyPr>
          <a:lstStyle/>
          <a:p>
            <a:pPr algn="r"/>
            <a:r>
              <a:rPr lang="en-US" sz="900" dirty="0">
                <a:solidFill>
                  <a:schemeClr val="tx1">
                    <a:lumMod val="50000"/>
                    <a:lumOff val="50000"/>
                  </a:schemeClr>
                </a:solidFill>
              </a:rPr>
              <a:t>Disclaimer. The views expressed in this presentation are those of the authors and do not reflect the official policy or position of the United States Air Force, Department of Defense or the U.S. government.</a:t>
            </a:r>
          </a:p>
        </p:txBody>
      </p:sp>
    </p:spTree>
    <p:extLst>
      <p:ext uri="{BB962C8B-B14F-4D97-AF65-F5344CB8AC3E}">
        <p14:creationId xmlns:p14="http://schemas.microsoft.com/office/powerpoint/2010/main" val="895469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
            <a:ext cx="11830051" cy="876300"/>
          </a:xfrm>
        </p:spPr>
        <p:txBody>
          <a:bodyPr>
            <a:normAutofit/>
          </a:bodyPr>
          <a:lstStyle/>
          <a:p>
            <a:r>
              <a:rPr lang="en-US" sz="3200" dirty="0">
                <a:solidFill>
                  <a:srgbClr val="111D4F"/>
                </a:solidFill>
                <a:latin typeface="Arial" panose="020B0604020202020204" pitchFamily="34" charset="0"/>
                <a:cs typeface="Arial" panose="020B0604020202020204" pitchFamily="34" charset="0"/>
              </a:rPr>
              <a:t>R Hands-On</a:t>
            </a:r>
          </a:p>
        </p:txBody>
      </p:sp>
      <p:sp>
        <p:nvSpPr>
          <p:cNvPr id="3" name="Content Placeholder 2"/>
          <p:cNvSpPr>
            <a:spLocks noGrp="1"/>
          </p:cNvSpPr>
          <p:nvPr>
            <p:ph idx="1"/>
          </p:nvPr>
        </p:nvSpPr>
        <p:spPr>
          <a:xfrm>
            <a:off x="733425" y="1238250"/>
            <a:ext cx="10620375" cy="4539386"/>
          </a:xfrm>
        </p:spPr>
        <p:txBody>
          <a:bodyPr anchor="t">
            <a:normAutofit/>
          </a:bodyPr>
          <a:lstStyle/>
          <a:p>
            <a:r>
              <a:rPr lang="en-US" sz="2400" dirty="0">
                <a:solidFill>
                  <a:srgbClr val="111D4F"/>
                </a:solidFill>
                <a:latin typeface="Arial" panose="020B0604020202020204" pitchFamily="34" charset="0"/>
                <a:cs typeface="Arial" panose="020B0604020202020204" pitchFamily="34" charset="0"/>
              </a:rPr>
              <a:t>Work through R for Data Science </a:t>
            </a:r>
            <a:r>
              <a:rPr lang="en-US" sz="2400" dirty="0">
                <a:solidFill>
                  <a:srgbClr val="111D4F"/>
                </a:solidFill>
                <a:latin typeface="Arial" panose="020B0604020202020204" pitchFamily="34" charset="0"/>
                <a:cs typeface="Arial" panose="020B0604020202020204" pitchFamily="34" charset="0"/>
                <a:hlinkClick r:id="rId3"/>
              </a:rPr>
              <a:t>Ch. 4</a:t>
            </a:r>
            <a:endParaRPr lang="en-US" sz="2400" dirty="0">
              <a:solidFill>
                <a:srgbClr val="111D4F"/>
              </a:solidFill>
              <a:latin typeface="Arial" panose="020B0604020202020204" pitchFamily="34" charset="0"/>
              <a:cs typeface="Arial" panose="020B0604020202020204" pitchFamily="34" charset="0"/>
            </a:endParaRPr>
          </a:p>
          <a:p>
            <a:endParaRPr lang="en-US" sz="2000" dirty="0">
              <a:solidFill>
                <a:srgbClr val="111D4F"/>
              </a:solidFill>
              <a:latin typeface="Arial" panose="020B0604020202020204" pitchFamily="34" charset="0"/>
              <a:cs typeface="Arial" panose="020B0604020202020204" pitchFamily="34" charset="0"/>
            </a:endParaRPr>
          </a:p>
          <a:p>
            <a:r>
              <a:rPr lang="en-US" sz="2400" dirty="0">
                <a:solidFill>
                  <a:srgbClr val="111D4F"/>
                </a:solidFill>
                <a:latin typeface="Arial" panose="020B0604020202020204" pitchFamily="34" charset="0"/>
                <a:cs typeface="Arial" panose="020B0604020202020204" pitchFamily="34" charset="0"/>
              </a:rPr>
              <a:t>If you get stuck, try these (in order):</a:t>
            </a:r>
          </a:p>
          <a:p>
            <a:pPr marL="914400" lvl="1" indent="-457200">
              <a:buFont typeface="+mj-lt"/>
              <a:buAutoNum type="arabicPeriod"/>
            </a:pPr>
            <a:r>
              <a:rPr lang="en-US" sz="2000" dirty="0">
                <a:solidFill>
                  <a:srgbClr val="111D4F"/>
                </a:solidFill>
                <a:latin typeface="Arial" panose="020B0604020202020204" pitchFamily="34" charset="0"/>
                <a:cs typeface="Arial" panose="020B0604020202020204" pitchFamily="34" charset="0"/>
              </a:rPr>
              <a:t>Ask your neighbor</a:t>
            </a:r>
          </a:p>
          <a:p>
            <a:pPr marL="914400" lvl="1" indent="-457200">
              <a:buFont typeface="+mj-lt"/>
              <a:buAutoNum type="arabicPeriod"/>
            </a:pPr>
            <a:r>
              <a:rPr lang="en-US" sz="2000" dirty="0">
                <a:solidFill>
                  <a:srgbClr val="111D4F"/>
                </a:solidFill>
                <a:latin typeface="Arial" panose="020B0604020202020204" pitchFamily="34" charset="0"/>
                <a:cs typeface="Arial" panose="020B0604020202020204" pitchFamily="34" charset="0"/>
              </a:rPr>
              <a:t>Ask me</a:t>
            </a:r>
          </a:p>
          <a:p>
            <a:pPr marL="914400" lvl="1" indent="-457200">
              <a:buFont typeface="+mj-lt"/>
              <a:buAutoNum type="arabicPeriod"/>
            </a:pPr>
            <a:r>
              <a:rPr lang="en-US" sz="2000" dirty="0">
                <a:solidFill>
                  <a:srgbClr val="111D4F"/>
                </a:solidFill>
                <a:latin typeface="Arial" panose="020B0604020202020204" pitchFamily="34" charset="0"/>
                <a:cs typeface="Arial" panose="020B0604020202020204" pitchFamily="34" charset="0"/>
              </a:rPr>
              <a:t>Check the tutorial</a:t>
            </a:r>
          </a:p>
          <a:p>
            <a:pPr marL="914400" lvl="1" indent="-457200">
              <a:buFont typeface="+mj-lt"/>
              <a:buAutoNum type="arabicPeriod"/>
            </a:pPr>
            <a:r>
              <a:rPr lang="en-US" sz="2000" dirty="0">
                <a:solidFill>
                  <a:srgbClr val="111D4F"/>
                </a:solidFill>
                <a:latin typeface="Arial" panose="020B0604020202020204" pitchFamily="34" charset="0"/>
                <a:cs typeface="Arial" panose="020B0604020202020204" pitchFamily="34" charset="0"/>
              </a:rPr>
              <a:t>Check the docs</a:t>
            </a:r>
          </a:p>
          <a:p>
            <a:pPr marL="914400" lvl="1" indent="-457200">
              <a:buFont typeface="+mj-lt"/>
              <a:buAutoNum type="arabicPeriod"/>
            </a:pPr>
            <a:r>
              <a:rPr lang="en-US" sz="2000" dirty="0">
                <a:solidFill>
                  <a:srgbClr val="111D4F"/>
                </a:solidFill>
                <a:latin typeface="Arial" panose="020B0604020202020204" pitchFamily="34" charset="0"/>
                <a:cs typeface="Arial" panose="020B0604020202020204" pitchFamily="34" charset="0"/>
              </a:rPr>
              <a:t>Ask stack exchange</a:t>
            </a:r>
          </a:p>
        </p:txBody>
      </p:sp>
      <p:sp>
        <p:nvSpPr>
          <p:cNvPr id="6" name="Rectangle 5"/>
          <p:cNvSpPr/>
          <p:nvPr/>
        </p:nvSpPr>
        <p:spPr>
          <a:xfrm>
            <a:off x="1366982" y="6327971"/>
            <a:ext cx="10825018" cy="530029"/>
          </a:xfrm>
          <a:prstGeom prst="rect">
            <a:avLst/>
          </a:prstGeom>
          <a:solidFill>
            <a:srgbClr val="111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4"/>
          <a:stretch>
            <a:fillRect/>
          </a:stretch>
        </p:blipFill>
        <p:spPr>
          <a:xfrm>
            <a:off x="0" y="6328310"/>
            <a:ext cx="1366982" cy="529690"/>
          </a:xfrm>
          <a:prstGeom prst="rect">
            <a:avLst/>
          </a:prstGeom>
        </p:spPr>
      </p:pic>
      <p:sp>
        <p:nvSpPr>
          <p:cNvPr id="8" name="Slide Number Placeholder 7"/>
          <p:cNvSpPr>
            <a:spLocks noGrp="1"/>
          </p:cNvSpPr>
          <p:nvPr>
            <p:ph type="sldNum" sz="quarter" idx="12"/>
          </p:nvPr>
        </p:nvSpPr>
        <p:spPr/>
        <p:txBody>
          <a:bodyPr/>
          <a:lstStyle/>
          <a:p>
            <a:fld id="{A9F10B4E-A22C-48DD-BF96-89E92FBA24D0}" type="slidenum">
              <a:rPr lang="en-US" smtClean="0">
                <a:solidFill>
                  <a:schemeClr val="bg1"/>
                </a:solidFill>
              </a:rPr>
              <a:t>10</a:t>
            </a:fld>
            <a:endParaRPr lang="en-US" dirty="0">
              <a:solidFill>
                <a:schemeClr val="bg1"/>
              </a:solidFill>
            </a:endParaRPr>
          </a:p>
        </p:txBody>
      </p:sp>
      <p:sp>
        <p:nvSpPr>
          <p:cNvPr id="10" name="Rectangle 9"/>
          <p:cNvSpPr/>
          <p:nvPr/>
        </p:nvSpPr>
        <p:spPr>
          <a:xfrm>
            <a:off x="6607897" y="6327633"/>
            <a:ext cx="3174278" cy="53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050" dirty="0">
                <a:solidFill>
                  <a:schemeClr val="bg1"/>
                </a:solidFill>
              </a:rPr>
              <a:t>Fundamentals of Programming II</a:t>
            </a:r>
          </a:p>
          <a:p>
            <a:pPr>
              <a:lnSpc>
                <a:spcPct val="150000"/>
              </a:lnSpc>
            </a:pPr>
            <a:r>
              <a:rPr lang="en-US" sz="1050" dirty="0">
                <a:solidFill>
                  <a:schemeClr val="bg1"/>
                </a:solidFill>
              </a:rPr>
              <a:t>Keith &amp; Jenkins, Air Force Institute of Technology</a:t>
            </a:r>
            <a:endParaRPr lang="en-US" sz="1050" dirty="0"/>
          </a:p>
        </p:txBody>
      </p:sp>
    </p:spTree>
    <p:extLst>
      <p:ext uri="{BB962C8B-B14F-4D97-AF65-F5344CB8AC3E}">
        <p14:creationId xmlns:p14="http://schemas.microsoft.com/office/powerpoint/2010/main" val="32325831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
            <a:ext cx="11830051" cy="876300"/>
          </a:xfrm>
        </p:spPr>
        <p:txBody>
          <a:bodyPr>
            <a:normAutofit/>
          </a:bodyPr>
          <a:lstStyle/>
          <a:p>
            <a:r>
              <a:rPr lang="en-US" sz="3200" dirty="0">
                <a:solidFill>
                  <a:srgbClr val="111D4F"/>
                </a:solidFill>
                <a:latin typeface="Arial" panose="020B0604020202020204" pitchFamily="34" charset="0"/>
                <a:cs typeface="Arial" panose="020B0604020202020204" pitchFamily="34" charset="0"/>
              </a:rPr>
              <a:t>Python History</a:t>
            </a:r>
          </a:p>
        </p:txBody>
      </p:sp>
      <p:sp>
        <p:nvSpPr>
          <p:cNvPr id="6" name="Rectangle 5"/>
          <p:cNvSpPr/>
          <p:nvPr/>
        </p:nvSpPr>
        <p:spPr>
          <a:xfrm>
            <a:off x="1366982" y="6327971"/>
            <a:ext cx="10825018" cy="530029"/>
          </a:xfrm>
          <a:prstGeom prst="rect">
            <a:avLst/>
          </a:prstGeom>
          <a:solidFill>
            <a:srgbClr val="111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3"/>
          <a:stretch>
            <a:fillRect/>
          </a:stretch>
        </p:blipFill>
        <p:spPr>
          <a:xfrm>
            <a:off x="0" y="6328310"/>
            <a:ext cx="1366982" cy="529690"/>
          </a:xfrm>
          <a:prstGeom prst="rect">
            <a:avLst/>
          </a:prstGeom>
        </p:spPr>
      </p:pic>
      <p:sp>
        <p:nvSpPr>
          <p:cNvPr id="8" name="Slide Number Placeholder 7"/>
          <p:cNvSpPr>
            <a:spLocks noGrp="1"/>
          </p:cNvSpPr>
          <p:nvPr>
            <p:ph type="sldNum" sz="quarter" idx="12"/>
          </p:nvPr>
        </p:nvSpPr>
        <p:spPr/>
        <p:txBody>
          <a:bodyPr/>
          <a:lstStyle/>
          <a:p>
            <a:fld id="{A9F10B4E-A22C-48DD-BF96-89E92FBA24D0}" type="slidenum">
              <a:rPr lang="en-US" smtClean="0">
                <a:solidFill>
                  <a:schemeClr val="bg1"/>
                </a:solidFill>
              </a:rPr>
              <a:t>11</a:t>
            </a:fld>
            <a:endParaRPr lang="en-US" dirty="0">
              <a:solidFill>
                <a:schemeClr val="bg1"/>
              </a:solidFill>
            </a:endParaRPr>
          </a:p>
        </p:txBody>
      </p:sp>
      <p:sp>
        <p:nvSpPr>
          <p:cNvPr id="10" name="Rectangle 9"/>
          <p:cNvSpPr/>
          <p:nvPr/>
        </p:nvSpPr>
        <p:spPr>
          <a:xfrm>
            <a:off x="6607897" y="6327633"/>
            <a:ext cx="3174278" cy="53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050" dirty="0">
                <a:solidFill>
                  <a:schemeClr val="bg1"/>
                </a:solidFill>
              </a:rPr>
              <a:t>Fundamentals of Programming II</a:t>
            </a:r>
          </a:p>
          <a:p>
            <a:pPr>
              <a:lnSpc>
                <a:spcPct val="150000"/>
              </a:lnSpc>
            </a:pPr>
            <a:r>
              <a:rPr lang="en-US" sz="1050" dirty="0">
                <a:solidFill>
                  <a:schemeClr val="bg1"/>
                </a:solidFill>
              </a:rPr>
              <a:t>Keith &amp; Jenkins, Air Force Institute of Technology</a:t>
            </a:r>
            <a:endParaRPr lang="en-US" sz="1050" dirty="0"/>
          </a:p>
        </p:txBody>
      </p:sp>
      <p:cxnSp>
        <p:nvCxnSpPr>
          <p:cNvPr id="11" name="Straight Connector 10"/>
          <p:cNvCxnSpPr/>
          <p:nvPr/>
        </p:nvCxnSpPr>
        <p:spPr>
          <a:xfrm>
            <a:off x="5226341" y="775633"/>
            <a:ext cx="8389" cy="5033394"/>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5223004" y="1534672"/>
            <a:ext cx="2045905" cy="372540"/>
            <a:chOff x="7424257" y="1024256"/>
            <a:chExt cx="2045905" cy="372540"/>
          </a:xfrm>
        </p:grpSpPr>
        <p:grpSp>
          <p:nvGrpSpPr>
            <p:cNvPr id="23" name="Group 22"/>
            <p:cNvGrpSpPr/>
            <p:nvPr/>
          </p:nvGrpSpPr>
          <p:grpSpPr>
            <a:xfrm>
              <a:off x="7424257" y="1024256"/>
              <a:ext cx="931178" cy="369332"/>
              <a:chOff x="7424257" y="1024256"/>
              <a:chExt cx="931178" cy="369332"/>
            </a:xfrm>
          </p:grpSpPr>
          <p:cxnSp>
            <p:nvCxnSpPr>
              <p:cNvPr id="15" name="Straight Connector 14"/>
              <p:cNvCxnSpPr/>
              <p:nvPr/>
            </p:nvCxnSpPr>
            <p:spPr>
              <a:xfrm flipV="1">
                <a:off x="7424257" y="1213083"/>
                <a:ext cx="159391" cy="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583648" y="1024256"/>
                <a:ext cx="771787" cy="369332"/>
              </a:xfrm>
              <a:prstGeom prst="rect">
                <a:avLst/>
              </a:prstGeom>
              <a:noFill/>
            </p:spPr>
            <p:txBody>
              <a:bodyPr wrap="square" rtlCol="0">
                <a:spAutoFit/>
              </a:bodyPr>
              <a:lstStyle/>
              <a:p>
                <a:r>
                  <a:rPr lang="en-US" dirty="0" smtClean="0">
                    <a:solidFill>
                      <a:schemeClr val="tx1">
                        <a:lumMod val="50000"/>
                        <a:lumOff val="50000"/>
                      </a:schemeClr>
                    </a:solidFill>
                  </a:rPr>
                  <a:t>1995</a:t>
                </a:r>
                <a:endParaRPr lang="en-US" dirty="0">
                  <a:solidFill>
                    <a:schemeClr val="tx1">
                      <a:lumMod val="50000"/>
                      <a:lumOff val="50000"/>
                    </a:schemeClr>
                  </a:solidFill>
                </a:endParaRPr>
              </a:p>
            </p:txBody>
          </p:sp>
        </p:grpSp>
        <p:sp>
          <p:nvSpPr>
            <p:cNvPr id="24" name="TextBox 23"/>
            <p:cNvSpPr txBox="1"/>
            <p:nvPr/>
          </p:nvSpPr>
          <p:spPr>
            <a:xfrm>
              <a:off x="8195036" y="1024256"/>
              <a:ext cx="1275126" cy="372540"/>
            </a:xfrm>
            <a:prstGeom prst="rect">
              <a:avLst/>
            </a:prstGeom>
            <a:noFill/>
          </p:spPr>
          <p:txBody>
            <a:bodyPr wrap="square" rtlCol="0">
              <a:spAutoFit/>
            </a:bodyPr>
            <a:lstStyle/>
            <a:p>
              <a:r>
                <a:rPr lang="en-US" dirty="0" smtClean="0">
                  <a:solidFill>
                    <a:srgbClr val="00B050"/>
                  </a:solidFill>
                </a:rPr>
                <a:t>R created</a:t>
              </a:r>
              <a:endParaRPr lang="en-US" dirty="0">
                <a:solidFill>
                  <a:srgbClr val="00B050"/>
                </a:solidFill>
              </a:endParaRPr>
            </a:p>
          </p:txBody>
        </p:sp>
      </p:grpSp>
      <p:grpSp>
        <p:nvGrpSpPr>
          <p:cNvPr id="26" name="Group 25"/>
          <p:cNvGrpSpPr/>
          <p:nvPr/>
        </p:nvGrpSpPr>
        <p:grpSpPr>
          <a:xfrm>
            <a:off x="5223004" y="2348782"/>
            <a:ext cx="2864645" cy="369332"/>
            <a:chOff x="7424257" y="1024256"/>
            <a:chExt cx="2864645" cy="369332"/>
          </a:xfrm>
        </p:grpSpPr>
        <p:grpSp>
          <p:nvGrpSpPr>
            <p:cNvPr id="27" name="Group 26"/>
            <p:cNvGrpSpPr/>
            <p:nvPr/>
          </p:nvGrpSpPr>
          <p:grpSpPr>
            <a:xfrm>
              <a:off x="7424257" y="1024256"/>
              <a:ext cx="931178" cy="369332"/>
              <a:chOff x="7424257" y="1024256"/>
              <a:chExt cx="931178" cy="369332"/>
            </a:xfrm>
          </p:grpSpPr>
          <p:cxnSp>
            <p:nvCxnSpPr>
              <p:cNvPr id="29" name="Straight Connector 28"/>
              <p:cNvCxnSpPr/>
              <p:nvPr/>
            </p:nvCxnSpPr>
            <p:spPr>
              <a:xfrm flipV="1">
                <a:off x="7424257" y="1213083"/>
                <a:ext cx="159391" cy="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583648" y="1024256"/>
                <a:ext cx="771787" cy="369332"/>
              </a:xfrm>
              <a:prstGeom prst="rect">
                <a:avLst/>
              </a:prstGeom>
              <a:noFill/>
            </p:spPr>
            <p:txBody>
              <a:bodyPr wrap="square" rtlCol="0">
                <a:spAutoFit/>
              </a:bodyPr>
              <a:lstStyle/>
              <a:p>
                <a:r>
                  <a:rPr lang="en-US" dirty="0" smtClean="0">
                    <a:solidFill>
                      <a:schemeClr val="tx1">
                        <a:lumMod val="50000"/>
                        <a:lumOff val="50000"/>
                      </a:schemeClr>
                    </a:solidFill>
                  </a:rPr>
                  <a:t>2000</a:t>
                </a:r>
                <a:endParaRPr lang="en-US" dirty="0">
                  <a:solidFill>
                    <a:schemeClr val="tx1">
                      <a:lumMod val="50000"/>
                      <a:lumOff val="50000"/>
                    </a:schemeClr>
                  </a:solidFill>
                </a:endParaRPr>
              </a:p>
            </p:txBody>
          </p:sp>
        </p:grpSp>
        <p:sp>
          <p:nvSpPr>
            <p:cNvPr id="28" name="TextBox 27"/>
            <p:cNvSpPr txBox="1"/>
            <p:nvPr/>
          </p:nvSpPr>
          <p:spPr>
            <a:xfrm>
              <a:off x="8194027" y="1024256"/>
              <a:ext cx="2094875" cy="369332"/>
            </a:xfrm>
            <a:prstGeom prst="rect">
              <a:avLst/>
            </a:prstGeom>
            <a:noFill/>
          </p:spPr>
          <p:txBody>
            <a:bodyPr wrap="square" rtlCol="0">
              <a:spAutoFit/>
            </a:bodyPr>
            <a:lstStyle/>
            <a:p>
              <a:r>
                <a:rPr lang="en-US" dirty="0" smtClean="0">
                  <a:solidFill>
                    <a:srgbClr val="00B050"/>
                  </a:solidFill>
                </a:rPr>
                <a:t>R 1.0</a:t>
              </a:r>
              <a:endParaRPr lang="en-US" dirty="0">
                <a:solidFill>
                  <a:srgbClr val="7030A0"/>
                </a:solidFill>
              </a:endParaRPr>
            </a:p>
          </p:txBody>
        </p:sp>
      </p:grpSp>
      <p:grpSp>
        <p:nvGrpSpPr>
          <p:cNvPr id="31" name="Group 30"/>
          <p:cNvGrpSpPr/>
          <p:nvPr/>
        </p:nvGrpSpPr>
        <p:grpSpPr>
          <a:xfrm>
            <a:off x="5230535" y="1848126"/>
            <a:ext cx="2045905" cy="372540"/>
            <a:chOff x="7424257" y="1024256"/>
            <a:chExt cx="2045905" cy="372540"/>
          </a:xfrm>
        </p:grpSpPr>
        <p:grpSp>
          <p:nvGrpSpPr>
            <p:cNvPr id="32" name="Group 31"/>
            <p:cNvGrpSpPr/>
            <p:nvPr/>
          </p:nvGrpSpPr>
          <p:grpSpPr>
            <a:xfrm>
              <a:off x="7424257" y="1024256"/>
              <a:ext cx="931178" cy="369332"/>
              <a:chOff x="7424257" y="1024256"/>
              <a:chExt cx="931178" cy="369332"/>
            </a:xfrm>
          </p:grpSpPr>
          <p:cxnSp>
            <p:nvCxnSpPr>
              <p:cNvPr id="34" name="Straight Connector 33"/>
              <p:cNvCxnSpPr/>
              <p:nvPr/>
            </p:nvCxnSpPr>
            <p:spPr>
              <a:xfrm flipV="1">
                <a:off x="7424257" y="1213083"/>
                <a:ext cx="159391" cy="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583648" y="1024256"/>
                <a:ext cx="771787" cy="369332"/>
              </a:xfrm>
              <a:prstGeom prst="rect">
                <a:avLst/>
              </a:prstGeom>
              <a:noFill/>
            </p:spPr>
            <p:txBody>
              <a:bodyPr wrap="square" rtlCol="0">
                <a:spAutoFit/>
              </a:bodyPr>
              <a:lstStyle/>
              <a:p>
                <a:r>
                  <a:rPr lang="en-US" dirty="0" smtClean="0">
                    <a:solidFill>
                      <a:schemeClr val="tx1">
                        <a:lumMod val="50000"/>
                        <a:lumOff val="50000"/>
                      </a:schemeClr>
                    </a:solidFill>
                  </a:rPr>
                  <a:t>1997</a:t>
                </a:r>
                <a:endParaRPr lang="en-US" dirty="0">
                  <a:solidFill>
                    <a:schemeClr val="tx1">
                      <a:lumMod val="50000"/>
                      <a:lumOff val="50000"/>
                    </a:schemeClr>
                  </a:solidFill>
                </a:endParaRPr>
              </a:p>
            </p:txBody>
          </p:sp>
        </p:grpSp>
        <p:sp>
          <p:nvSpPr>
            <p:cNvPr id="33" name="TextBox 32"/>
            <p:cNvSpPr txBox="1"/>
            <p:nvPr/>
          </p:nvSpPr>
          <p:spPr>
            <a:xfrm>
              <a:off x="8185637" y="1024256"/>
              <a:ext cx="1284525" cy="372540"/>
            </a:xfrm>
            <a:prstGeom prst="rect">
              <a:avLst/>
            </a:prstGeom>
            <a:noFill/>
          </p:spPr>
          <p:txBody>
            <a:bodyPr wrap="square" rtlCol="0">
              <a:spAutoFit/>
            </a:bodyPr>
            <a:lstStyle/>
            <a:p>
              <a:r>
                <a:rPr lang="en-US" dirty="0" smtClean="0">
                  <a:solidFill>
                    <a:srgbClr val="00B050"/>
                  </a:solidFill>
                </a:rPr>
                <a:t>R packages</a:t>
              </a:r>
              <a:endParaRPr lang="en-US" dirty="0">
                <a:solidFill>
                  <a:srgbClr val="00B050"/>
                </a:solidFill>
              </a:endParaRPr>
            </a:p>
          </p:txBody>
        </p:sp>
      </p:grpSp>
      <p:grpSp>
        <p:nvGrpSpPr>
          <p:cNvPr id="36" name="Group 35"/>
          <p:cNvGrpSpPr/>
          <p:nvPr/>
        </p:nvGrpSpPr>
        <p:grpSpPr>
          <a:xfrm>
            <a:off x="5230535" y="3002744"/>
            <a:ext cx="2045906" cy="372540"/>
            <a:chOff x="7424257" y="1024256"/>
            <a:chExt cx="2045906" cy="372540"/>
          </a:xfrm>
        </p:grpSpPr>
        <p:grpSp>
          <p:nvGrpSpPr>
            <p:cNvPr id="37" name="Group 36"/>
            <p:cNvGrpSpPr/>
            <p:nvPr/>
          </p:nvGrpSpPr>
          <p:grpSpPr>
            <a:xfrm>
              <a:off x="7424257" y="1024256"/>
              <a:ext cx="931178" cy="369332"/>
              <a:chOff x="7424257" y="1024256"/>
              <a:chExt cx="931178" cy="369332"/>
            </a:xfrm>
          </p:grpSpPr>
          <p:cxnSp>
            <p:nvCxnSpPr>
              <p:cNvPr id="39" name="Straight Connector 38"/>
              <p:cNvCxnSpPr/>
              <p:nvPr/>
            </p:nvCxnSpPr>
            <p:spPr>
              <a:xfrm flipV="1">
                <a:off x="7424257" y="1213083"/>
                <a:ext cx="159391" cy="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583648" y="1024256"/>
                <a:ext cx="771787" cy="369332"/>
              </a:xfrm>
              <a:prstGeom prst="rect">
                <a:avLst/>
              </a:prstGeom>
              <a:noFill/>
            </p:spPr>
            <p:txBody>
              <a:bodyPr wrap="square" rtlCol="0">
                <a:spAutoFit/>
              </a:bodyPr>
              <a:lstStyle/>
              <a:p>
                <a:r>
                  <a:rPr lang="en-US" dirty="0" smtClean="0">
                    <a:solidFill>
                      <a:schemeClr val="tx1">
                        <a:lumMod val="50000"/>
                        <a:lumOff val="50000"/>
                      </a:schemeClr>
                    </a:solidFill>
                  </a:rPr>
                  <a:t>2004</a:t>
                </a:r>
                <a:endParaRPr lang="en-US" dirty="0">
                  <a:solidFill>
                    <a:schemeClr val="tx1">
                      <a:lumMod val="50000"/>
                      <a:lumOff val="50000"/>
                    </a:schemeClr>
                  </a:solidFill>
                </a:endParaRPr>
              </a:p>
            </p:txBody>
          </p:sp>
        </p:grpSp>
        <p:sp>
          <p:nvSpPr>
            <p:cNvPr id="38" name="TextBox 37"/>
            <p:cNvSpPr txBox="1"/>
            <p:nvPr/>
          </p:nvSpPr>
          <p:spPr>
            <a:xfrm>
              <a:off x="8195037" y="1024256"/>
              <a:ext cx="1275126" cy="372540"/>
            </a:xfrm>
            <a:prstGeom prst="rect">
              <a:avLst/>
            </a:prstGeom>
            <a:noFill/>
          </p:spPr>
          <p:txBody>
            <a:bodyPr wrap="square" rtlCol="0">
              <a:spAutoFit/>
            </a:bodyPr>
            <a:lstStyle/>
            <a:p>
              <a:r>
                <a:rPr lang="en-US" dirty="0" smtClean="0">
                  <a:solidFill>
                    <a:srgbClr val="00B050"/>
                  </a:solidFill>
                </a:rPr>
                <a:t>R 2.0</a:t>
              </a:r>
              <a:endParaRPr lang="en-US" dirty="0">
                <a:solidFill>
                  <a:srgbClr val="00B050"/>
                </a:solidFill>
              </a:endParaRPr>
            </a:p>
          </p:txBody>
        </p:sp>
      </p:grpSp>
      <p:grpSp>
        <p:nvGrpSpPr>
          <p:cNvPr id="41" name="Group 40"/>
          <p:cNvGrpSpPr/>
          <p:nvPr/>
        </p:nvGrpSpPr>
        <p:grpSpPr>
          <a:xfrm>
            <a:off x="5223004" y="4753127"/>
            <a:ext cx="2045905" cy="372540"/>
            <a:chOff x="7424257" y="1024256"/>
            <a:chExt cx="2045905" cy="372540"/>
          </a:xfrm>
        </p:grpSpPr>
        <p:grpSp>
          <p:nvGrpSpPr>
            <p:cNvPr id="42" name="Group 41"/>
            <p:cNvGrpSpPr/>
            <p:nvPr/>
          </p:nvGrpSpPr>
          <p:grpSpPr>
            <a:xfrm>
              <a:off x="7424257" y="1024256"/>
              <a:ext cx="931178" cy="369332"/>
              <a:chOff x="7424257" y="1024256"/>
              <a:chExt cx="931178" cy="369332"/>
            </a:xfrm>
          </p:grpSpPr>
          <p:cxnSp>
            <p:nvCxnSpPr>
              <p:cNvPr id="44" name="Straight Connector 43"/>
              <p:cNvCxnSpPr/>
              <p:nvPr/>
            </p:nvCxnSpPr>
            <p:spPr>
              <a:xfrm flipV="1">
                <a:off x="7424257" y="1213083"/>
                <a:ext cx="159391" cy="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7583648" y="1024256"/>
                <a:ext cx="771787" cy="369332"/>
              </a:xfrm>
              <a:prstGeom prst="rect">
                <a:avLst/>
              </a:prstGeom>
              <a:noFill/>
            </p:spPr>
            <p:txBody>
              <a:bodyPr wrap="square" rtlCol="0">
                <a:spAutoFit/>
              </a:bodyPr>
              <a:lstStyle/>
              <a:p>
                <a:r>
                  <a:rPr lang="en-US" dirty="0" smtClean="0">
                    <a:solidFill>
                      <a:schemeClr val="tx1">
                        <a:lumMod val="50000"/>
                        <a:lumOff val="50000"/>
                      </a:schemeClr>
                    </a:solidFill>
                  </a:rPr>
                  <a:t>2013</a:t>
                </a:r>
                <a:endParaRPr lang="en-US" dirty="0">
                  <a:solidFill>
                    <a:schemeClr val="tx1">
                      <a:lumMod val="50000"/>
                      <a:lumOff val="50000"/>
                    </a:schemeClr>
                  </a:solidFill>
                </a:endParaRPr>
              </a:p>
            </p:txBody>
          </p:sp>
        </p:grpSp>
        <p:sp>
          <p:nvSpPr>
            <p:cNvPr id="43" name="TextBox 42"/>
            <p:cNvSpPr txBox="1"/>
            <p:nvPr/>
          </p:nvSpPr>
          <p:spPr>
            <a:xfrm>
              <a:off x="8195036" y="1024256"/>
              <a:ext cx="1275126" cy="372540"/>
            </a:xfrm>
            <a:prstGeom prst="rect">
              <a:avLst/>
            </a:prstGeom>
            <a:noFill/>
          </p:spPr>
          <p:txBody>
            <a:bodyPr wrap="square" rtlCol="0">
              <a:spAutoFit/>
            </a:bodyPr>
            <a:lstStyle/>
            <a:p>
              <a:r>
                <a:rPr lang="en-US" dirty="0" smtClean="0">
                  <a:solidFill>
                    <a:srgbClr val="00B050"/>
                  </a:solidFill>
                </a:rPr>
                <a:t>R 3.0</a:t>
              </a:r>
              <a:endParaRPr lang="en-US" dirty="0">
                <a:solidFill>
                  <a:srgbClr val="00B050"/>
                </a:solidFill>
              </a:endParaRPr>
            </a:p>
          </p:txBody>
        </p:sp>
      </p:grpSp>
      <p:grpSp>
        <p:nvGrpSpPr>
          <p:cNvPr id="52" name="Group 51"/>
          <p:cNvGrpSpPr/>
          <p:nvPr/>
        </p:nvGrpSpPr>
        <p:grpSpPr>
          <a:xfrm>
            <a:off x="5225332" y="597804"/>
            <a:ext cx="931178" cy="369332"/>
            <a:chOff x="7424257" y="1024256"/>
            <a:chExt cx="931178" cy="369332"/>
          </a:xfrm>
        </p:grpSpPr>
        <p:cxnSp>
          <p:nvCxnSpPr>
            <p:cNvPr id="54" name="Straight Connector 53"/>
            <p:cNvCxnSpPr/>
            <p:nvPr/>
          </p:nvCxnSpPr>
          <p:spPr>
            <a:xfrm flipV="1">
              <a:off x="7424257" y="1213083"/>
              <a:ext cx="159391" cy="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7583648" y="1024256"/>
              <a:ext cx="771787" cy="369332"/>
            </a:xfrm>
            <a:prstGeom prst="rect">
              <a:avLst/>
            </a:prstGeom>
            <a:noFill/>
          </p:spPr>
          <p:txBody>
            <a:bodyPr wrap="square" rtlCol="0">
              <a:spAutoFit/>
            </a:bodyPr>
            <a:lstStyle/>
            <a:p>
              <a:r>
                <a:rPr lang="en-US" dirty="0" smtClean="0">
                  <a:solidFill>
                    <a:schemeClr val="tx1">
                      <a:lumMod val="50000"/>
                      <a:lumOff val="50000"/>
                    </a:schemeClr>
                  </a:solidFill>
                </a:rPr>
                <a:t>1990</a:t>
              </a:r>
              <a:endParaRPr lang="en-US" dirty="0">
                <a:solidFill>
                  <a:schemeClr val="tx1">
                    <a:lumMod val="50000"/>
                    <a:lumOff val="50000"/>
                  </a:schemeClr>
                </a:solidFill>
              </a:endParaRPr>
            </a:p>
          </p:txBody>
        </p:sp>
      </p:grpSp>
      <p:grpSp>
        <p:nvGrpSpPr>
          <p:cNvPr id="56" name="Group 55"/>
          <p:cNvGrpSpPr/>
          <p:nvPr/>
        </p:nvGrpSpPr>
        <p:grpSpPr>
          <a:xfrm>
            <a:off x="5225332" y="1305148"/>
            <a:ext cx="2568040" cy="369332"/>
            <a:chOff x="7424257" y="1024256"/>
            <a:chExt cx="2568040" cy="369332"/>
          </a:xfrm>
        </p:grpSpPr>
        <p:grpSp>
          <p:nvGrpSpPr>
            <p:cNvPr id="57" name="Group 56"/>
            <p:cNvGrpSpPr/>
            <p:nvPr/>
          </p:nvGrpSpPr>
          <p:grpSpPr>
            <a:xfrm>
              <a:off x="7424257" y="1024256"/>
              <a:ext cx="931178" cy="369332"/>
              <a:chOff x="7424257" y="1024256"/>
              <a:chExt cx="931178" cy="369332"/>
            </a:xfrm>
          </p:grpSpPr>
          <p:cxnSp>
            <p:nvCxnSpPr>
              <p:cNvPr id="59" name="Straight Connector 58"/>
              <p:cNvCxnSpPr/>
              <p:nvPr/>
            </p:nvCxnSpPr>
            <p:spPr>
              <a:xfrm flipV="1">
                <a:off x="7424257" y="1213083"/>
                <a:ext cx="159391" cy="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7583648" y="1024256"/>
                <a:ext cx="771787" cy="369332"/>
              </a:xfrm>
              <a:prstGeom prst="rect">
                <a:avLst/>
              </a:prstGeom>
              <a:noFill/>
            </p:spPr>
            <p:txBody>
              <a:bodyPr wrap="square" rtlCol="0">
                <a:spAutoFit/>
              </a:bodyPr>
              <a:lstStyle/>
              <a:p>
                <a:r>
                  <a:rPr lang="en-US" dirty="0" smtClean="0">
                    <a:solidFill>
                      <a:schemeClr val="tx1">
                        <a:lumMod val="50000"/>
                        <a:lumOff val="50000"/>
                      </a:schemeClr>
                    </a:solidFill>
                  </a:rPr>
                  <a:t>1994</a:t>
                </a:r>
                <a:endParaRPr lang="en-US" dirty="0">
                  <a:solidFill>
                    <a:schemeClr val="tx1">
                      <a:lumMod val="50000"/>
                      <a:lumOff val="50000"/>
                    </a:schemeClr>
                  </a:solidFill>
                </a:endParaRPr>
              </a:p>
            </p:txBody>
          </p:sp>
        </p:grpSp>
        <p:sp>
          <p:nvSpPr>
            <p:cNvPr id="58" name="TextBox 57"/>
            <p:cNvSpPr txBox="1"/>
            <p:nvPr/>
          </p:nvSpPr>
          <p:spPr>
            <a:xfrm>
              <a:off x="8195035" y="1024256"/>
              <a:ext cx="1797262" cy="369332"/>
            </a:xfrm>
            <a:prstGeom prst="rect">
              <a:avLst/>
            </a:prstGeom>
            <a:noFill/>
          </p:spPr>
          <p:txBody>
            <a:bodyPr wrap="square" rtlCol="0">
              <a:spAutoFit/>
            </a:bodyPr>
            <a:lstStyle/>
            <a:p>
              <a:r>
                <a:rPr lang="en-US" dirty="0" smtClean="0">
                  <a:solidFill>
                    <a:srgbClr val="7030A0"/>
                  </a:solidFill>
                </a:rPr>
                <a:t>Python 1.0</a:t>
              </a:r>
              <a:endParaRPr lang="en-US" dirty="0">
                <a:solidFill>
                  <a:srgbClr val="7030A0"/>
                </a:solidFill>
              </a:endParaRPr>
            </a:p>
          </p:txBody>
        </p:sp>
      </p:grpSp>
      <p:grpSp>
        <p:nvGrpSpPr>
          <p:cNvPr id="61" name="Group 60"/>
          <p:cNvGrpSpPr/>
          <p:nvPr/>
        </p:nvGrpSpPr>
        <p:grpSpPr>
          <a:xfrm>
            <a:off x="5225332" y="3714250"/>
            <a:ext cx="2568040" cy="369332"/>
            <a:chOff x="7424257" y="1024256"/>
            <a:chExt cx="2568040" cy="369332"/>
          </a:xfrm>
        </p:grpSpPr>
        <p:grpSp>
          <p:nvGrpSpPr>
            <p:cNvPr id="62" name="Group 61"/>
            <p:cNvGrpSpPr/>
            <p:nvPr/>
          </p:nvGrpSpPr>
          <p:grpSpPr>
            <a:xfrm>
              <a:off x="7424257" y="1024256"/>
              <a:ext cx="931178" cy="369332"/>
              <a:chOff x="7424257" y="1024256"/>
              <a:chExt cx="931178" cy="369332"/>
            </a:xfrm>
          </p:grpSpPr>
          <p:cxnSp>
            <p:nvCxnSpPr>
              <p:cNvPr id="64" name="Straight Connector 63"/>
              <p:cNvCxnSpPr/>
              <p:nvPr/>
            </p:nvCxnSpPr>
            <p:spPr>
              <a:xfrm flipV="1">
                <a:off x="7424257" y="1213083"/>
                <a:ext cx="159391" cy="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7583648" y="1024256"/>
                <a:ext cx="771787" cy="369332"/>
              </a:xfrm>
              <a:prstGeom prst="rect">
                <a:avLst/>
              </a:prstGeom>
              <a:noFill/>
            </p:spPr>
            <p:txBody>
              <a:bodyPr wrap="square" rtlCol="0">
                <a:spAutoFit/>
              </a:bodyPr>
              <a:lstStyle/>
              <a:p>
                <a:r>
                  <a:rPr lang="en-US" dirty="0" smtClean="0">
                    <a:solidFill>
                      <a:schemeClr val="tx1">
                        <a:lumMod val="50000"/>
                        <a:lumOff val="50000"/>
                      </a:schemeClr>
                    </a:solidFill>
                  </a:rPr>
                  <a:t>2008</a:t>
                </a:r>
                <a:endParaRPr lang="en-US" dirty="0">
                  <a:solidFill>
                    <a:schemeClr val="tx1">
                      <a:lumMod val="50000"/>
                      <a:lumOff val="50000"/>
                    </a:schemeClr>
                  </a:solidFill>
                </a:endParaRPr>
              </a:p>
            </p:txBody>
          </p:sp>
        </p:grpSp>
        <p:sp>
          <p:nvSpPr>
            <p:cNvPr id="63" name="TextBox 62"/>
            <p:cNvSpPr txBox="1"/>
            <p:nvPr/>
          </p:nvSpPr>
          <p:spPr>
            <a:xfrm>
              <a:off x="8195035" y="1024256"/>
              <a:ext cx="1797262" cy="369332"/>
            </a:xfrm>
            <a:prstGeom prst="rect">
              <a:avLst/>
            </a:prstGeom>
            <a:noFill/>
          </p:spPr>
          <p:txBody>
            <a:bodyPr wrap="square" rtlCol="0">
              <a:spAutoFit/>
            </a:bodyPr>
            <a:lstStyle/>
            <a:p>
              <a:r>
                <a:rPr lang="en-US" dirty="0" smtClean="0">
                  <a:solidFill>
                    <a:srgbClr val="7030A0"/>
                  </a:solidFill>
                </a:rPr>
                <a:t>Python 3.0</a:t>
              </a:r>
              <a:endParaRPr lang="en-US" dirty="0">
                <a:solidFill>
                  <a:srgbClr val="7030A0"/>
                </a:solidFill>
              </a:endParaRPr>
            </a:p>
          </p:txBody>
        </p:sp>
      </p:grpSp>
      <p:grpSp>
        <p:nvGrpSpPr>
          <p:cNvPr id="66" name="Group 65"/>
          <p:cNvGrpSpPr/>
          <p:nvPr/>
        </p:nvGrpSpPr>
        <p:grpSpPr>
          <a:xfrm>
            <a:off x="5230535" y="5291404"/>
            <a:ext cx="4341303" cy="369332"/>
            <a:chOff x="7424257" y="1024256"/>
            <a:chExt cx="4341303" cy="369332"/>
          </a:xfrm>
        </p:grpSpPr>
        <p:grpSp>
          <p:nvGrpSpPr>
            <p:cNvPr id="67" name="Group 66"/>
            <p:cNvGrpSpPr/>
            <p:nvPr/>
          </p:nvGrpSpPr>
          <p:grpSpPr>
            <a:xfrm>
              <a:off x="7424257" y="1024256"/>
              <a:ext cx="931178" cy="369332"/>
              <a:chOff x="7424257" y="1024256"/>
              <a:chExt cx="931178" cy="369332"/>
            </a:xfrm>
          </p:grpSpPr>
          <p:cxnSp>
            <p:nvCxnSpPr>
              <p:cNvPr id="69" name="Straight Connector 68"/>
              <p:cNvCxnSpPr/>
              <p:nvPr/>
            </p:nvCxnSpPr>
            <p:spPr>
              <a:xfrm flipV="1">
                <a:off x="7424257" y="1213083"/>
                <a:ext cx="159391" cy="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7583648" y="1024256"/>
                <a:ext cx="771787" cy="369332"/>
              </a:xfrm>
              <a:prstGeom prst="rect">
                <a:avLst/>
              </a:prstGeom>
              <a:noFill/>
            </p:spPr>
            <p:txBody>
              <a:bodyPr wrap="square" rtlCol="0">
                <a:spAutoFit/>
              </a:bodyPr>
              <a:lstStyle/>
              <a:p>
                <a:r>
                  <a:rPr lang="en-US" dirty="0" smtClean="0">
                    <a:solidFill>
                      <a:schemeClr val="tx1">
                        <a:lumMod val="50000"/>
                        <a:lumOff val="50000"/>
                      </a:schemeClr>
                    </a:solidFill>
                  </a:rPr>
                  <a:t>2016</a:t>
                </a:r>
                <a:endParaRPr lang="en-US" dirty="0">
                  <a:solidFill>
                    <a:schemeClr val="tx1">
                      <a:lumMod val="50000"/>
                      <a:lumOff val="50000"/>
                    </a:schemeClr>
                  </a:solidFill>
                </a:endParaRPr>
              </a:p>
            </p:txBody>
          </p:sp>
        </p:grpSp>
        <p:sp>
          <p:nvSpPr>
            <p:cNvPr id="68" name="TextBox 67"/>
            <p:cNvSpPr txBox="1"/>
            <p:nvPr/>
          </p:nvSpPr>
          <p:spPr>
            <a:xfrm>
              <a:off x="8195036" y="1024256"/>
              <a:ext cx="3570524" cy="369332"/>
            </a:xfrm>
            <a:prstGeom prst="rect">
              <a:avLst/>
            </a:prstGeom>
            <a:noFill/>
          </p:spPr>
          <p:txBody>
            <a:bodyPr wrap="square" rtlCol="0">
              <a:spAutoFit/>
            </a:bodyPr>
            <a:lstStyle/>
            <a:p>
              <a:r>
                <a:rPr lang="en-US" dirty="0" err="1" smtClean="0">
                  <a:solidFill>
                    <a:srgbClr val="00B050"/>
                  </a:solidFill>
                </a:rPr>
                <a:t>RStudio</a:t>
              </a:r>
              <a:r>
                <a:rPr lang="en-US" dirty="0" smtClean="0">
                  <a:solidFill>
                    <a:srgbClr val="00B050"/>
                  </a:solidFill>
                </a:rPr>
                <a:t>, </a:t>
              </a:r>
              <a:r>
                <a:rPr lang="en-US" dirty="0" err="1" smtClean="0">
                  <a:solidFill>
                    <a:srgbClr val="00B050"/>
                  </a:solidFill>
                </a:rPr>
                <a:t>Tidyverse</a:t>
              </a:r>
              <a:endParaRPr lang="en-US" dirty="0">
                <a:solidFill>
                  <a:srgbClr val="00B050"/>
                </a:solidFill>
              </a:endParaRPr>
            </a:p>
          </p:txBody>
        </p:sp>
      </p:grpSp>
      <p:grpSp>
        <p:nvGrpSpPr>
          <p:cNvPr id="76" name="Group 75"/>
          <p:cNvGrpSpPr/>
          <p:nvPr/>
        </p:nvGrpSpPr>
        <p:grpSpPr>
          <a:xfrm>
            <a:off x="5225332" y="3372075"/>
            <a:ext cx="2568040" cy="369332"/>
            <a:chOff x="7424257" y="1024256"/>
            <a:chExt cx="2568040" cy="369332"/>
          </a:xfrm>
        </p:grpSpPr>
        <p:grpSp>
          <p:nvGrpSpPr>
            <p:cNvPr id="77" name="Group 76"/>
            <p:cNvGrpSpPr/>
            <p:nvPr/>
          </p:nvGrpSpPr>
          <p:grpSpPr>
            <a:xfrm>
              <a:off x="7424257" y="1024256"/>
              <a:ext cx="931178" cy="369332"/>
              <a:chOff x="7424257" y="1024256"/>
              <a:chExt cx="931178" cy="369332"/>
            </a:xfrm>
          </p:grpSpPr>
          <p:cxnSp>
            <p:nvCxnSpPr>
              <p:cNvPr id="79" name="Straight Connector 78"/>
              <p:cNvCxnSpPr/>
              <p:nvPr/>
            </p:nvCxnSpPr>
            <p:spPr>
              <a:xfrm flipV="1">
                <a:off x="7424257" y="1213083"/>
                <a:ext cx="159391" cy="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583648" y="1024256"/>
                <a:ext cx="771787" cy="369332"/>
              </a:xfrm>
              <a:prstGeom prst="rect">
                <a:avLst/>
              </a:prstGeom>
              <a:noFill/>
            </p:spPr>
            <p:txBody>
              <a:bodyPr wrap="square" rtlCol="0">
                <a:spAutoFit/>
              </a:bodyPr>
              <a:lstStyle/>
              <a:p>
                <a:r>
                  <a:rPr lang="en-US" dirty="0" smtClean="0">
                    <a:solidFill>
                      <a:schemeClr val="tx1">
                        <a:lumMod val="50000"/>
                        <a:lumOff val="50000"/>
                      </a:schemeClr>
                    </a:solidFill>
                  </a:rPr>
                  <a:t>2006</a:t>
                </a:r>
                <a:endParaRPr lang="en-US" dirty="0">
                  <a:solidFill>
                    <a:schemeClr val="tx1">
                      <a:lumMod val="50000"/>
                      <a:lumOff val="50000"/>
                    </a:schemeClr>
                  </a:solidFill>
                </a:endParaRPr>
              </a:p>
            </p:txBody>
          </p:sp>
        </p:grpSp>
        <p:sp>
          <p:nvSpPr>
            <p:cNvPr id="78" name="TextBox 77"/>
            <p:cNvSpPr txBox="1"/>
            <p:nvPr/>
          </p:nvSpPr>
          <p:spPr>
            <a:xfrm>
              <a:off x="8195035" y="1024256"/>
              <a:ext cx="1797262" cy="369332"/>
            </a:xfrm>
            <a:prstGeom prst="rect">
              <a:avLst/>
            </a:prstGeom>
            <a:noFill/>
          </p:spPr>
          <p:txBody>
            <a:bodyPr wrap="square" rtlCol="0">
              <a:spAutoFit/>
            </a:bodyPr>
            <a:lstStyle/>
            <a:p>
              <a:r>
                <a:rPr lang="en-US" dirty="0" err="1" smtClean="0">
                  <a:solidFill>
                    <a:srgbClr val="7030A0"/>
                  </a:solidFill>
                </a:rPr>
                <a:t>NumPy</a:t>
              </a:r>
              <a:r>
                <a:rPr lang="en-US" dirty="0" smtClean="0">
                  <a:solidFill>
                    <a:srgbClr val="7030A0"/>
                  </a:solidFill>
                </a:rPr>
                <a:t> 1.0</a:t>
              </a:r>
              <a:endParaRPr lang="en-US" dirty="0">
                <a:solidFill>
                  <a:srgbClr val="7030A0"/>
                </a:solidFill>
              </a:endParaRPr>
            </a:p>
          </p:txBody>
        </p:sp>
      </p:grpSp>
      <p:sp>
        <p:nvSpPr>
          <p:cNvPr id="87" name="Rectangle 86"/>
          <p:cNvSpPr/>
          <p:nvPr/>
        </p:nvSpPr>
        <p:spPr>
          <a:xfrm>
            <a:off x="6536536" y="2348781"/>
            <a:ext cx="1197059" cy="369332"/>
          </a:xfrm>
          <a:prstGeom prst="rect">
            <a:avLst/>
          </a:prstGeom>
        </p:spPr>
        <p:txBody>
          <a:bodyPr wrap="none">
            <a:spAutoFit/>
          </a:bodyPr>
          <a:lstStyle/>
          <a:p>
            <a:r>
              <a:rPr lang="en-US" dirty="0">
                <a:solidFill>
                  <a:srgbClr val="7030A0"/>
                </a:solidFill>
              </a:rPr>
              <a:t>Python 2.0</a:t>
            </a:r>
          </a:p>
        </p:txBody>
      </p:sp>
      <p:cxnSp>
        <p:nvCxnSpPr>
          <p:cNvPr id="88" name="Straight Connector 87"/>
          <p:cNvCxnSpPr/>
          <p:nvPr/>
        </p:nvCxnSpPr>
        <p:spPr>
          <a:xfrm flipV="1">
            <a:off x="5226341" y="5785394"/>
            <a:ext cx="159391" cy="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5385732" y="5596567"/>
            <a:ext cx="771787" cy="369332"/>
          </a:xfrm>
          <a:prstGeom prst="rect">
            <a:avLst/>
          </a:prstGeom>
          <a:noFill/>
        </p:spPr>
        <p:txBody>
          <a:bodyPr wrap="square" rtlCol="0">
            <a:spAutoFit/>
          </a:bodyPr>
          <a:lstStyle/>
          <a:p>
            <a:r>
              <a:rPr lang="en-US" dirty="0" smtClean="0">
                <a:solidFill>
                  <a:schemeClr val="tx1">
                    <a:lumMod val="50000"/>
                    <a:lumOff val="50000"/>
                  </a:schemeClr>
                </a:solidFill>
              </a:rPr>
              <a:t>2018</a:t>
            </a:r>
            <a:endParaRPr lang="en-US" dirty="0">
              <a:solidFill>
                <a:schemeClr val="tx1">
                  <a:lumMod val="50000"/>
                  <a:lumOff val="50000"/>
                </a:schemeClr>
              </a:solidFill>
            </a:endParaRPr>
          </a:p>
        </p:txBody>
      </p:sp>
      <p:sp>
        <p:nvSpPr>
          <p:cNvPr id="90" name="TextBox 89"/>
          <p:cNvSpPr txBox="1"/>
          <p:nvPr/>
        </p:nvSpPr>
        <p:spPr>
          <a:xfrm>
            <a:off x="5996110" y="597804"/>
            <a:ext cx="1797262" cy="369332"/>
          </a:xfrm>
          <a:prstGeom prst="rect">
            <a:avLst/>
          </a:prstGeom>
          <a:noFill/>
        </p:spPr>
        <p:txBody>
          <a:bodyPr wrap="square" rtlCol="0">
            <a:spAutoFit/>
          </a:bodyPr>
          <a:lstStyle/>
          <a:p>
            <a:r>
              <a:rPr lang="en-US" dirty="0" smtClean="0">
                <a:solidFill>
                  <a:srgbClr val="7030A0"/>
                </a:solidFill>
              </a:rPr>
              <a:t>Python created</a:t>
            </a:r>
            <a:endParaRPr lang="en-US" dirty="0">
              <a:solidFill>
                <a:srgbClr val="7030A0"/>
              </a:solidFill>
            </a:endParaRPr>
          </a:p>
        </p:txBody>
      </p:sp>
    </p:spTree>
    <p:extLst>
      <p:ext uri="{BB962C8B-B14F-4D97-AF65-F5344CB8AC3E}">
        <p14:creationId xmlns:p14="http://schemas.microsoft.com/office/powerpoint/2010/main" val="1896220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9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
            <a:ext cx="11830051" cy="876300"/>
          </a:xfrm>
        </p:spPr>
        <p:txBody>
          <a:bodyPr>
            <a:normAutofit/>
          </a:bodyPr>
          <a:lstStyle/>
          <a:p>
            <a:r>
              <a:rPr lang="en-US" sz="3200" dirty="0" smtClean="0">
                <a:solidFill>
                  <a:srgbClr val="111D4F"/>
                </a:solidFill>
                <a:latin typeface="Arial" panose="020B0604020202020204" pitchFamily="34" charset="0"/>
                <a:cs typeface="Arial" panose="020B0604020202020204" pitchFamily="34" charset="0"/>
              </a:rPr>
              <a:t>Installing Python with </a:t>
            </a:r>
            <a:r>
              <a:rPr lang="en-US" sz="3200" dirty="0" err="1" smtClean="0">
                <a:solidFill>
                  <a:srgbClr val="111D4F"/>
                </a:solidFill>
                <a:latin typeface="Arial" panose="020B0604020202020204" pitchFamily="34" charset="0"/>
                <a:cs typeface="Arial" panose="020B0604020202020204" pitchFamily="34" charset="0"/>
              </a:rPr>
              <a:t>Jupyter</a:t>
            </a:r>
            <a:endParaRPr lang="en-US" sz="3200" dirty="0">
              <a:solidFill>
                <a:srgbClr val="111D4F"/>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33425" y="1238250"/>
            <a:ext cx="10620375" cy="4539386"/>
          </a:xfrm>
        </p:spPr>
        <p:txBody>
          <a:bodyPr anchor="t">
            <a:normAutofit/>
          </a:bodyPr>
          <a:lstStyle/>
          <a:p>
            <a:r>
              <a:rPr lang="en-US" sz="2400" dirty="0" smtClean="0">
                <a:solidFill>
                  <a:srgbClr val="111D4F"/>
                </a:solidFill>
                <a:latin typeface="Arial" panose="020B0604020202020204" pitchFamily="34" charset="0"/>
                <a:cs typeface="Arial" panose="020B0604020202020204" pitchFamily="34" charset="0"/>
              </a:rPr>
              <a:t>Follow this </a:t>
            </a:r>
            <a:r>
              <a:rPr lang="en-US" sz="2400" dirty="0" smtClean="0">
                <a:solidFill>
                  <a:srgbClr val="111D4F"/>
                </a:solidFill>
                <a:latin typeface="Arial" panose="020B0604020202020204" pitchFamily="34" charset="0"/>
                <a:cs typeface="Arial" panose="020B0604020202020204" pitchFamily="34" charset="0"/>
                <a:hlinkClick r:id="rId3"/>
              </a:rPr>
              <a:t>guide</a:t>
            </a:r>
            <a:r>
              <a:rPr lang="en-US" sz="2400" dirty="0" smtClean="0">
                <a:solidFill>
                  <a:srgbClr val="111D4F"/>
                </a:solidFill>
                <a:latin typeface="Arial" panose="020B0604020202020204" pitchFamily="34" charset="0"/>
                <a:cs typeface="Arial" panose="020B0604020202020204" pitchFamily="34" charset="0"/>
              </a:rPr>
              <a:t> to install Python, Anaconda, and the </a:t>
            </a:r>
            <a:r>
              <a:rPr lang="en-US" sz="2400" dirty="0" err="1" smtClean="0">
                <a:solidFill>
                  <a:srgbClr val="111D4F"/>
                </a:solidFill>
                <a:latin typeface="Arial" panose="020B0604020202020204" pitchFamily="34" charset="0"/>
                <a:cs typeface="Arial" panose="020B0604020202020204" pitchFamily="34" charset="0"/>
              </a:rPr>
              <a:t>Jupyter</a:t>
            </a:r>
            <a:r>
              <a:rPr lang="en-US" sz="2400" dirty="0" smtClean="0">
                <a:solidFill>
                  <a:srgbClr val="111D4F"/>
                </a:solidFill>
                <a:latin typeface="Arial" panose="020B0604020202020204" pitchFamily="34" charset="0"/>
                <a:cs typeface="Arial" panose="020B0604020202020204" pitchFamily="34" charset="0"/>
              </a:rPr>
              <a:t> Notebook</a:t>
            </a:r>
            <a:endParaRPr lang="en-US" sz="2400" dirty="0">
              <a:solidFill>
                <a:srgbClr val="111D4F"/>
              </a:solidFill>
              <a:latin typeface="Arial" panose="020B0604020202020204" pitchFamily="34" charset="0"/>
              <a:cs typeface="Arial" panose="020B0604020202020204" pitchFamily="34" charset="0"/>
            </a:endParaRPr>
          </a:p>
          <a:p>
            <a:pPr lvl="1"/>
            <a:r>
              <a:rPr lang="en-US" sz="1600" dirty="0" smtClean="0">
                <a:solidFill>
                  <a:srgbClr val="111D4F"/>
                </a:solidFill>
                <a:latin typeface="Arial" panose="020B0604020202020204" pitchFamily="34" charset="0"/>
                <a:cs typeface="Arial" panose="020B0604020202020204" pitchFamily="34" charset="0"/>
              </a:rPr>
              <a:t>Python: language</a:t>
            </a:r>
          </a:p>
          <a:p>
            <a:pPr lvl="1"/>
            <a:r>
              <a:rPr lang="en-US" sz="1600" dirty="0" smtClean="0">
                <a:solidFill>
                  <a:srgbClr val="111D4F"/>
                </a:solidFill>
                <a:latin typeface="Arial" panose="020B0604020202020204" pitchFamily="34" charset="0"/>
                <a:cs typeface="Arial" panose="020B0604020202020204" pitchFamily="34" charset="0"/>
              </a:rPr>
              <a:t>Anaconda: package manager</a:t>
            </a:r>
          </a:p>
          <a:p>
            <a:pPr lvl="1"/>
            <a:r>
              <a:rPr lang="en-US" sz="1600" dirty="0" err="1" smtClean="0">
                <a:solidFill>
                  <a:srgbClr val="111D4F"/>
                </a:solidFill>
                <a:latin typeface="Arial" panose="020B0604020202020204" pitchFamily="34" charset="0"/>
                <a:cs typeface="Arial" panose="020B0604020202020204" pitchFamily="34" charset="0"/>
              </a:rPr>
              <a:t>Jupyter</a:t>
            </a:r>
            <a:r>
              <a:rPr lang="en-US" sz="1600" dirty="0" smtClean="0">
                <a:solidFill>
                  <a:srgbClr val="111D4F"/>
                </a:solidFill>
                <a:latin typeface="Arial" panose="020B0604020202020204" pitchFamily="34" charset="0"/>
                <a:cs typeface="Arial" panose="020B0604020202020204" pitchFamily="34" charset="0"/>
              </a:rPr>
              <a:t> Notebook: interactive editor </a:t>
            </a:r>
            <a:endParaRPr lang="en-US" sz="2000" dirty="0" smtClean="0">
              <a:solidFill>
                <a:srgbClr val="111D4F"/>
              </a:solidFill>
              <a:latin typeface="Arial" panose="020B0604020202020204" pitchFamily="34" charset="0"/>
              <a:cs typeface="Arial" panose="020B0604020202020204" pitchFamily="34" charset="0"/>
            </a:endParaRPr>
          </a:p>
          <a:p>
            <a:r>
              <a:rPr lang="en-US" sz="2400" dirty="0" smtClean="0">
                <a:solidFill>
                  <a:srgbClr val="111D4F"/>
                </a:solidFill>
                <a:latin typeface="Arial" panose="020B0604020202020204" pitchFamily="34" charset="0"/>
                <a:cs typeface="Arial" panose="020B0604020202020204" pitchFamily="34" charset="0"/>
              </a:rPr>
              <a:t>If </a:t>
            </a:r>
            <a:r>
              <a:rPr lang="en-US" sz="2400" dirty="0">
                <a:solidFill>
                  <a:srgbClr val="111D4F"/>
                </a:solidFill>
                <a:latin typeface="Arial" panose="020B0604020202020204" pitchFamily="34" charset="0"/>
                <a:cs typeface="Arial" panose="020B0604020202020204" pitchFamily="34" charset="0"/>
              </a:rPr>
              <a:t>you get stuck, try these (in order):</a:t>
            </a:r>
          </a:p>
          <a:p>
            <a:pPr marL="914400" lvl="1" indent="-457200">
              <a:buFont typeface="+mj-lt"/>
              <a:buAutoNum type="arabicPeriod"/>
            </a:pPr>
            <a:r>
              <a:rPr lang="en-US" sz="2000" dirty="0">
                <a:solidFill>
                  <a:srgbClr val="111D4F"/>
                </a:solidFill>
                <a:latin typeface="Arial" panose="020B0604020202020204" pitchFamily="34" charset="0"/>
                <a:cs typeface="Arial" panose="020B0604020202020204" pitchFamily="34" charset="0"/>
              </a:rPr>
              <a:t>Ask your neighbor</a:t>
            </a:r>
          </a:p>
          <a:p>
            <a:pPr marL="914400" lvl="1" indent="-457200">
              <a:buFont typeface="+mj-lt"/>
              <a:buAutoNum type="arabicPeriod"/>
            </a:pPr>
            <a:r>
              <a:rPr lang="en-US" sz="2000" dirty="0">
                <a:solidFill>
                  <a:srgbClr val="111D4F"/>
                </a:solidFill>
                <a:latin typeface="Arial" panose="020B0604020202020204" pitchFamily="34" charset="0"/>
                <a:cs typeface="Arial" panose="020B0604020202020204" pitchFamily="34" charset="0"/>
              </a:rPr>
              <a:t>Ask me</a:t>
            </a:r>
          </a:p>
          <a:p>
            <a:pPr marL="914400" lvl="1" indent="-457200">
              <a:buFont typeface="+mj-lt"/>
              <a:buAutoNum type="arabicPeriod"/>
            </a:pPr>
            <a:r>
              <a:rPr lang="en-US" sz="2000" dirty="0">
                <a:solidFill>
                  <a:srgbClr val="111D4F"/>
                </a:solidFill>
                <a:latin typeface="Arial" panose="020B0604020202020204" pitchFamily="34" charset="0"/>
                <a:cs typeface="Arial" panose="020B0604020202020204" pitchFamily="34" charset="0"/>
              </a:rPr>
              <a:t>Check the tutorial</a:t>
            </a:r>
          </a:p>
          <a:p>
            <a:pPr marL="914400" lvl="1" indent="-457200">
              <a:buFont typeface="+mj-lt"/>
              <a:buAutoNum type="arabicPeriod"/>
            </a:pPr>
            <a:r>
              <a:rPr lang="en-US" sz="2000" dirty="0">
                <a:solidFill>
                  <a:srgbClr val="111D4F"/>
                </a:solidFill>
                <a:latin typeface="Arial" panose="020B0604020202020204" pitchFamily="34" charset="0"/>
                <a:cs typeface="Arial" panose="020B0604020202020204" pitchFamily="34" charset="0"/>
              </a:rPr>
              <a:t>Check the docs</a:t>
            </a:r>
          </a:p>
          <a:p>
            <a:pPr marL="914400" lvl="1" indent="-457200">
              <a:buFont typeface="+mj-lt"/>
              <a:buAutoNum type="arabicPeriod"/>
            </a:pPr>
            <a:r>
              <a:rPr lang="en-US" sz="2000" dirty="0">
                <a:solidFill>
                  <a:srgbClr val="111D4F"/>
                </a:solidFill>
                <a:latin typeface="Arial" panose="020B0604020202020204" pitchFamily="34" charset="0"/>
                <a:cs typeface="Arial" panose="020B0604020202020204" pitchFamily="34" charset="0"/>
              </a:rPr>
              <a:t>Ask stack </a:t>
            </a:r>
            <a:r>
              <a:rPr lang="en-US" sz="2000" dirty="0" smtClean="0">
                <a:solidFill>
                  <a:srgbClr val="111D4F"/>
                </a:solidFill>
                <a:latin typeface="Arial" panose="020B0604020202020204" pitchFamily="34" charset="0"/>
                <a:cs typeface="Arial" panose="020B0604020202020204" pitchFamily="34" charset="0"/>
              </a:rPr>
              <a:t>exchange</a:t>
            </a:r>
          </a:p>
          <a:p>
            <a:r>
              <a:rPr lang="en-US" dirty="0">
                <a:solidFill>
                  <a:srgbClr val="111D4F"/>
                </a:solidFill>
                <a:latin typeface="Arial" panose="020B0604020202020204" pitchFamily="34" charset="0"/>
                <a:cs typeface="Arial" panose="020B0604020202020204" pitchFamily="34" charset="0"/>
              </a:rPr>
              <a:t>After install</a:t>
            </a:r>
            <a:r>
              <a:rPr lang="en-US">
                <a:solidFill>
                  <a:srgbClr val="111D4F"/>
                </a:solidFill>
                <a:latin typeface="Arial" panose="020B0604020202020204" pitchFamily="34" charset="0"/>
                <a:cs typeface="Arial" panose="020B0604020202020204" pitchFamily="34" charset="0"/>
              </a:rPr>
              <a:t>, </a:t>
            </a:r>
            <a:r>
              <a:rPr lang="en-US">
                <a:solidFill>
                  <a:srgbClr val="111D4F"/>
                </a:solidFill>
                <a:latin typeface="Arial" panose="020B0604020202020204" pitchFamily="34" charset="0"/>
                <a:cs typeface="Arial" panose="020B0604020202020204" pitchFamily="34" charset="0"/>
              </a:rPr>
              <a:t>I’ll run through a quick demo</a:t>
            </a:r>
          </a:p>
          <a:p>
            <a:pPr lvl="1"/>
            <a:r>
              <a:rPr lang="en-US" smtClean="0">
                <a:solidFill>
                  <a:srgbClr val="111D4F"/>
                </a:solidFill>
                <a:latin typeface="Arial" panose="020B0604020202020204" pitchFamily="34" charset="0"/>
                <a:cs typeface="Arial" panose="020B0604020202020204" pitchFamily="34" charset="0"/>
              </a:rPr>
              <a:t>If </a:t>
            </a:r>
            <a:r>
              <a:rPr lang="en-US" dirty="0" smtClean="0">
                <a:solidFill>
                  <a:srgbClr val="111D4F"/>
                </a:solidFill>
                <a:latin typeface="Arial" panose="020B0604020202020204" pitchFamily="34" charset="0"/>
                <a:cs typeface="Arial" panose="020B0604020202020204" pitchFamily="34" charset="0"/>
              </a:rPr>
              <a:t>you’re done early, consider installing VS Code or Atom</a:t>
            </a:r>
          </a:p>
          <a:p>
            <a:pPr marL="0" indent="0">
              <a:buNone/>
            </a:pPr>
            <a:endParaRPr lang="en-US" dirty="0" smtClean="0">
              <a:solidFill>
                <a:srgbClr val="111D4F"/>
              </a:solidFill>
              <a:latin typeface="Arial" panose="020B0604020202020204" pitchFamily="34" charset="0"/>
              <a:cs typeface="Arial" panose="020B0604020202020204" pitchFamily="34" charset="0"/>
            </a:endParaRPr>
          </a:p>
          <a:p>
            <a:endParaRPr lang="en-US" sz="2000" b="1" dirty="0">
              <a:solidFill>
                <a:srgbClr val="111D4F"/>
              </a:solidFill>
              <a:latin typeface="Arial" panose="020B0604020202020204" pitchFamily="34" charset="0"/>
              <a:cs typeface="Arial" panose="020B0604020202020204" pitchFamily="34" charset="0"/>
            </a:endParaRPr>
          </a:p>
          <a:p>
            <a:endParaRPr lang="en-US" sz="2000" dirty="0">
              <a:solidFill>
                <a:srgbClr val="111D4F"/>
              </a:solidFill>
              <a:latin typeface="Arial" panose="020B0604020202020204" pitchFamily="34" charset="0"/>
              <a:cs typeface="Arial" panose="020B0604020202020204" pitchFamily="34" charset="0"/>
            </a:endParaRPr>
          </a:p>
        </p:txBody>
      </p:sp>
      <p:sp>
        <p:nvSpPr>
          <p:cNvPr id="6" name="Rectangle 5"/>
          <p:cNvSpPr/>
          <p:nvPr/>
        </p:nvSpPr>
        <p:spPr>
          <a:xfrm>
            <a:off x="1366982" y="6327971"/>
            <a:ext cx="10825018" cy="530029"/>
          </a:xfrm>
          <a:prstGeom prst="rect">
            <a:avLst/>
          </a:prstGeom>
          <a:solidFill>
            <a:srgbClr val="111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4"/>
          <a:stretch>
            <a:fillRect/>
          </a:stretch>
        </p:blipFill>
        <p:spPr>
          <a:xfrm>
            <a:off x="0" y="6328310"/>
            <a:ext cx="1366982" cy="529690"/>
          </a:xfrm>
          <a:prstGeom prst="rect">
            <a:avLst/>
          </a:prstGeom>
        </p:spPr>
      </p:pic>
      <p:sp>
        <p:nvSpPr>
          <p:cNvPr id="8" name="Slide Number Placeholder 7"/>
          <p:cNvSpPr>
            <a:spLocks noGrp="1"/>
          </p:cNvSpPr>
          <p:nvPr>
            <p:ph type="sldNum" sz="quarter" idx="12"/>
          </p:nvPr>
        </p:nvSpPr>
        <p:spPr/>
        <p:txBody>
          <a:bodyPr/>
          <a:lstStyle/>
          <a:p>
            <a:fld id="{A9F10B4E-A22C-48DD-BF96-89E92FBA24D0}" type="slidenum">
              <a:rPr lang="en-US" smtClean="0">
                <a:solidFill>
                  <a:schemeClr val="bg1"/>
                </a:solidFill>
              </a:rPr>
              <a:t>12</a:t>
            </a:fld>
            <a:endParaRPr lang="en-US" dirty="0">
              <a:solidFill>
                <a:schemeClr val="bg1"/>
              </a:solidFill>
            </a:endParaRPr>
          </a:p>
        </p:txBody>
      </p:sp>
      <p:sp>
        <p:nvSpPr>
          <p:cNvPr id="10" name="Rectangle 9"/>
          <p:cNvSpPr/>
          <p:nvPr/>
        </p:nvSpPr>
        <p:spPr>
          <a:xfrm>
            <a:off x="6607897" y="6327633"/>
            <a:ext cx="3174278" cy="53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050" dirty="0">
                <a:solidFill>
                  <a:schemeClr val="bg1"/>
                </a:solidFill>
              </a:rPr>
              <a:t>Fundamentals of Programming II</a:t>
            </a:r>
          </a:p>
          <a:p>
            <a:pPr>
              <a:lnSpc>
                <a:spcPct val="150000"/>
              </a:lnSpc>
            </a:pPr>
            <a:r>
              <a:rPr lang="en-US" sz="1050" dirty="0">
                <a:solidFill>
                  <a:schemeClr val="bg1"/>
                </a:solidFill>
              </a:rPr>
              <a:t>Keith &amp; Jenkins, Air Force Institute of Technology</a:t>
            </a:r>
            <a:endParaRPr lang="en-US" sz="1050" dirty="0"/>
          </a:p>
        </p:txBody>
      </p:sp>
    </p:spTree>
    <p:extLst>
      <p:ext uri="{BB962C8B-B14F-4D97-AF65-F5344CB8AC3E}">
        <p14:creationId xmlns:p14="http://schemas.microsoft.com/office/powerpoint/2010/main" val="29909648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
            <a:ext cx="11830051" cy="876300"/>
          </a:xfrm>
        </p:spPr>
        <p:txBody>
          <a:bodyPr>
            <a:normAutofit/>
          </a:bodyPr>
          <a:lstStyle/>
          <a:p>
            <a:r>
              <a:rPr lang="en-US" sz="3200" dirty="0" smtClean="0">
                <a:solidFill>
                  <a:srgbClr val="111D4F"/>
                </a:solidFill>
                <a:latin typeface="Arial" panose="020B0604020202020204" pitchFamily="34" charset="0"/>
                <a:cs typeface="Arial" panose="020B0604020202020204" pitchFamily="34" charset="0"/>
              </a:rPr>
              <a:t>Installing Python with VS Code</a:t>
            </a:r>
            <a:endParaRPr lang="en-US" sz="3200" dirty="0">
              <a:solidFill>
                <a:srgbClr val="111D4F"/>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33425" y="1238250"/>
            <a:ext cx="10620375" cy="4539386"/>
          </a:xfrm>
        </p:spPr>
        <p:txBody>
          <a:bodyPr anchor="t">
            <a:normAutofit lnSpcReduction="10000"/>
          </a:bodyPr>
          <a:lstStyle/>
          <a:p>
            <a:r>
              <a:rPr lang="en-US" sz="2400" dirty="0" smtClean="0">
                <a:solidFill>
                  <a:srgbClr val="111D4F"/>
                </a:solidFill>
                <a:latin typeface="Arial" panose="020B0604020202020204" pitchFamily="34" charset="0"/>
                <a:cs typeface="Arial" panose="020B0604020202020204" pitchFamily="34" charset="0"/>
              </a:rPr>
              <a:t>This is a more powerful option than </a:t>
            </a:r>
            <a:r>
              <a:rPr lang="en-US" sz="2400" dirty="0" err="1" smtClean="0">
                <a:solidFill>
                  <a:srgbClr val="111D4F"/>
                </a:solidFill>
                <a:latin typeface="Arial" panose="020B0604020202020204" pitchFamily="34" charset="0"/>
                <a:cs typeface="Arial" panose="020B0604020202020204" pitchFamily="34" charset="0"/>
              </a:rPr>
              <a:t>Jupyter</a:t>
            </a:r>
            <a:r>
              <a:rPr lang="en-US" sz="2400" dirty="0" smtClean="0">
                <a:solidFill>
                  <a:srgbClr val="111D4F"/>
                </a:solidFill>
                <a:latin typeface="Arial" panose="020B0604020202020204" pitchFamily="34" charset="0"/>
                <a:cs typeface="Arial" panose="020B0604020202020204" pitchFamily="34" charset="0"/>
              </a:rPr>
              <a:t> notebook</a:t>
            </a:r>
          </a:p>
          <a:p>
            <a:r>
              <a:rPr lang="en-US" sz="2400" dirty="0" smtClean="0">
                <a:solidFill>
                  <a:srgbClr val="111D4F"/>
                </a:solidFill>
                <a:latin typeface="Arial" panose="020B0604020202020204" pitchFamily="34" charset="0"/>
                <a:cs typeface="Arial" panose="020B0604020202020204" pitchFamily="34" charset="0"/>
              </a:rPr>
              <a:t>Follow this </a:t>
            </a:r>
            <a:r>
              <a:rPr lang="en-US" sz="2400" dirty="0" smtClean="0">
                <a:solidFill>
                  <a:srgbClr val="111D4F"/>
                </a:solidFill>
                <a:latin typeface="Arial" panose="020B0604020202020204" pitchFamily="34" charset="0"/>
                <a:cs typeface="Arial" panose="020B0604020202020204" pitchFamily="34" charset="0"/>
                <a:hlinkClick r:id="rId3"/>
              </a:rPr>
              <a:t>guide</a:t>
            </a:r>
            <a:r>
              <a:rPr lang="en-US" sz="2400" dirty="0" smtClean="0">
                <a:solidFill>
                  <a:srgbClr val="111D4F"/>
                </a:solidFill>
                <a:latin typeface="Arial" panose="020B0604020202020204" pitchFamily="34" charset="0"/>
                <a:cs typeface="Arial" panose="020B0604020202020204" pitchFamily="34" charset="0"/>
              </a:rPr>
              <a:t> to install python, Anaconda, and Visual Studio Code</a:t>
            </a:r>
            <a:endParaRPr lang="en-US" sz="2400" dirty="0">
              <a:solidFill>
                <a:srgbClr val="111D4F"/>
              </a:solidFill>
              <a:latin typeface="Arial" panose="020B0604020202020204" pitchFamily="34" charset="0"/>
              <a:cs typeface="Arial" panose="020B0604020202020204" pitchFamily="34" charset="0"/>
            </a:endParaRPr>
          </a:p>
          <a:p>
            <a:pPr lvl="1"/>
            <a:r>
              <a:rPr lang="en-US" sz="1600" dirty="0" smtClean="0">
                <a:solidFill>
                  <a:srgbClr val="111D4F"/>
                </a:solidFill>
                <a:latin typeface="Arial" panose="020B0604020202020204" pitchFamily="34" charset="0"/>
                <a:cs typeface="Arial" panose="020B0604020202020204" pitchFamily="34" charset="0"/>
              </a:rPr>
              <a:t>Python: language</a:t>
            </a:r>
          </a:p>
          <a:p>
            <a:pPr lvl="1"/>
            <a:r>
              <a:rPr lang="en-US" sz="1600" dirty="0" smtClean="0">
                <a:solidFill>
                  <a:srgbClr val="111D4F"/>
                </a:solidFill>
                <a:latin typeface="Arial" panose="020B0604020202020204" pitchFamily="34" charset="0"/>
                <a:cs typeface="Arial" panose="020B0604020202020204" pitchFamily="34" charset="0"/>
              </a:rPr>
              <a:t>Anaconda: package manager</a:t>
            </a:r>
          </a:p>
          <a:p>
            <a:pPr lvl="1"/>
            <a:r>
              <a:rPr lang="en-US" sz="1600" dirty="0" smtClean="0">
                <a:solidFill>
                  <a:srgbClr val="111D4F"/>
                </a:solidFill>
                <a:latin typeface="Arial" panose="020B0604020202020204" pitchFamily="34" charset="0"/>
                <a:cs typeface="Arial" panose="020B0604020202020204" pitchFamily="34" charset="0"/>
              </a:rPr>
              <a:t>Visual Studio Code (VS Code): integrated development environment (IDE)</a:t>
            </a:r>
            <a:endParaRPr lang="en-US" sz="2000" dirty="0" smtClean="0">
              <a:solidFill>
                <a:srgbClr val="111D4F"/>
              </a:solidFill>
              <a:latin typeface="Arial" panose="020B0604020202020204" pitchFamily="34" charset="0"/>
              <a:cs typeface="Arial" panose="020B0604020202020204" pitchFamily="34" charset="0"/>
            </a:endParaRPr>
          </a:p>
          <a:p>
            <a:r>
              <a:rPr lang="en-US" sz="2400" dirty="0">
                <a:solidFill>
                  <a:srgbClr val="111D4F"/>
                </a:solidFill>
                <a:latin typeface="Arial" panose="020B0604020202020204" pitchFamily="34" charset="0"/>
                <a:cs typeface="Arial" panose="020B0604020202020204" pitchFamily="34" charset="0"/>
              </a:rPr>
              <a:t>This is harder than the R </a:t>
            </a:r>
            <a:r>
              <a:rPr lang="en-US" sz="2400" dirty="0" smtClean="0">
                <a:solidFill>
                  <a:srgbClr val="111D4F"/>
                </a:solidFill>
                <a:latin typeface="Arial" panose="020B0604020202020204" pitchFamily="34" charset="0"/>
                <a:cs typeface="Arial" panose="020B0604020202020204" pitchFamily="34" charset="0"/>
              </a:rPr>
              <a:t>install…</a:t>
            </a:r>
            <a:endParaRPr lang="en-US" sz="2400" dirty="0">
              <a:solidFill>
                <a:srgbClr val="111D4F"/>
              </a:solidFill>
              <a:latin typeface="Arial" panose="020B0604020202020204" pitchFamily="34" charset="0"/>
              <a:cs typeface="Arial" panose="020B0604020202020204" pitchFamily="34" charset="0"/>
            </a:endParaRPr>
          </a:p>
          <a:p>
            <a:r>
              <a:rPr lang="en-US" sz="2400" dirty="0" smtClean="0">
                <a:solidFill>
                  <a:srgbClr val="111D4F"/>
                </a:solidFill>
                <a:latin typeface="Arial" panose="020B0604020202020204" pitchFamily="34" charset="0"/>
                <a:cs typeface="Arial" panose="020B0604020202020204" pitchFamily="34" charset="0"/>
              </a:rPr>
              <a:t>If </a:t>
            </a:r>
            <a:r>
              <a:rPr lang="en-US" sz="2400" dirty="0">
                <a:solidFill>
                  <a:srgbClr val="111D4F"/>
                </a:solidFill>
                <a:latin typeface="Arial" panose="020B0604020202020204" pitchFamily="34" charset="0"/>
                <a:cs typeface="Arial" panose="020B0604020202020204" pitchFamily="34" charset="0"/>
              </a:rPr>
              <a:t>you get stuck, try these (in order):</a:t>
            </a:r>
          </a:p>
          <a:p>
            <a:pPr marL="914400" lvl="1" indent="-457200">
              <a:buFont typeface="+mj-lt"/>
              <a:buAutoNum type="arabicPeriod"/>
            </a:pPr>
            <a:r>
              <a:rPr lang="en-US" sz="2000" dirty="0">
                <a:solidFill>
                  <a:srgbClr val="111D4F"/>
                </a:solidFill>
                <a:latin typeface="Arial" panose="020B0604020202020204" pitchFamily="34" charset="0"/>
                <a:cs typeface="Arial" panose="020B0604020202020204" pitchFamily="34" charset="0"/>
              </a:rPr>
              <a:t>Ask your neighbor</a:t>
            </a:r>
          </a:p>
          <a:p>
            <a:pPr marL="914400" lvl="1" indent="-457200">
              <a:buFont typeface="+mj-lt"/>
              <a:buAutoNum type="arabicPeriod"/>
            </a:pPr>
            <a:r>
              <a:rPr lang="en-US" sz="2000" dirty="0">
                <a:solidFill>
                  <a:srgbClr val="111D4F"/>
                </a:solidFill>
                <a:latin typeface="Arial" panose="020B0604020202020204" pitchFamily="34" charset="0"/>
                <a:cs typeface="Arial" panose="020B0604020202020204" pitchFamily="34" charset="0"/>
              </a:rPr>
              <a:t>Ask me</a:t>
            </a:r>
          </a:p>
          <a:p>
            <a:pPr marL="914400" lvl="1" indent="-457200">
              <a:buFont typeface="+mj-lt"/>
              <a:buAutoNum type="arabicPeriod"/>
            </a:pPr>
            <a:r>
              <a:rPr lang="en-US" sz="2000" dirty="0">
                <a:solidFill>
                  <a:srgbClr val="111D4F"/>
                </a:solidFill>
                <a:latin typeface="Arial" panose="020B0604020202020204" pitchFamily="34" charset="0"/>
                <a:cs typeface="Arial" panose="020B0604020202020204" pitchFamily="34" charset="0"/>
              </a:rPr>
              <a:t>Check the tutorial</a:t>
            </a:r>
          </a:p>
          <a:p>
            <a:pPr marL="914400" lvl="1" indent="-457200">
              <a:buFont typeface="+mj-lt"/>
              <a:buAutoNum type="arabicPeriod"/>
            </a:pPr>
            <a:r>
              <a:rPr lang="en-US" sz="2000" dirty="0">
                <a:solidFill>
                  <a:srgbClr val="111D4F"/>
                </a:solidFill>
                <a:latin typeface="Arial" panose="020B0604020202020204" pitchFamily="34" charset="0"/>
                <a:cs typeface="Arial" panose="020B0604020202020204" pitchFamily="34" charset="0"/>
              </a:rPr>
              <a:t>Check the docs</a:t>
            </a:r>
          </a:p>
          <a:p>
            <a:pPr marL="914400" lvl="1" indent="-457200">
              <a:buFont typeface="+mj-lt"/>
              <a:buAutoNum type="arabicPeriod"/>
            </a:pPr>
            <a:r>
              <a:rPr lang="en-US" sz="2000" dirty="0">
                <a:solidFill>
                  <a:srgbClr val="111D4F"/>
                </a:solidFill>
                <a:latin typeface="Arial" panose="020B0604020202020204" pitchFamily="34" charset="0"/>
                <a:cs typeface="Arial" panose="020B0604020202020204" pitchFamily="34" charset="0"/>
              </a:rPr>
              <a:t>Ask stack </a:t>
            </a:r>
            <a:r>
              <a:rPr lang="en-US" sz="2000" dirty="0" smtClean="0">
                <a:solidFill>
                  <a:srgbClr val="111D4F"/>
                </a:solidFill>
                <a:latin typeface="Arial" panose="020B0604020202020204" pitchFamily="34" charset="0"/>
                <a:cs typeface="Arial" panose="020B0604020202020204" pitchFamily="34" charset="0"/>
              </a:rPr>
              <a:t>exchange</a:t>
            </a:r>
          </a:p>
          <a:p>
            <a:r>
              <a:rPr lang="en-US" dirty="0" smtClean="0">
                <a:solidFill>
                  <a:srgbClr val="111D4F"/>
                </a:solidFill>
                <a:latin typeface="Arial" panose="020B0604020202020204" pitchFamily="34" charset="0"/>
                <a:cs typeface="Arial" panose="020B0604020202020204" pitchFamily="34" charset="0"/>
              </a:rPr>
              <a:t>If you’re </a:t>
            </a:r>
            <a:r>
              <a:rPr lang="en-US" i="1" dirty="0" smtClean="0">
                <a:solidFill>
                  <a:srgbClr val="111D4F"/>
                </a:solidFill>
                <a:latin typeface="Arial" panose="020B0604020202020204" pitchFamily="34" charset="0"/>
                <a:cs typeface="Arial" panose="020B0604020202020204" pitchFamily="34" charset="0"/>
              </a:rPr>
              <a:t>still </a:t>
            </a:r>
            <a:r>
              <a:rPr lang="en-US" dirty="0" smtClean="0">
                <a:solidFill>
                  <a:srgbClr val="111D4F"/>
                </a:solidFill>
                <a:latin typeface="Arial" panose="020B0604020202020204" pitchFamily="34" charset="0"/>
                <a:cs typeface="Arial" panose="020B0604020202020204" pitchFamily="34" charset="0"/>
              </a:rPr>
              <a:t>done early, install the </a:t>
            </a:r>
            <a:r>
              <a:rPr lang="en-US" dirty="0" smtClean="0">
                <a:solidFill>
                  <a:srgbClr val="111D4F"/>
                </a:solidFill>
                <a:latin typeface="Arial" panose="020B0604020202020204" pitchFamily="34" charset="0"/>
                <a:cs typeface="Arial" panose="020B0604020202020204" pitchFamily="34" charset="0"/>
                <a:hlinkClick r:id="rId4"/>
              </a:rPr>
              <a:t>python extension pack</a:t>
            </a:r>
            <a:endParaRPr lang="en-US" dirty="0" smtClean="0">
              <a:solidFill>
                <a:srgbClr val="111D4F"/>
              </a:solidFill>
              <a:latin typeface="Arial" panose="020B0604020202020204" pitchFamily="34" charset="0"/>
              <a:cs typeface="Arial" panose="020B0604020202020204" pitchFamily="34" charset="0"/>
            </a:endParaRPr>
          </a:p>
          <a:p>
            <a:pPr marL="0" indent="0">
              <a:buNone/>
            </a:pPr>
            <a:endParaRPr lang="en-US" dirty="0" smtClean="0">
              <a:solidFill>
                <a:srgbClr val="111D4F"/>
              </a:solidFill>
              <a:latin typeface="Arial" panose="020B0604020202020204" pitchFamily="34" charset="0"/>
              <a:cs typeface="Arial" panose="020B0604020202020204" pitchFamily="34" charset="0"/>
            </a:endParaRPr>
          </a:p>
          <a:p>
            <a:endParaRPr lang="en-US" sz="2000" b="1" dirty="0">
              <a:solidFill>
                <a:srgbClr val="111D4F"/>
              </a:solidFill>
              <a:latin typeface="Arial" panose="020B0604020202020204" pitchFamily="34" charset="0"/>
              <a:cs typeface="Arial" panose="020B0604020202020204" pitchFamily="34" charset="0"/>
            </a:endParaRPr>
          </a:p>
          <a:p>
            <a:endParaRPr lang="en-US" sz="2000" dirty="0">
              <a:solidFill>
                <a:srgbClr val="111D4F"/>
              </a:solidFill>
              <a:latin typeface="Arial" panose="020B0604020202020204" pitchFamily="34" charset="0"/>
              <a:cs typeface="Arial" panose="020B0604020202020204" pitchFamily="34" charset="0"/>
            </a:endParaRPr>
          </a:p>
        </p:txBody>
      </p:sp>
      <p:sp>
        <p:nvSpPr>
          <p:cNvPr id="6" name="Rectangle 5"/>
          <p:cNvSpPr/>
          <p:nvPr/>
        </p:nvSpPr>
        <p:spPr>
          <a:xfrm>
            <a:off x="1366982" y="6327971"/>
            <a:ext cx="10825018" cy="530029"/>
          </a:xfrm>
          <a:prstGeom prst="rect">
            <a:avLst/>
          </a:prstGeom>
          <a:solidFill>
            <a:srgbClr val="111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5"/>
          <a:stretch>
            <a:fillRect/>
          </a:stretch>
        </p:blipFill>
        <p:spPr>
          <a:xfrm>
            <a:off x="0" y="6328310"/>
            <a:ext cx="1366982" cy="529690"/>
          </a:xfrm>
          <a:prstGeom prst="rect">
            <a:avLst/>
          </a:prstGeom>
        </p:spPr>
      </p:pic>
      <p:sp>
        <p:nvSpPr>
          <p:cNvPr id="8" name="Slide Number Placeholder 7"/>
          <p:cNvSpPr>
            <a:spLocks noGrp="1"/>
          </p:cNvSpPr>
          <p:nvPr>
            <p:ph type="sldNum" sz="quarter" idx="12"/>
          </p:nvPr>
        </p:nvSpPr>
        <p:spPr/>
        <p:txBody>
          <a:bodyPr/>
          <a:lstStyle/>
          <a:p>
            <a:fld id="{A9F10B4E-A22C-48DD-BF96-89E92FBA24D0}" type="slidenum">
              <a:rPr lang="en-US" smtClean="0">
                <a:solidFill>
                  <a:schemeClr val="bg1"/>
                </a:solidFill>
              </a:rPr>
              <a:t>13</a:t>
            </a:fld>
            <a:endParaRPr lang="en-US" dirty="0">
              <a:solidFill>
                <a:schemeClr val="bg1"/>
              </a:solidFill>
            </a:endParaRPr>
          </a:p>
        </p:txBody>
      </p:sp>
      <p:sp>
        <p:nvSpPr>
          <p:cNvPr id="10" name="Rectangle 9"/>
          <p:cNvSpPr/>
          <p:nvPr/>
        </p:nvSpPr>
        <p:spPr>
          <a:xfrm>
            <a:off x="6607897" y="6327633"/>
            <a:ext cx="3174278" cy="53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050" dirty="0">
                <a:solidFill>
                  <a:schemeClr val="bg1"/>
                </a:solidFill>
              </a:rPr>
              <a:t>Fundamentals of Programming II</a:t>
            </a:r>
          </a:p>
          <a:p>
            <a:pPr>
              <a:lnSpc>
                <a:spcPct val="150000"/>
              </a:lnSpc>
            </a:pPr>
            <a:r>
              <a:rPr lang="en-US" sz="1050" dirty="0">
                <a:solidFill>
                  <a:schemeClr val="bg1"/>
                </a:solidFill>
              </a:rPr>
              <a:t>Keith &amp; Jenkins, Air Force Institute of Technology</a:t>
            </a:r>
            <a:endParaRPr lang="en-US" sz="1050" dirty="0"/>
          </a:p>
        </p:txBody>
      </p:sp>
    </p:spTree>
    <p:extLst>
      <p:ext uri="{BB962C8B-B14F-4D97-AF65-F5344CB8AC3E}">
        <p14:creationId xmlns:p14="http://schemas.microsoft.com/office/powerpoint/2010/main" val="22317831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
            <a:ext cx="11830051" cy="876300"/>
          </a:xfrm>
        </p:spPr>
        <p:txBody>
          <a:bodyPr>
            <a:normAutofit/>
          </a:bodyPr>
          <a:lstStyle/>
          <a:p>
            <a:r>
              <a:rPr lang="en-US" sz="3200" dirty="0" smtClean="0">
                <a:solidFill>
                  <a:srgbClr val="111D4F"/>
                </a:solidFill>
                <a:latin typeface="Arial" panose="020B0604020202020204" pitchFamily="34" charset="0"/>
                <a:cs typeface="Arial" panose="020B0604020202020204" pitchFamily="34" charset="0"/>
              </a:rPr>
              <a:t>Python Hands-On</a:t>
            </a:r>
            <a:endParaRPr lang="en-US" sz="3200" dirty="0">
              <a:solidFill>
                <a:srgbClr val="111D4F"/>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33425" y="1238250"/>
            <a:ext cx="10620375" cy="4539386"/>
          </a:xfrm>
        </p:spPr>
        <p:txBody>
          <a:bodyPr anchor="t">
            <a:normAutofit/>
          </a:bodyPr>
          <a:lstStyle/>
          <a:p>
            <a:r>
              <a:rPr lang="en-US" sz="2400" dirty="0" smtClean="0">
                <a:solidFill>
                  <a:srgbClr val="111D4F"/>
                </a:solidFill>
                <a:latin typeface="Arial" panose="020B0604020202020204" pitchFamily="34" charset="0"/>
                <a:cs typeface="Arial" panose="020B0604020202020204" pitchFamily="34" charset="0"/>
              </a:rPr>
              <a:t>Start going through this </a:t>
            </a:r>
            <a:r>
              <a:rPr lang="en-US" sz="2400" dirty="0" smtClean="0">
                <a:solidFill>
                  <a:srgbClr val="111D4F"/>
                </a:solidFill>
                <a:latin typeface="Arial" panose="020B0604020202020204" pitchFamily="34" charset="0"/>
                <a:cs typeface="Arial" panose="020B0604020202020204" pitchFamily="34" charset="0"/>
                <a:hlinkClick r:id="rId3"/>
              </a:rPr>
              <a:t>tutorial</a:t>
            </a:r>
            <a:endParaRPr lang="en-US" sz="2400" dirty="0">
              <a:solidFill>
                <a:srgbClr val="111D4F"/>
              </a:solidFill>
              <a:latin typeface="Arial" panose="020B0604020202020204" pitchFamily="34" charset="0"/>
              <a:cs typeface="Arial" panose="020B0604020202020204" pitchFamily="34" charset="0"/>
            </a:endParaRPr>
          </a:p>
          <a:p>
            <a:endParaRPr lang="en-US" sz="2000" dirty="0" smtClean="0">
              <a:solidFill>
                <a:srgbClr val="111D4F"/>
              </a:solidFill>
              <a:latin typeface="Arial" panose="020B0604020202020204" pitchFamily="34" charset="0"/>
              <a:cs typeface="Arial" panose="020B0604020202020204" pitchFamily="34" charset="0"/>
            </a:endParaRPr>
          </a:p>
          <a:p>
            <a:r>
              <a:rPr lang="en-US" sz="2400" dirty="0">
                <a:solidFill>
                  <a:srgbClr val="111D4F"/>
                </a:solidFill>
                <a:latin typeface="Arial" panose="020B0604020202020204" pitchFamily="34" charset="0"/>
                <a:cs typeface="Arial" panose="020B0604020202020204" pitchFamily="34" charset="0"/>
              </a:rPr>
              <a:t>If you get stuck, try these (in order):</a:t>
            </a:r>
          </a:p>
          <a:p>
            <a:pPr marL="914400" lvl="1" indent="-457200">
              <a:buFont typeface="+mj-lt"/>
              <a:buAutoNum type="arabicPeriod"/>
            </a:pPr>
            <a:r>
              <a:rPr lang="en-US" sz="2000" dirty="0">
                <a:solidFill>
                  <a:srgbClr val="111D4F"/>
                </a:solidFill>
                <a:latin typeface="Arial" panose="020B0604020202020204" pitchFamily="34" charset="0"/>
                <a:cs typeface="Arial" panose="020B0604020202020204" pitchFamily="34" charset="0"/>
              </a:rPr>
              <a:t>Ask your neighbor</a:t>
            </a:r>
          </a:p>
          <a:p>
            <a:pPr marL="914400" lvl="1" indent="-457200">
              <a:buFont typeface="+mj-lt"/>
              <a:buAutoNum type="arabicPeriod"/>
            </a:pPr>
            <a:r>
              <a:rPr lang="en-US" sz="2000" dirty="0">
                <a:solidFill>
                  <a:srgbClr val="111D4F"/>
                </a:solidFill>
                <a:latin typeface="Arial" panose="020B0604020202020204" pitchFamily="34" charset="0"/>
                <a:cs typeface="Arial" panose="020B0604020202020204" pitchFamily="34" charset="0"/>
              </a:rPr>
              <a:t>Ask me</a:t>
            </a:r>
          </a:p>
          <a:p>
            <a:pPr marL="914400" lvl="1" indent="-457200">
              <a:buFont typeface="+mj-lt"/>
              <a:buAutoNum type="arabicPeriod"/>
            </a:pPr>
            <a:r>
              <a:rPr lang="en-US" sz="2000" dirty="0">
                <a:solidFill>
                  <a:srgbClr val="111D4F"/>
                </a:solidFill>
                <a:latin typeface="Arial" panose="020B0604020202020204" pitchFamily="34" charset="0"/>
                <a:cs typeface="Arial" panose="020B0604020202020204" pitchFamily="34" charset="0"/>
              </a:rPr>
              <a:t>Check the tutorial</a:t>
            </a:r>
          </a:p>
          <a:p>
            <a:pPr marL="914400" lvl="1" indent="-457200">
              <a:buFont typeface="+mj-lt"/>
              <a:buAutoNum type="arabicPeriod"/>
            </a:pPr>
            <a:r>
              <a:rPr lang="en-US" sz="2000" dirty="0">
                <a:solidFill>
                  <a:srgbClr val="111D4F"/>
                </a:solidFill>
                <a:latin typeface="Arial" panose="020B0604020202020204" pitchFamily="34" charset="0"/>
                <a:cs typeface="Arial" panose="020B0604020202020204" pitchFamily="34" charset="0"/>
              </a:rPr>
              <a:t>Check the docs</a:t>
            </a:r>
          </a:p>
          <a:p>
            <a:pPr marL="914400" lvl="1" indent="-457200">
              <a:buFont typeface="+mj-lt"/>
              <a:buAutoNum type="arabicPeriod"/>
            </a:pPr>
            <a:r>
              <a:rPr lang="en-US" sz="2000" dirty="0">
                <a:solidFill>
                  <a:srgbClr val="111D4F"/>
                </a:solidFill>
                <a:latin typeface="Arial" panose="020B0604020202020204" pitchFamily="34" charset="0"/>
                <a:cs typeface="Arial" panose="020B0604020202020204" pitchFamily="34" charset="0"/>
              </a:rPr>
              <a:t>Ask stack exchange</a:t>
            </a:r>
          </a:p>
          <a:p>
            <a:endParaRPr lang="en-US" sz="2000" dirty="0">
              <a:solidFill>
                <a:srgbClr val="111D4F"/>
              </a:solidFill>
              <a:latin typeface="Arial" panose="020B0604020202020204" pitchFamily="34" charset="0"/>
              <a:cs typeface="Arial" panose="020B0604020202020204" pitchFamily="34" charset="0"/>
            </a:endParaRPr>
          </a:p>
        </p:txBody>
      </p:sp>
      <p:sp>
        <p:nvSpPr>
          <p:cNvPr id="6" name="Rectangle 5"/>
          <p:cNvSpPr/>
          <p:nvPr/>
        </p:nvSpPr>
        <p:spPr>
          <a:xfrm>
            <a:off x="1366982" y="6327971"/>
            <a:ext cx="10825018" cy="530029"/>
          </a:xfrm>
          <a:prstGeom prst="rect">
            <a:avLst/>
          </a:prstGeom>
          <a:solidFill>
            <a:srgbClr val="111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4"/>
          <a:stretch>
            <a:fillRect/>
          </a:stretch>
        </p:blipFill>
        <p:spPr>
          <a:xfrm>
            <a:off x="0" y="6328310"/>
            <a:ext cx="1366982" cy="529690"/>
          </a:xfrm>
          <a:prstGeom prst="rect">
            <a:avLst/>
          </a:prstGeom>
        </p:spPr>
      </p:pic>
      <p:sp>
        <p:nvSpPr>
          <p:cNvPr id="8" name="Slide Number Placeholder 7"/>
          <p:cNvSpPr>
            <a:spLocks noGrp="1"/>
          </p:cNvSpPr>
          <p:nvPr>
            <p:ph type="sldNum" sz="quarter" idx="12"/>
          </p:nvPr>
        </p:nvSpPr>
        <p:spPr/>
        <p:txBody>
          <a:bodyPr/>
          <a:lstStyle/>
          <a:p>
            <a:fld id="{A9F10B4E-A22C-48DD-BF96-89E92FBA24D0}" type="slidenum">
              <a:rPr lang="en-US" smtClean="0">
                <a:solidFill>
                  <a:schemeClr val="bg1"/>
                </a:solidFill>
              </a:rPr>
              <a:t>14</a:t>
            </a:fld>
            <a:endParaRPr lang="en-US" dirty="0">
              <a:solidFill>
                <a:schemeClr val="bg1"/>
              </a:solidFill>
            </a:endParaRPr>
          </a:p>
        </p:txBody>
      </p:sp>
      <p:sp>
        <p:nvSpPr>
          <p:cNvPr id="10" name="Rectangle 9"/>
          <p:cNvSpPr/>
          <p:nvPr/>
        </p:nvSpPr>
        <p:spPr>
          <a:xfrm>
            <a:off x="6607897" y="6327633"/>
            <a:ext cx="3174278" cy="53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050" dirty="0">
                <a:solidFill>
                  <a:schemeClr val="bg1"/>
                </a:solidFill>
              </a:rPr>
              <a:t>Fundamentals of Programming II</a:t>
            </a:r>
          </a:p>
          <a:p>
            <a:pPr>
              <a:lnSpc>
                <a:spcPct val="150000"/>
              </a:lnSpc>
            </a:pPr>
            <a:r>
              <a:rPr lang="en-US" sz="1050" dirty="0">
                <a:solidFill>
                  <a:schemeClr val="bg1"/>
                </a:solidFill>
              </a:rPr>
              <a:t>Keith &amp; Jenkins, Air Force Institute of Technology</a:t>
            </a:r>
            <a:endParaRPr lang="en-US" sz="1050" dirty="0"/>
          </a:p>
        </p:txBody>
      </p:sp>
    </p:spTree>
    <p:extLst>
      <p:ext uri="{BB962C8B-B14F-4D97-AF65-F5344CB8AC3E}">
        <p14:creationId xmlns:p14="http://schemas.microsoft.com/office/powerpoint/2010/main" val="30867815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
            <a:ext cx="11830051" cy="876300"/>
          </a:xfrm>
        </p:spPr>
        <p:txBody>
          <a:bodyPr>
            <a:normAutofit/>
          </a:bodyPr>
          <a:lstStyle/>
          <a:p>
            <a:r>
              <a:rPr lang="en-US" sz="3200" dirty="0">
                <a:solidFill>
                  <a:srgbClr val="111D4F"/>
                </a:solidFill>
                <a:latin typeface="Arial" panose="020B0604020202020204" pitchFamily="34" charset="0"/>
                <a:cs typeface="Arial" panose="020B0604020202020204" pitchFamily="34" charset="0"/>
              </a:rPr>
              <a:t>Agenda</a:t>
            </a:r>
          </a:p>
        </p:txBody>
      </p:sp>
      <p:sp>
        <p:nvSpPr>
          <p:cNvPr id="3" name="Content Placeholder 2"/>
          <p:cNvSpPr>
            <a:spLocks noGrp="1"/>
          </p:cNvSpPr>
          <p:nvPr>
            <p:ph idx="1"/>
          </p:nvPr>
        </p:nvSpPr>
        <p:spPr>
          <a:xfrm>
            <a:off x="733425" y="1238250"/>
            <a:ext cx="10620375" cy="4539386"/>
          </a:xfrm>
        </p:spPr>
        <p:txBody>
          <a:bodyPr anchor="t">
            <a:normAutofit/>
          </a:bodyPr>
          <a:lstStyle/>
          <a:p>
            <a:r>
              <a:rPr lang="en-US" sz="2400" dirty="0">
                <a:solidFill>
                  <a:srgbClr val="111D4F"/>
                </a:solidFill>
                <a:latin typeface="Arial" panose="020B0604020202020204" pitchFamily="34" charset="0"/>
                <a:cs typeface="Arial" panose="020B0604020202020204" pitchFamily="34" charset="0"/>
              </a:rPr>
              <a:t>Big O notation</a:t>
            </a:r>
          </a:p>
          <a:p>
            <a:pPr lvl="1"/>
            <a:r>
              <a:rPr lang="en-US" sz="2000" dirty="0">
                <a:solidFill>
                  <a:srgbClr val="111D4F"/>
                </a:solidFill>
                <a:latin typeface="Arial" panose="020B0604020202020204" pitchFamily="34" charset="0"/>
                <a:cs typeface="Arial" panose="020B0604020202020204" pitchFamily="34" charset="0"/>
              </a:rPr>
              <a:t>Quick recap</a:t>
            </a:r>
          </a:p>
          <a:p>
            <a:r>
              <a:rPr lang="en-US" sz="2400" dirty="0">
                <a:solidFill>
                  <a:srgbClr val="111D4F"/>
                </a:solidFill>
                <a:latin typeface="Arial" panose="020B0604020202020204" pitchFamily="34" charset="0"/>
                <a:cs typeface="Arial" panose="020B0604020202020204" pitchFamily="34" charset="0"/>
              </a:rPr>
              <a:t>R</a:t>
            </a:r>
          </a:p>
          <a:p>
            <a:pPr lvl="1"/>
            <a:r>
              <a:rPr lang="en-US" sz="2000" dirty="0">
                <a:solidFill>
                  <a:srgbClr val="111D4F"/>
                </a:solidFill>
                <a:latin typeface="Arial" panose="020B0604020202020204" pitchFamily="34" charset="0"/>
                <a:cs typeface="Arial" panose="020B0604020202020204" pitchFamily="34" charset="0"/>
              </a:rPr>
              <a:t>Brief history</a:t>
            </a:r>
          </a:p>
          <a:p>
            <a:pPr lvl="1"/>
            <a:r>
              <a:rPr lang="en-US" sz="2000" dirty="0">
                <a:solidFill>
                  <a:srgbClr val="111D4F"/>
                </a:solidFill>
                <a:latin typeface="Arial" panose="020B0604020202020204" pitchFamily="34" charset="0"/>
                <a:cs typeface="Arial" panose="020B0604020202020204" pitchFamily="34" charset="0"/>
              </a:rPr>
              <a:t>Installation</a:t>
            </a:r>
          </a:p>
          <a:p>
            <a:pPr lvl="1"/>
            <a:r>
              <a:rPr lang="en-US" sz="2000" dirty="0">
                <a:solidFill>
                  <a:srgbClr val="111D4F"/>
                </a:solidFill>
                <a:latin typeface="Arial" panose="020B0604020202020204" pitchFamily="34" charset="0"/>
                <a:cs typeface="Arial" panose="020B0604020202020204" pitchFamily="34" charset="0"/>
              </a:rPr>
              <a:t>Demos</a:t>
            </a:r>
          </a:p>
          <a:p>
            <a:r>
              <a:rPr lang="en-US" sz="2400" dirty="0">
                <a:solidFill>
                  <a:srgbClr val="111D4F"/>
                </a:solidFill>
                <a:latin typeface="Arial" panose="020B0604020202020204" pitchFamily="34" charset="0"/>
                <a:cs typeface="Arial" panose="020B0604020202020204" pitchFamily="34" charset="0"/>
              </a:rPr>
              <a:t>Python</a:t>
            </a:r>
          </a:p>
          <a:p>
            <a:pPr lvl="1"/>
            <a:r>
              <a:rPr lang="en-US" sz="2000" dirty="0">
                <a:solidFill>
                  <a:srgbClr val="111D4F"/>
                </a:solidFill>
                <a:latin typeface="Arial" panose="020B0604020202020204" pitchFamily="34" charset="0"/>
                <a:cs typeface="Arial" panose="020B0604020202020204" pitchFamily="34" charset="0"/>
              </a:rPr>
              <a:t>Brief history</a:t>
            </a:r>
          </a:p>
          <a:p>
            <a:pPr lvl="1"/>
            <a:r>
              <a:rPr lang="en-US" sz="2000" dirty="0">
                <a:solidFill>
                  <a:srgbClr val="111D4F"/>
                </a:solidFill>
                <a:latin typeface="Arial" panose="020B0604020202020204" pitchFamily="34" charset="0"/>
                <a:cs typeface="Arial" panose="020B0604020202020204" pitchFamily="34" charset="0"/>
              </a:rPr>
              <a:t>Installation</a:t>
            </a:r>
          </a:p>
          <a:p>
            <a:pPr lvl="1"/>
            <a:r>
              <a:rPr lang="en-US" sz="2000" dirty="0">
                <a:solidFill>
                  <a:srgbClr val="111D4F"/>
                </a:solidFill>
                <a:latin typeface="Arial" panose="020B0604020202020204" pitchFamily="34" charset="0"/>
                <a:cs typeface="Arial" panose="020B0604020202020204" pitchFamily="34" charset="0"/>
              </a:rPr>
              <a:t>Demos</a:t>
            </a:r>
          </a:p>
        </p:txBody>
      </p:sp>
      <p:sp>
        <p:nvSpPr>
          <p:cNvPr id="6" name="Rectangle 5"/>
          <p:cNvSpPr/>
          <p:nvPr/>
        </p:nvSpPr>
        <p:spPr>
          <a:xfrm>
            <a:off x="1366982" y="6327971"/>
            <a:ext cx="10825018" cy="530029"/>
          </a:xfrm>
          <a:prstGeom prst="rect">
            <a:avLst/>
          </a:prstGeom>
          <a:solidFill>
            <a:srgbClr val="111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3"/>
          <a:stretch>
            <a:fillRect/>
          </a:stretch>
        </p:blipFill>
        <p:spPr>
          <a:xfrm>
            <a:off x="0" y="6328310"/>
            <a:ext cx="1366982" cy="529690"/>
          </a:xfrm>
          <a:prstGeom prst="rect">
            <a:avLst/>
          </a:prstGeom>
        </p:spPr>
      </p:pic>
      <p:sp>
        <p:nvSpPr>
          <p:cNvPr id="8" name="Slide Number Placeholder 7"/>
          <p:cNvSpPr>
            <a:spLocks noGrp="1"/>
          </p:cNvSpPr>
          <p:nvPr>
            <p:ph type="sldNum" sz="quarter" idx="12"/>
          </p:nvPr>
        </p:nvSpPr>
        <p:spPr/>
        <p:txBody>
          <a:bodyPr/>
          <a:lstStyle/>
          <a:p>
            <a:fld id="{A9F10B4E-A22C-48DD-BF96-89E92FBA24D0}" type="slidenum">
              <a:rPr lang="en-US" smtClean="0">
                <a:solidFill>
                  <a:schemeClr val="bg1"/>
                </a:solidFill>
              </a:rPr>
              <a:t>15</a:t>
            </a:fld>
            <a:endParaRPr lang="en-US" dirty="0">
              <a:solidFill>
                <a:schemeClr val="bg1"/>
              </a:solidFill>
            </a:endParaRPr>
          </a:p>
        </p:txBody>
      </p:sp>
      <p:sp>
        <p:nvSpPr>
          <p:cNvPr id="10" name="Rectangle 9"/>
          <p:cNvSpPr/>
          <p:nvPr/>
        </p:nvSpPr>
        <p:spPr>
          <a:xfrm>
            <a:off x="6607897" y="6327633"/>
            <a:ext cx="3174278" cy="53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050" dirty="0">
                <a:solidFill>
                  <a:schemeClr val="bg1"/>
                </a:solidFill>
              </a:rPr>
              <a:t>Fundamentals of Programming II</a:t>
            </a:r>
          </a:p>
          <a:p>
            <a:pPr>
              <a:lnSpc>
                <a:spcPct val="150000"/>
              </a:lnSpc>
            </a:pPr>
            <a:r>
              <a:rPr lang="en-US" sz="1050" dirty="0">
                <a:solidFill>
                  <a:schemeClr val="bg1"/>
                </a:solidFill>
              </a:rPr>
              <a:t>Keith &amp; Jenkins, Air Force Institute of Technology</a:t>
            </a:r>
            <a:endParaRPr lang="en-US" sz="1050" dirty="0"/>
          </a:p>
        </p:txBody>
      </p:sp>
    </p:spTree>
    <p:extLst>
      <p:ext uri="{BB962C8B-B14F-4D97-AF65-F5344CB8AC3E}">
        <p14:creationId xmlns:p14="http://schemas.microsoft.com/office/powerpoint/2010/main" val="38935088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
            <a:ext cx="11830051" cy="876300"/>
          </a:xfrm>
        </p:spPr>
        <p:txBody>
          <a:bodyPr>
            <a:normAutofit/>
          </a:bodyPr>
          <a:lstStyle/>
          <a:p>
            <a:r>
              <a:rPr lang="en-US" sz="3200" dirty="0">
                <a:solidFill>
                  <a:srgbClr val="111D4F"/>
                </a:solidFill>
                <a:latin typeface="Arial" panose="020B0604020202020204" pitchFamily="34" charset="0"/>
                <a:cs typeface="Arial" panose="020B0604020202020204" pitchFamily="34" charset="0"/>
              </a:rPr>
              <a:t>Schedule Version </a:t>
            </a:r>
            <a:r>
              <a:rPr lang="en-US" sz="3200" dirty="0" smtClean="0">
                <a:solidFill>
                  <a:srgbClr val="111D4F"/>
                </a:solidFill>
                <a:latin typeface="Arial" panose="020B0604020202020204" pitchFamily="34" charset="0"/>
                <a:cs typeface="Arial" panose="020B0604020202020204" pitchFamily="34" charset="0"/>
              </a:rPr>
              <a:t>2.1.0</a:t>
            </a:r>
            <a:endParaRPr lang="en-US" sz="3200" dirty="0">
              <a:solidFill>
                <a:srgbClr val="111D4F"/>
              </a:solidFill>
              <a:latin typeface="Arial" panose="020B0604020202020204" pitchFamily="34" charset="0"/>
              <a:cs typeface="Arial" panose="020B0604020202020204" pitchFamily="34" charset="0"/>
            </a:endParaRPr>
          </a:p>
        </p:txBody>
      </p:sp>
      <p:sp>
        <p:nvSpPr>
          <p:cNvPr id="6" name="Rectangle 5"/>
          <p:cNvSpPr/>
          <p:nvPr/>
        </p:nvSpPr>
        <p:spPr>
          <a:xfrm>
            <a:off x="1366982" y="6327971"/>
            <a:ext cx="10825018" cy="530029"/>
          </a:xfrm>
          <a:prstGeom prst="rect">
            <a:avLst/>
          </a:prstGeom>
          <a:solidFill>
            <a:srgbClr val="111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3"/>
          <a:stretch>
            <a:fillRect/>
          </a:stretch>
        </p:blipFill>
        <p:spPr>
          <a:xfrm>
            <a:off x="0" y="6328310"/>
            <a:ext cx="1366982" cy="529690"/>
          </a:xfrm>
          <a:prstGeom prst="rect">
            <a:avLst/>
          </a:prstGeom>
        </p:spPr>
      </p:pic>
      <p:sp>
        <p:nvSpPr>
          <p:cNvPr id="8" name="Slide Number Placeholder 7"/>
          <p:cNvSpPr>
            <a:spLocks noGrp="1"/>
          </p:cNvSpPr>
          <p:nvPr>
            <p:ph type="sldNum" sz="quarter" idx="12"/>
          </p:nvPr>
        </p:nvSpPr>
        <p:spPr/>
        <p:txBody>
          <a:bodyPr/>
          <a:lstStyle/>
          <a:p>
            <a:fld id="{A9F10B4E-A22C-48DD-BF96-89E92FBA24D0}" type="slidenum">
              <a:rPr lang="en-US" smtClean="0">
                <a:solidFill>
                  <a:schemeClr val="bg1"/>
                </a:solidFill>
              </a:rPr>
              <a:t>16</a:t>
            </a:fld>
            <a:endParaRPr lang="en-US" dirty="0">
              <a:solidFill>
                <a:schemeClr val="bg1"/>
              </a:solidFill>
            </a:endParaRPr>
          </a:p>
        </p:txBody>
      </p:sp>
      <p:sp>
        <p:nvSpPr>
          <p:cNvPr id="10" name="Rectangle 9"/>
          <p:cNvSpPr/>
          <p:nvPr/>
        </p:nvSpPr>
        <p:spPr>
          <a:xfrm>
            <a:off x="6607897" y="6327633"/>
            <a:ext cx="3174278" cy="53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050" dirty="0">
                <a:solidFill>
                  <a:schemeClr val="bg1"/>
                </a:solidFill>
              </a:rPr>
              <a:t>Fundamentals of Programming II</a:t>
            </a:r>
          </a:p>
          <a:p>
            <a:pPr>
              <a:lnSpc>
                <a:spcPct val="150000"/>
              </a:lnSpc>
            </a:pPr>
            <a:r>
              <a:rPr lang="en-US" sz="1050" dirty="0">
                <a:solidFill>
                  <a:schemeClr val="bg1"/>
                </a:solidFill>
              </a:rPr>
              <a:t>Keith &amp; Jenkins, Air Force Institute of Technology</a:t>
            </a:r>
            <a:endParaRPr lang="en-US" sz="1050" dirty="0"/>
          </a:p>
        </p:txBody>
      </p:sp>
      <p:graphicFrame>
        <p:nvGraphicFramePr>
          <p:cNvPr id="11" name="Table 10">
            <a:extLst>
              <a:ext uri="{FF2B5EF4-FFF2-40B4-BE49-F238E27FC236}">
                <a16:creationId xmlns="" xmlns:a16="http://schemas.microsoft.com/office/drawing/2014/main" id="{6FDD37DF-68A8-4703-9397-DA8C2937E81E}"/>
              </a:ext>
            </a:extLst>
          </p:cNvPr>
          <p:cNvGraphicFramePr>
            <a:graphicFrameLocks noGrp="1"/>
          </p:cNvGraphicFramePr>
          <p:nvPr>
            <p:extLst/>
          </p:nvPr>
        </p:nvGraphicFramePr>
        <p:xfrm>
          <a:off x="511277" y="1361768"/>
          <a:ext cx="11169445" cy="3839497"/>
        </p:xfrm>
        <a:graphic>
          <a:graphicData uri="http://schemas.openxmlformats.org/drawingml/2006/table">
            <a:tbl>
              <a:tblPr firstRow="1" bandRow="1">
                <a:tableStyleId>{5940675A-B579-460E-94D1-54222C63F5DA}</a:tableStyleId>
              </a:tblPr>
              <a:tblGrid>
                <a:gridCol w="2233889">
                  <a:extLst>
                    <a:ext uri="{9D8B030D-6E8A-4147-A177-3AD203B41FA5}">
                      <a16:colId xmlns="" xmlns:a16="http://schemas.microsoft.com/office/drawing/2014/main" val="3961292297"/>
                    </a:ext>
                  </a:extLst>
                </a:gridCol>
                <a:gridCol w="2233889">
                  <a:extLst>
                    <a:ext uri="{9D8B030D-6E8A-4147-A177-3AD203B41FA5}">
                      <a16:colId xmlns="" xmlns:a16="http://schemas.microsoft.com/office/drawing/2014/main" val="240432922"/>
                    </a:ext>
                  </a:extLst>
                </a:gridCol>
                <a:gridCol w="2233889">
                  <a:extLst>
                    <a:ext uri="{9D8B030D-6E8A-4147-A177-3AD203B41FA5}">
                      <a16:colId xmlns="" xmlns:a16="http://schemas.microsoft.com/office/drawing/2014/main" val="2431407503"/>
                    </a:ext>
                  </a:extLst>
                </a:gridCol>
                <a:gridCol w="2233889">
                  <a:extLst>
                    <a:ext uri="{9D8B030D-6E8A-4147-A177-3AD203B41FA5}">
                      <a16:colId xmlns="" xmlns:a16="http://schemas.microsoft.com/office/drawing/2014/main" val="825935609"/>
                    </a:ext>
                  </a:extLst>
                </a:gridCol>
                <a:gridCol w="2233889">
                  <a:extLst>
                    <a:ext uri="{9D8B030D-6E8A-4147-A177-3AD203B41FA5}">
                      <a16:colId xmlns="" xmlns:a16="http://schemas.microsoft.com/office/drawing/2014/main" val="998594772"/>
                    </a:ext>
                  </a:extLst>
                </a:gridCol>
              </a:tblGrid>
              <a:tr h="614516">
                <a:tc>
                  <a:txBody>
                    <a:bodyPr/>
                    <a:lstStyle/>
                    <a:p>
                      <a:pPr algn="ctr"/>
                      <a:r>
                        <a:rPr lang="en-US" b="1" dirty="0">
                          <a:solidFill>
                            <a:schemeClr val="bg1"/>
                          </a:solidFill>
                        </a:rPr>
                        <a:t>Mon</a:t>
                      </a:r>
                      <a:r>
                        <a:rPr lang="en-US" dirty="0">
                          <a:solidFill>
                            <a:schemeClr val="bg1"/>
                          </a:solidFill>
                        </a:rPr>
                        <a:t> (17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Tues</a:t>
                      </a:r>
                      <a:r>
                        <a:rPr lang="en-US" dirty="0">
                          <a:solidFill>
                            <a:schemeClr val="bg1"/>
                          </a:solidFill>
                        </a:rPr>
                        <a:t> (18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Wed</a:t>
                      </a:r>
                      <a:r>
                        <a:rPr lang="en-US" dirty="0">
                          <a:solidFill>
                            <a:schemeClr val="bg1"/>
                          </a:solidFill>
                        </a:rPr>
                        <a:t> (19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Thurs</a:t>
                      </a:r>
                      <a:r>
                        <a:rPr lang="en-US" dirty="0">
                          <a:solidFill>
                            <a:schemeClr val="bg1"/>
                          </a:solidFill>
                        </a:rPr>
                        <a:t> (20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Fri</a:t>
                      </a:r>
                      <a:r>
                        <a:rPr lang="en-US" dirty="0">
                          <a:solidFill>
                            <a:schemeClr val="bg1"/>
                          </a:solidFill>
                        </a:rPr>
                        <a:t> (21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 xmlns:a16="http://schemas.microsoft.com/office/drawing/2014/main" val="1349161369"/>
                  </a:ext>
                </a:extLst>
              </a:tr>
              <a:tr h="962333">
                <a:tc>
                  <a:txBody>
                    <a:bodyPr/>
                    <a:lstStyle/>
                    <a:p>
                      <a:pPr algn="ctr"/>
                      <a:r>
                        <a:rPr lang="en-US" dirty="0">
                          <a:solidFill>
                            <a:schemeClr val="tx1">
                              <a:lumMod val="65000"/>
                              <a:lumOff val="35000"/>
                            </a:schemeClr>
                          </a:solidFill>
                        </a:rPr>
                        <a:t>Analytical Tools</a:t>
                      </a:r>
                    </a:p>
                    <a:p>
                      <a:pPr algn="ctr"/>
                      <a:r>
                        <a:rPr lang="en-US" dirty="0">
                          <a:solidFill>
                            <a:schemeClr val="tx1">
                              <a:lumMod val="65000"/>
                              <a:lumOff val="35000"/>
                            </a:schemeClr>
                          </a:solidFill>
                        </a:rPr>
                        <a:t>Military Analysis</a:t>
                      </a:r>
                    </a:p>
                  </a:txBody>
                  <a:tcPr anchor="ctr">
                    <a:lnL w="12700" cmpd="sng">
                      <a:noFill/>
                    </a:lnL>
                    <a:lnR w="12700" cmpd="sng">
                      <a:noFill/>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lumMod val="65000"/>
                              <a:lumOff val="35000"/>
                            </a:schemeClr>
                          </a:solidFill>
                        </a:rPr>
                        <a:t>Code Development</a:t>
                      </a:r>
                    </a:p>
                    <a:p>
                      <a:pPr algn="ctr"/>
                      <a:r>
                        <a:rPr lang="en-US" dirty="0">
                          <a:solidFill>
                            <a:schemeClr val="tx1">
                              <a:lumMod val="65000"/>
                              <a:lumOff val="35000"/>
                            </a:schemeClr>
                          </a:solidFill>
                        </a:rPr>
                        <a:t>Version Control</a:t>
                      </a:r>
                    </a:p>
                  </a:txBody>
                  <a:tcPr anchor="ctr">
                    <a:lnL w="12700" cmpd="sng">
                      <a:noFill/>
                    </a:lnL>
                    <a:lnR w="12700" cmpd="sng">
                      <a:noFill/>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lumMod val="65000"/>
                              <a:lumOff val="35000"/>
                            </a:schemeClr>
                          </a:solidFill>
                        </a:rPr>
                        <a:t>Code Testing</a:t>
                      </a:r>
                    </a:p>
                    <a:p>
                      <a:pPr algn="ctr"/>
                      <a:r>
                        <a:rPr lang="en-US" dirty="0">
                          <a:solidFill>
                            <a:schemeClr val="tx1">
                              <a:lumMod val="65000"/>
                              <a:lumOff val="35000"/>
                            </a:schemeClr>
                          </a:solidFill>
                        </a:rPr>
                        <a:t>Code Maintenance</a:t>
                      </a:r>
                    </a:p>
                    <a:p>
                      <a:pPr algn="ctr"/>
                      <a:r>
                        <a:rPr lang="en-US" sz="1800" kern="1200" dirty="0">
                          <a:solidFill>
                            <a:schemeClr val="tx1">
                              <a:lumMod val="65000"/>
                              <a:lumOff val="35000"/>
                            </a:schemeClr>
                          </a:solidFill>
                          <a:latin typeface="+mn-lt"/>
                          <a:ea typeface="+mn-ea"/>
                          <a:cs typeface="+mn-cs"/>
                        </a:rPr>
                        <a:t>Performance</a:t>
                      </a:r>
                    </a:p>
                  </a:txBody>
                  <a:tcPr anchor="ctr">
                    <a:lnL w="12700" cmpd="sng">
                      <a:noFill/>
                    </a:lnL>
                    <a:lnR w="12700" cmpd="sng">
                      <a:noFill/>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kern="1200" dirty="0">
                          <a:solidFill>
                            <a:schemeClr val="tx1">
                              <a:lumMod val="65000"/>
                              <a:lumOff val="35000"/>
                            </a:schemeClr>
                          </a:solidFill>
                          <a:latin typeface="+mn-lt"/>
                          <a:ea typeface="+mn-ea"/>
                          <a:cs typeface="+mn-cs"/>
                        </a:rPr>
                        <a:t>R</a:t>
                      </a:r>
                    </a:p>
                    <a:p>
                      <a:pPr algn="ctr"/>
                      <a:r>
                        <a:rPr lang="en-US" sz="1800" kern="1200" dirty="0" smtClean="0">
                          <a:solidFill>
                            <a:schemeClr val="tx1">
                              <a:lumMod val="65000"/>
                              <a:lumOff val="35000"/>
                            </a:schemeClr>
                          </a:solidFill>
                          <a:latin typeface="+mn-lt"/>
                          <a:ea typeface="+mn-ea"/>
                          <a:cs typeface="+mn-cs"/>
                        </a:rPr>
                        <a:t>Python</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smtClean="0">
                          <a:solidFill>
                            <a:srgbClr val="FF0000"/>
                          </a:solidFill>
                        </a:rPr>
                        <a:t>Jupyter</a:t>
                      </a:r>
                      <a:r>
                        <a:rPr lang="en-US" dirty="0" smtClean="0">
                          <a:solidFill>
                            <a:srgbClr val="FF0000"/>
                          </a:solidFill>
                        </a:rPr>
                        <a:t> Notebook</a:t>
                      </a:r>
                    </a:p>
                  </a:txBody>
                  <a:tcPr anchor="ctr">
                    <a:lnL w="12700" cmpd="sng">
                      <a:noFill/>
                    </a:lnL>
                    <a:lnR w="12700" cmpd="sng">
                      <a:noFill/>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solidFill>
                          <a:schemeClr val="tx1">
                            <a:lumMod val="65000"/>
                            <a:lumOff val="35000"/>
                          </a:schemeClr>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89620520"/>
                  </a:ext>
                </a:extLst>
              </a:tr>
              <a:tr h="669822">
                <a:tc>
                  <a:txBody>
                    <a:bodyPr/>
                    <a:lstStyle/>
                    <a:p>
                      <a:pPr algn="ctr"/>
                      <a:endParaRPr lang="en-US" dirty="0">
                        <a:solidFill>
                          <a:schemeClr val="tx1">
                            <a:lumMod val="65000"/>
                            <a:lumOff val="35000"/>
                          </a:schemeClr>
                        </a:solidFill>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solidFill>
                          <a:schemeClr val="tx1">
                            <a:lumMod val="65000"/>
                            <a:lumOff val="35000"/>
                          </a:schemeClr>
                        </a:solidFill>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solidFill>
                          <a:schemeClr val="tx1">
                            <a:lumMod val="65000"/>
                            <a:lumOff val="35000"/>
                          </a:schemeClr>
                        </a:solidFill>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solidFill>
                          <a:schemeClr val="tx1">
                            <a:lumMod val="65000"/>
                            <a:lumOff val="35000"/>
                          </a:schemeClr>
                        </a:solidFill>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solidFill>
                          <a:schemeClr val="tx1">
                            <a:lumMod val="65000"/>
                            <a:lumOff val="35000"/>
                          </a:schemeClr>
                        </a:solidFill>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570142452"/>
                  </a:ext>
                </a:extLst>
              </a:tr>
              <a:tr h="630493">
                <a:tc>
                  <a:txBody>
                    <a:bodyPr/>
                    <a:lstStyle/>
                    <a:p>
                      <a:pPr algn="ctr"/>
                      <a:r>
                        <a:rPr lang="en-US" b="1" dirty="0">
                          <a:solidFill>
                            <a:schemeClr val="bg1"/>
                          </a:solidFill>
                        </a:rPr>
                        <a:t>Mon</a:t>
                      </a:r>
                      <a:r>
                        <a:rPr lang="en-US" dirty="0">
                          <a:solidFill>
                            <a:schemeClr val="bg1"/>
                          </a:solidFill>
                        </a:rPr>
                        <a:t> (24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Tues</a:t>
                      </a:r>
                      <a:r>
                        <a:rPr lang="en-US" dirty="0">
                          <a:solidFill>
                            <a:schemeClr val="bg1"/>
                          </a:solidFill>
                        </a:rPr>
                        <a:t> (25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Wed</a:t>
                      </a:r>
                      <a:r>
                        <a:rPr lang="en-US" dirty="0">
                          <a:solidFill>
                            <a:schemeClr val="bg1"/>
                          </a:solidFill>
                        </a:rPr>
                        <a:t> (26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Thurs</a:t>
                      </a:r>
                      <a:r>
                        <a:rPr lang="en-US" dirty="0">
                          <a:solidFill>
                            <a:schemeClr val="bg1"/>
                          </a:solidFill>
                        </a:rPr>
                        <a:t> (27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Fri</a:t>
                      </a:r>
                      <a:r>
                        <a:rPr lang="en-US" dirty="0">
                          <a:solidFill>
                            <a:schemeClr val="bg1"/>
                          </a:solidFill>
                        </a:rPr>
                        <a:t> (28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 xmlns:a16="http://schemas.microsoft.com/office/drawing/2014/main" val="3867658397"/>
                  </a:ext>
                </a:extLst>
              </a:tr>
              <a:tr h="962333">
                <a:tc>
                  <a:txBody>
                    <a:bodyPr/>
                    <a:lstStyle/>
                    <a:p>
                      <a:pPr algn="ctr"/>
                      <a:r>
                        <a:rPr lang="en-US" dirty="0" err="1">
                          <a:solidFill>
                            <a:schemeClr val="tx1">
                              <a:lumMod val="65000"/>
                              <a:lumOff val="35000"/>
                            </a:schemeClr>
                          </a:solidFill>
                        </a:rPr>
                        <a:t>Matlab</a:t>
                      </a:r>
                      <a:endParaRPr lang="en-US" dirty="0">
                        <a:solidFill>
                          <a:schemeClr val="tx1">
                            <a:lumMod val="65000"/>
                            <a:lumOff val="35000"/>
                          </a:schemeClr>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dirty="0">
                          <a:solidFill>
                            <a:schemeClr val="tx1">
                              <a:lumMod val="65000"/>
                              <a:lumOff val="35000"/>
                            </a:schemeClr>
                          </a:solidFill>
                        </a:rPr>
                        <a:t>Julia</a:t>
                      </a:r>
                    </a:p>
                    <a:p>
                      <a:pPr algn="ctr"/>
                      <a:r>
                        <a:rPr lang="en-US" dirty="0" err="1" smtClean="0">
                          <a:solidFill>
                            <a:srgbClr val="FF0000"/>
                          </a:solidFill>
                        </a:rPr>
                        <a:t>Jupyter</a:t>
                      </a:r>
                      <a:r>
                        <a:rPr lang="en-US" dirty="0" smtClean="0">
                          <a:solidFill>
                            <a:srgbClr val="FF0000"/>
                          </a:solidFill>
                        </a:rPr>
                        <a:t> Lab</a:t>
                      </a:r>
                      <a:endParaRPr lang="en-US" dirty="0">
                        <a:solidFill>
                          <a:srgbClr val="FF0000"/>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dirty="0">
                          <a:solidFill>
                            <a:schemeClr val="tx1">
                              <a:lumMod val="65000"/>
                              <a:lumOff val="35000"/>
                            </a:schemeClr>
                          </a:solidFill>
                        </a:rPr>
                        <a:t>Project</a:t>
                      </a: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dirty="0">
                          <a:solidFill>
                            <a:schemeClr val="tx1">
                              <a:lumMod val="65000"/>
                              <a:lumOff val="35000"/>
                            </a:schemeClr>
                          </a:solidFill>
                        </a:rPr>
                        <a:t>Project</a:t>
                      </a:r>
                    </a:p>
                    <a:p>
                      <a:pPr algn="ctr"/>
                      <a:r>
                        <a:rPr lang="en-US" sz="1800" kern="1200" dirty="0">
                          <a:solidFill>
                            <a:schemeClr val="tx1">
                              <a:lumMod val="65000"/>
                              <a:lumOff val="35000"/>
                            </a:schemeClr>
                          </a:solidFill>
                          <a:latin typeface="+mn-lt"/>
                          <a:ea typeface="+mn-ea"/>
                          <a:cs typeface="+mn-cs"/>
                        </a:rPr>
                        <a:t>Wrap-Up</a:t>
                      </a: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dirty="0">
                        <a:solidFill>
                          <a:schemeClr val="tx1">
                            <a:lumMod val="65000"/>
                            <a:lumOff val="35000"/>
                          </a:schemeClr>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2040072640"/>
                  </a:ext>
                </a:extLst>
              </a:tr>
            </a:tbl>
          </a:graphicData>
        </a:graphic>
      </p:graphicFrame>
    </p:spTree>
    <p:extLst>
      <p:ext uri="{BB962C8B-B14F-4D97-AF65-F5344CB8AC3E}">
        <p14:creationId xmlns:p14="http://schemas.microsoft.com/office/powerpoint/2010/main" val="42845216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
            <a:ext cx="11830051" cy="876300"/>
          </a:xfrm>
        </p:spPr>
        <p:txBody>
          <a:bodyPr>
            <a:normAutofit/>
          </a:bodyPr>
          <a:lstStyle/>
          <a:p>
            <a:r>
              <a:rPr lang="en-US" sz="3200" dirty="0" smtClean="0">
                <a:solidFill>
                  <a:srgbClr val="111D4F"/>
                </a:solidFill>
                <a:latin typeface="Arial" panose="020B0604020202020204" pitchFamily="34" charset="0"/>
                <a:cs typeface="Arial" panose="020B0604020202020204" pitchFamily="34" charset="0"/>
              </a:rPr>
              <a:t>Combined History</a:t>
            </a:r>
            <a:endParaRPr lang="en-US" sz="3200" dirty="0">
              <a:solidFill>
                <a:srgbClr val="111D4F"/>
              </a:solidFill>
              <a:latin typeface="Arial" panose="020B0604020202020204" pitchFamily="34" charset="0"/>
              <a:cs typeface="Arial" panose="020B0604020202020204" pitchFamily="34" charset="0"/>
            </a:endParaRPr>
          </a:p>
        </p:txBody>
      </p:sp>
      <p:sp>
        <p:nvSpPr>
          <p:cNvPr id="6" name="Rectangle 5"/>
          <p:cNvSpPr/>
          <p:nvPr/>
        </p:nvSpPr>
        <p:spPr>
          <a:xfrm>
            <a:off x="1366982" y="6327971"/>
            <a:ext cx="10825018" cy="530029"/>
          </a:xfrm>
          <a:prstGeom prst="rect">
            <a:avLst/>
          </a:prstGeom>
          <a:solidFill>
            <a:srgbClr val="111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3"/>
          <a:stretch>
            <a:fillRect/>
          </a:stretch>
        </p:blipFill>
        <p:spPr>
          <a:xfrm>
            <a:off x="0" y="6328310"/>
            <a:ext cx="1366982" cy="529690"/>
          </a:xfrm>
          <a:prstGeom prst="rect">
            <a:avLst/>
          </a:prstGeom>
        </p:spPr>
      </p:pic>
      <p:sp>
        <p:nvSpPr>
          <p:cNvPr id="8" name="Slide Number Placeholder 7"/>
          <p:cNvSpPr>
            <a:spLocks noGrp="1"/>
          </p:cNvSpPr>
          <p:nvPr>
            <p:ph type="sldNum" sz="quarter" idx="12"/>
          </p:nvPr>
        </p:nvSpPr>
        <p:spPr/>
        <p:txBody>
          <a:bodyPr/>
          <a:lstStyle/>
          <a:p>
            <a:fld id="{A9F10B4E-A22C-48DD-BF96-89E92FBA24D0}" type="slidenum">
              <a:rPr lang="en-US" smtClean="0">
                <a:solidFill>
                  <a:schemeClr val="bg1"/>
                </a:solidFill>
              </a:rPr>
              <a:t>17</a:t>
            </a:fld>
            <a:endParaRPr lang="en-US" dirty="0">
              <a:solidFill>
                <a:schemeClr val="bg1"/>
              </a:solidFill>
            </a:endParaRPr>
          </a:p>
        </p:txBody>
      </p:sp>
      <p:sp>
        <p:nvSpPr>
          <p:cNvPr id="10" name="Rectangle 9"/>
          <p:cNvSpPr/>
          <p:nvPr/>
        </p:nvSpPr>
        <p:spPr>
          <a:xfrm>
            <a:off x="6607897" y="6327633"/>
            <a:ext cx="3174278" cy="53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050" dirty="0">
                <a:solidFill>
                  <a:schemeClr val="bg1"/>
                </a:solidFill>
              </a:rPr>
              <a:t>Fundamentals of Programming II</a:t>
            </a:r>
          </a:p>
          <a:p>
            <a:pPr>
              <a:lnSpc>
                <a:spcPct val="150000"/>
              </a:lnSpc>
            </a:pPr>
            <a:r>
              <a:rPr lang="en-US" sz="1050" dirty="0">
                <a:solidFill>
                  <a:schemeClr val="bg1"/>
                </a:solidFill>
              </a:rPr>
              <a:t>Keith &amp; Jenkins, Air Force Institute of Technology</a:t>
            </a:r>
            <a:endParaRPr lang="en-US" sz="1050" dirty="0"/>
          </a:p>
        </p:txBody>
      </p:sp>
      <p:cxnSp>
        <p:nvCxnSpPr>
          <p:cNvPr id="11" name="Straight Connector 10"/>
          <p:cNvCxnSpPr/>
          <p:nvPr/>
        </p:nvCxnSpPr>
        <p:spPr>
          <a:xfrm>
            <a:off x="5226341" y="775633"/>
            <a:ext cx="8389" cy="5033394"/>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5223004" y="1534672"/>
            <a:ext cx="2045905" cy="372540"/>
            <a:chOff x="7424257" y="1024256"/>
            <a:chExt cx="2045905" cy="372540"/>
          </a:xfrm>
        </p:grpSpPr>
        <p:grpSp>
          <p:nvGrpSpPr>
            <p:cNvPr id="23" name="Group 22"/>
            <p:cNvGrpSpPr/>
            <p:nvPr/>
          </p:nvGrpSpPr>
          <p:grpSpPr>
            <a:xfrm>
              <a:off x="7424257" y="1024256"/>
              <a:ext cx="931178" cy="369332"/>
              <a:chOff x="7424257" y="1024256"/>
              <a:chExt cx="931178" cy="369332"/>
            </a:xfrm>
          </p:grpSpPr>
          <p:cxnSp>
            <p:nvCxnSpPr>
              <p:cNvPr id="15" name="Straight Connector 14"/>
              <p:cNvCxnSpPr/>
              <p:nvPr/>
            </p:nvCxnSpPr>
            <p:spPr>
              <a:xfrm flipV="1">
                <a:off x="7424257" y="1213083"/>
                <a:ext cx="159391" cy="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583648" y="1024256"/>
                <a:ext cx="771787" cy="369332"/>
              </a:xfrm>
              <a:prstGeom prst="rect">
                <a:avLst/>
              </a:prstGeom>
              <a:noFill/>
            </p:spPr>
            <p:txBody>
              <a:bodyPr wrap="square" rtlCol="0">
                <a:spAutoFit/>
              </a:bodyPr>
              <a:lstStyle/>
              <a:p>
                <a:r>
                  <a:rPr lang="en-US" dirty="0" smtClean="0">
                    <a:solidFill>
                      <a:schemeClr val="tx1">
                        <a:lumMod val="50000"/>
                        <a:lumOff val="50000"/>
                      </a:schemeClr>
                    </a:solidFill>
                  </a:rPr>
                  <a:t>1995</a:t>
                </a:r>
                <a:endParaRPr lang="en-US" dirty="0">
                  <a:solidFill>
                    <a:schemeClr val="tx1">
                      <a:lumMod val="50000"/>
                      <a:lumOff val="50000"/>
                    </a:schemeClr>
                  </a:solidFill>
                </a:endParaRPr>
              </a:p>
            </p:txBody>
          </p:sp>
        </p:grpSp>
        <p:sp>
          <p:nvSpPr>
            <p:cNvPr id="24" name="TextBox 23"/>
            <p:cNvSpPr txBox="1"/>
            <p:nvPr/>
          </p:nvSpPr>
          <p:spPr>
            <a:xfrm>
              <a:off x="8195036" y="1024256"/>
              <a:ext cx="1275126" cy="372540"/>
            </a:xfrm>
            <a:prstGeom prst="rect">
              <a:avLst/>
            </a:prstGeom>
            <a:noFill/>
          </p:spPr>
          <p:txBody>
            <a:bodyPr wrap="square" rtlCol="0">
              <a:spAutoFit/>
            </a:bodyPr>
            <a:lstStyle/>
            <a:p>
              <a:r>
                <a:rPr lang="en-US" dirty="0" smtClean="0">
                  <a:solidFill>
                    <a:srgbClr val="00B050"/>
                  </a:solidFill>
                </a:rPr>
                <a:t>R created</a:t>
              </a:r>
              <a:endParaRPr lang="en-US" dirty="0">
                <a:solidFill>
                  <a:srgbClr val="00B050"/>
                </a:solidFill>
              </a:endParaRPr>
            </a:p>
          </p:txBody>
        </p:sp>
      </p:grpSp>
      <p:grpSp>
        <p:nvGrpSpPr>
          <p:cNvPr id="26" name="Group 25"/>
          <p:cNvGrpSpPr/>
          <p:nvPr/>
        </p:nvGrpSpPr>
        <p:grpSpPr>
          <a:xfrm>
            <a:off x="5223004" y="2348782"/>
            <a:ext cx="2864645" cy="369332"/>
            <a:chOff x="7424257" y="1024256"/>
            <a:chExt cx="2864645" cy="369332"/>
          </a:xfrm>
        </p:grpSpPr>
        <p:grpSp>
          <p:nvGrpSpPr>
            <p:cNvPr id="27" name="Group 26"/>
            <p:cNvGrpSpPr/>
            <p:nvPr/>
          </p:nvGrpSpPr>
          <p:grpSpPr>
            <a:xfrm>
              <a:off x="7424257" y="1024256"/>
              <a:ext cx="931178" cy="369332"/>
              <a:chOff x="7424257" y="1024256"/>
              <a:chExt cx="931178" cy="369332"/>
            </a:xfrm>
          </p:grpSpPr>
          <p:cxnSp>
            <p:nvCxnSpPr>
              <p:cNvPr id="29" name="Straight Connector 28"/>
              <p:cNvCxnSpPr/>
              <p:nvPr/>
            </p:nvCxnSpPr>
            <p:spPr>
              <a:xfrm flipV="1">
                <a:off x="7424257" y="1213083"/>
                <a:ext cx="159391" cy="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583648" y="1024256"/>
                <a:ext cx="771787" cy="369332"/>
              </a:xfrm>
              <a:prstGeom prst="rect">
                <a:avLst/>
              </a:prstGeom>
              <a:noFill/>
            </p:spPr>
            <p:txBody>
              <a:bodyPr wrap="square" rtlCol="0">
                <a:spAutoFit/>
              </a:bodyPr>
              <a:lstStyle/>
              <a:p>
                <a:r>
                  <a:rPr lang="en-US" dirty="0" smtClean="0">
                    <a:solidFill>
                      <a:schemeClr val="tx1">
                        <a:lumMod val="50000"/>
                        <a:lumOff val="50000"/>
                      </a:schemeClr>
                    </a:solidFill>
                  </a:rPr>
                  <a:t>2000</a:t>
                </a:r>
                <a:endParaRPr lang="en-US" dirty="0">
                  <a:solidFill>
                    <a:schemeClr val="tx1">
                      <a:lumMod val="50000"/>
                      <a:lumOff val="50000"/>
                    </a:schemeClr>
                  </a:solidFill>
                </a:endParaRPr>
              </a:p>
            </p:txBody>
          </p:sp>
        </p:grpSp>
        <p:sp>
          <p:nvSpPr>
            <p:cNvPr id="28" name="TextBox 27"/>
            <p:cNvSpPr txBox="1"/>
            <p:nvPr/>
          </p:nvSpPr>
          <p:spPr>
            <a:xfrm>
              <a:off x="8194027" y="1024256"/>
              <a:ext cx="2094875" cy="369332"/>
            </a:xfrm>
            <a:prstGeom prst="rect">
              <a:avLst/>
            </a:prstGeom>
            <a:noFill/>
          </p:spPr>
          <p:txBody>
            <a:bodyPr wrap="square" rtlCol="0">
              <a:spAutoFit/>
            </a:bodyPr>
            <a:lstStyle/>
            <a:p>
              <a:r>
                <a:rPr lang="en-US" dirty="0" smtClean="0">
                  <a:solidFill>
                    <a:srgbClr val="00B050"/>
                  </a:solidFill>
                </a:rPr>
                <a:t>R 1.0  </a:t>
              </a:r>
              <a:r>
                <a:rPr lang="en-US" dirty="0" smtClean="0">
                  <a:solidFill>
                    <a:srgbClr val="7030A0"/>
                  </a:solidFill>
                </a:rPr>
                <a:t>Python 2.0</a:t>
              </a:r>
              <a:endParaRPr lang="en-US" dirty="0">
                <a:solidFill>
                  <a:srgbClr val="7030A0"/>
                </a:solidFill>
              </a:endParaRPr>
            </a:p>
          </p:txBody>
        </p:sp>
      </p:grpSp>
      <p:grpSp>
        <p:nvGrpSpPr>
          <p:cNvPr id="31" name="Group 30"/>
          <p:cNvGrpSpPr/>
          <p:nvPr/>
        </p:nvGrpSpPr>
        <p:grpSpPr>
          <a:xfrm>
            <a:off x="5230535" y="1848126"/>
            <a:ext cx="2045905" cy="372540"/>
            <a:chOff x="7424257" y="1024256"/>
            <a:chExt cx="2045905" cy="372540"/>
          </a:xfrm>
        </p:grpSpPr>
        <p:grpSp>
          <p:nvGrpSpPr>
            <p:cNvPr id="32" name="Group 31"/>
            <p:cNvGrpSpPr/>
            <p:nvPr/>
          </p:nvGrpSpPr>
          <p:grpSpPr>
            <a:xfrm>
              <a:off x="7424257" y="1024256"/>
              <a:ext cx="931178" cy="369332"/>
              <a:chOff x="7424257" y="1024256"/>
              <a:chExt cx="931178" cy="369332"/>
            </a:xfrm>
          </p:grpSpPr>
          <p:cxnSp>
            <p:nvCxnSpPr>
              <p:cNvPr id="34" name="Straight Connector 33"/>
              <p:cNvCxnSpPr/>
              <p:nvPr/>
            </p:nvCxnSpPr>
            <p:spPr>
              <a:xfrm flipV="1">
                <a:off x="7424257" y="1213083"/>
                <a:ext cx="159391" cy="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583648" y="1024256"/>
                <a:ext cx="771787" cy="369332"/>
              </a:xfrm>
              <a:prstGeom prst="rect">
                <a:avLst/>
              </a:prstGeom>
              <a:noFill/>
            </p:spPr>
            <p:txBody>
              <a:bodyPr wrap="square" rtlCol="0">
                <a:spAutoFit/>
              </a:bodyPr>
              <a:lstStyle/>
              <a:p>
                <a:r>
                  <a:rPr lang="en-US" dirty="0" smtClean="0">
                    <a:solidFill>
                      <a:schemeClr val="tx1">
                        <a:lumMod val="50000"/>
                        <a:lumOff val="50000"/>
                      </a:schemeClr>
                    </a:solidFill>
                  </a:rPr>
                  <a:t>1997</a:t>
                </a:r>
                <a:endParaRPr lang="en-US" dirty="0">
                  <a:solidFill>
                    <a:schemeClr val="tx1">
                      <a:lumMod val="50000"/>
                      <a:lumOff val="50000"/>
                    </a:schemeClr>
                  </a:solidFill>
                </a:endParaRPr>
              </a:p>
            </p:txBody>
          </p:sp>
        </p:grpSp>
        <p:sp>
          <p:nvSpPr>
            <p:cNvPr id="33" name="TextBox 32"/>
            <p:cNvSpPr txBox="1"/>
            <p:nvPr/>
          </p:nvSpPr>
          <p:spPr>
            <a:xfrm>
              <a:off x="8185637" y="1024256"/>
              <a:ext cx="1284525" cy="372540"/>
            </a:xfrm>
            <a:prstGeom prst="rect">
              <a:avLst/>
            </a:prstGeom>
            <a:noFill/>
          </p:spPr>
          <p:txBody>
            <a:bodyPr wrap="square" rtlCol="0">
              <a:spAutoFit/>
            </a:bodyPr>
            <a:lstStyle/>
            <a:p>
              <a:r>
                <a:rPr lang="en-US" dirty="0" smtClean="0">
                  <a:solidFill>
                    <a:srgbClr val="00B050"/>
                  </a:solidFill>
                </a:rPr>
                <a:t>R packages</a:t>
              </a:r>
              <a:endParaRPr lang="en-US" dirty="0">
                <a:solidFill>
                  <a:srgbClr val="00B050"/>
                </a:solidFill>
              </a:endParaRPr>
            </a:p>
          </p:txBody>
        </p:sp>
      </p:grpSp>
      <p:grpSp>
        <p:nvGrpSpPr>
          <p:cNvPr id="36" name="Group 35"/>
          <p:cNvGrpSpPr/>
          <p:nvPr/>
        </p:nvGrpSpPr>
        <p:grpSpPr>
          <a:xfrm>
            <a:off x="5230535" y="3002744"/>
            <a:ext cx="2045906" cy="372540"/>
            <a:chOff x="7424257" y="1024256"/>
            <a:chExt cx="2045906" cy="372540"/>
          </a:xfrm>
        </p:grpSpPr>
        <p:grpSp>
          <p:nvGrpSpPr>
            <p:cNvPr id="37" name="Group 36"/>
            <p:cNvGrpSpPr/>
            <p:nvPr/>
          </p:nvGrpSpPr>
          <p:grpSpPr>
            <a:xfrm>
              <a:off x="7424257" y="1024256"/>
              <a:ext cx="931178" cy="369332"/>
              <a:chOff x="7424257" y="1024256"/>
              <a:chExt cx="931178" cy="369332"/>
            </a:xfrm>
          </p:grpSpPr>
          <p:cxnSp>
            <p:nvCxnSpPr>
              <p:cNvPr id="39" name="Straight Connector 38"/>
              <p:cNvCxnSpPr/>
              <p:nvPr/>
            </p:nvCxnSpPr>
            <p:spPr>
              <a:xfrm flipV="1">
                <a:off x="7424257" y="1213083"/>
                <a:ext cx="159391" cy="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583648" y="1024256"/>
                <a:ext cx="771787" cy="369332"/>
              </a:xfrm>
              <a:prstGeom prst="rect">
                <a:avLst/>
              </a:prstGeom>
              <a:noFill/>
            </p:spPr>
            <p:txBody>
              <a:bodyPr wrap="square" rtlCol="0">
                <a:spAutoFit/>
              </a:bodyPr>
              <a:lstStyle/>
              <a:p>
                <a:r>
                  <a:rPr lang="en-US" dirty="0" smtClean="0">
                    <a:solidFill>
                      <a:schemeClr val="tx1">
                        <a:lumMod val="50000"/>
                        <a:lumOff val="50000"/>
                      </a:schemeClr>
                    </a:solidFill>
                  </a:rPr>
                  <a:t>2004</a:t>
                </a:r>
                <a:endParaRPr lang="en-US" dirty="0">
                  <a:solidFill>
                    <a:schemeClr val="tx1">
                      <a:lumMod val="50000"/>
                      <a:lumOff val="50000"/>
                    </a:schemeClr>
                  </a:solidFill>
                </a:endParaRPr>
              </a:p>
            </p:txBody>
          </p:sp>
        </p:grpSp>
        <p:sp>
          <p:nvSpPr>
            <p:cNvPr id="38" name="TextBox 37"/>
            <p:cNvSpPr txBox="1"/>
            <p:nvPr/>
          </p:nvSpPr>
          <p:spPr>
            <a:xfrm>
              <a:off x="8195037" y="1024256"/>
              <a:ext cx="1275126" cy="372540"/>
            </a:xfrm>
            <a:prstGeom prst="rect">
              <a:avLst/>
            </a:prstGeom>
            <a:noFill/>
          </p:spPr>
          <p:txBody>
            <a:bodyPr wrap="square" rtlCol="0">
              <a:spAutoFit/>
            </a:bodyPr>
            <a:lstStyle/>
            <a:p>
              <a:r>
                <a:rPr lang="en-US" dirty="0" smtClean="0">
                  <a:solidFill>
                    <a:srgbClr val="00B050"/>
                  </a:solidFill>
                </a:rPr>
                <a:t>R 2.0</a:t>
              </a:r>
              <a:endParaRPr lang="en-US" dirty="0">
                <a:solidFill>
                  <a:srgbClr val="00B050"/>
                </a:solidFill>
              </a:endParaRPr>
            </a:p>
          </p:txBody>
        </p:sp>
      </p:grpSp>
      <p:grpSp>
        <p:nvGrpSpPr>
          <p:cNvPr id="41" name="Group 40"/>
          <p:cNvGrpSpPr/>
          <p:nvPr/>
        </p:nvGrpSpPr>
        <p:grpSpPr>
          <a:xfrm>
            <a:off x="5223004" y="4753127"/>
            <a:ext cx="2045905" cy="372540"/>
            <a:chOff x="7424257" y="1024256"/>
            <a:chExt cx="2045905" cy="372540"/>
          </a:xfrm>
        </p:grpSpPr>
        <p:grpSp>
          <p:nvGrpSpPr>
            <p:cNvPr id="42" name="Group 41"/>
            <p:cNvGrpSpPr/>
            <p:nvPr/>
          </p:nvGrpSpPr>
          <p:grpSpPr>
            <a:xfrm>
              <a:off x="7424257" y="1024256"/>
              <a:ext cx="931178" cy="369332"/>
              <a:chOff x="7424257" y="1024256"/>
              <a:chExt cx="931178" cy="369332"/>
            </a:xfrm>
          </p:grpSpPr>
          <p:cxnSp>
            <p:nvCxnSpPr>
              <p:cNvPr id="44" name="Straight Connector 43"/>
              <p:cNvCxnSpPr/>
              <p:nvPr/>
            </p:nvCxnSpPr>
            <p:spPr>
              <a:xfrm flipV="1">
                <a:off x="7424257" y="1213083"/>
                <a:ext cx="159391" cy="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7583648" y="1024256"/>
                <a:ext cx="771787" cy="369332"/>
              </a:xfrm>
              <a:prstGeom prst="rect">
                <a:avLst/>
              </a:prstGeom>
              <a:noFill/>
            </p:spPr>
            <p:txBody>
              <a:bodyPr wrap="square" rtlCol="0">
                <a:spAutoFit/>
              </a:bodyPr>
              <a:lstStyle/>
              <a:p>
                <a:r>
                  <a:rPr lang="en-US" dirty="0" smtClean="0">
                    <a:solidFill>
                      <a:schemeClr val="tx1">
                        <a:lumMod val="50000"/>
                        <a:lumOff val="50000"/>
                      </a:schemeClr>
                    </a:solidFill>
                  </a:rPr>
                  <a:t>2013</a:t>
                </a:r>
                <a:endParaRPr lang="en-US" dirty="0">
                  <a:solidFill>
                    <a:schemeClr val="tx1">
                      <a:lumMod val="50000"/>
                      <a:lumOff val="50000"/>
                    </a:schemeClr>
                  </a:solidFill>
                </a:endParaRPr>
              </a:p>
            </p:txBody>
          </p:sp>
        </p:grpSp>
        <p:sp>
          <p:nvSpPr>
            <p:cNvPr id="43" name="TextBox 42"/>
            <p:cNvSpPr txBox="1"/>
            <p:nvPr/>
          </p:nvSpPr>
          <p:spPr>
            <a:xfrm>
              <a:off x="8195036" y="1024256"/>
              <a:ext cx="1275126" cy="372540"/>
            </a:xfrm>
            <a:prstGeom prst="rect">
              <a:avLst/>
            </a:prstGeom>
            <a:noFill/>
          </p:spPr>
          <p:txBody>
            <a:bodyPr wrap="square" rtlCol="0">
              <a:spAutoFit/>
            </a:bodyPr>
            <a:lstStyle/>
            <a:p>
              <a:r>
                <a:rPr lang="en-US" dirty="0" smtClean="0">
                  <a:solidFill>
                    <a:srgbClr val="00B050"/>
                  </a:solidFill>
                </a:rPr>
                <a:t>R 3.0</a:t>
              </a:r>
              <a:endParaRPr lang="en-US" dirty="0">
                <a:solidFill>
                  <a:srgbClr val="00B050"/>
                </a:solidFill>
              </a:endParaRPr>
            </a:p>
          </p:txBody>
        </p:sp>
      </p:grpSp>
      <p:grpSp>
        <p:nvGrpSpPr>
          <p:cNvPr id="46" name="Group 45"/>
          <p:cNvGrpSpPr/>
          <p:nvPr/>
        </p:nvGrpSpPr>
        <p:grpSpPr>
          <a:xfrm>
            <a:off x="5226341" y="5596567"/>
            <a:ext cx="2045905" cy="372540"/>
            <a:chOff x="7424257" y="1024256"/>
            <a:chExt cx="2045905" cy="372540"/>
          </a:xfrm>
        </p:grpSpPr>
        <p:grpSp>
          <p:nvGrpSpPr>
            <p:cNvPr id="47" name="Group 46"/>
            <p:cNvGrpSpPr/>
            <p:nvPr/>
          </p:nvGrpSpPr>
          <p:grpSpPr>
            <a:xfrm>
              <a:off x="7424257" y="1024256"/>
              <a:ext cx="931178" cy="369332"/>
              <a:chOff x="7424257" y="1024256"/>
              <a:chExt cx="931178" cy="369332"/>
            </a:xfrm>
          </p:grpSpPr>
          <p:cxnSp>
            <p:nvCxnSpPr>
              <p:cNvPr id="49" name="Straight Connector 48"/>
              <p:cNvCxnSpPr/>
              <p:nvPr/>
            </p:nvCxnSpPr>
            <p:spPr>
              <a:xfrm flipV="1">
                <a:off x="7424257" y="1213083"/>
                <a:ext cx="159391" cy="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583648" y="1024256"/>
                <a:ext cx="771787" cy="369332"/>
              </a:xfrm>
              <a:prstGeom prst="rect">
                <a:avLst/>
              </a:prstGeom>
              <a:noFill/>
            </p:spPr>
            <p:txBody>
              <a:bodyPr wrap="square" rtlCol="0">
                <a:spAutoFit/>
              </a:bodyPr>
              <a:lstStyle/>
              <a:p>
                <a:r>
                  <a:rPr lang="en-US" dirty="0" smtClean="0">
                    <a:solidFill>
                      <a:schemeClr val="tx1">
                        <a:lumMod val="50000"/>
                        <a:lumOff val="50000"/>
                      </a:schemeClr>
                    </a:solidFill>
                  </a:rPr>
                  <a:t>2018</a:t>
                </a:r>
                <a:endParaRPr lang="en-US" dirty="0">
                  <a:solidFill>
                    <a:schemeClr val="tx1">
                      <a:lumMod val="50000"/>
                      <a:lumOff val="50000"/>
                    </a:schemeClr>
                  </a:solidFill>
                </a:endParaRPr>
              </a:p>
            </p:txBody>
          </p:sp>
        </p:grpSp>
        <p:sp>
          <p:nvSpPr>
            <p:cNvPr id="48" name="TextBox 47"/>
            <p:cNvSpPr txBox="1"/>
            <p:nvPr/>
          </p:nvSpPr>
          <p:spPr>
            <a:xfrm>
              <a:off x="8195036" y="1024256"/>
              <a:ext cx="1275126" cy="372540"/>
            </a:xfrm>
            <a:prstGeom prst="rect">
              <a:avLst/>
            </a:prstGeom>
            <a:noFill/>
          </p:spPr>
          <p:txBody>
            <a:bodyPr wrap="square" rtlCol="0">
              <a:spAutoFit/>
            </a:bodyPr>
            <a:lstStyle/>
            <a:p>
              <a:r>
                <a:rPr lang="en-US" dirty="0" smtClean="0">
                  <a:solidFill>
                    <a:srgbClr val="00B0F0"/>
                  </a:solidFill>
                </a:rPr>
                <a:t>Julia 1.0</a:t>
              </a:r>
              <a:endParaRPr lang="en-US" dirty="0">
                <a:solidFill>
                  <a:srgbClr val="00B0F0"/>
                </a:solidFill>
              </a:endParaRPr>
            </a:p>
          </p:txBody>
        </p:sp>
      </p:grpSp>
      <p:grpSp>
        <p:nvGrpSpPr>
          <p:cNvPr id="51" name="Group 50"/>
          <p:cNvGrpSpPr/>
          <p:nvPr/>
        </p:nvGrpSpPr>
        <p:grpSpPr>
          <a:xfrm>
            <a:off x="5225332" y="597804"/>
            <a:ext cx="2568040" cy="369332"/>
            <a:chOff x="7424257" y="1024256"/>
            <a:chExt cx="2568040" cy="369332"/>
          </a:xfrm>
        </p:grpSpPr>
        <p:grpSp>
          <p:nvGrpSpPr>
            <p:cNvPr id="52" name="Group 51"/>
            <p:cNvGrpSpPr/>
            <p:nvPr/>
          </p:nvGrpSpPr>
          <p:grpSpPr>
            <a:xfrm>
              <a:off x="7424257" y="1024256"/>
              <a:ext cx="931178" cy="369332"/>
              <a:chOff x="7424257" y="1024256"/>
              <a:chExt cx="931178" cy="369332"/>
            </a:xfrm>
          </p:grpSpPr>
          <p:cxnSp>
            <p:nvCxnSpPr>
              <p:cNvPr id="54" name="Straight Connector 53"/>
              <p:cNvCxnSpPr/>
              <p:nvPr/>
            </p:nvCxnSpPr>
            <p:spPr>
              <a:xfrm flipV="1">
                <a:off x="7424257" y="1213083"/>
                <a:ext cx="159391" cy="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7583648" y="1024256"/>
                <a:ext cx="771787" cy="369332"/>
              </a:xfrm>
              <a:prstGeom prst="rect">
                <a:avLst/>
              </a:prstGeom>
              <a:noFill/>
            </p:spPr>
            <p:txBody>
              <a:bodyPr wrap="square" rtlCol="0">
                <a:spAutoFit/>
              </a:bodyPr>
              <a:lstStyle/>
              <a:p>
                <a:r>
                  <a:rPr lang="en-US" dirty="0" smtClean="0">
                    <a:solidFill>
                      <a:schemeClr val="tx1">
                        <a:lumMod val="50000"/>
                        <a:lumOff val="50000"/>
                      </a:schemeClr>
                    </a:solidFill>
                  </a:rPr>
                  <a:t>1990</a:t>
                </a:r>
                <a:endParaRPr lang="en-US" dirty="0">
                  <a:solidFill>
                    <a:schemeClr val="tx1">
                      <a:lumMod val="50000"/>
                      <a:lumOff val="50000"/>
                    </a:schemeClr>
                  </a:solidFill>
                </a:endParaRPr>
              </a:p>
            </p:txBody>
          </p:sp>
        </p:grpSp>
        <p:sp>
          <p:nvSpPr>
            <p:cNvPr id="53" name="TextBox 52"/>
            <p:cNvSpPr txBox="1"/>
            <p:nvPr/>
          </p:nvSpPr>
          <p:spPr>
            <a:xfrm>
              <a:off x="8195035" y="1024256"/>
              <a:ext cx="1797262" cy="369332"/>
            </a:xfrm>
            <a:prstGeom prst="rect">
              <a:avLst/>
            </a:prstGeom>
            <a:noFill/>
          </p:spPr>
          <p:txBody>
            <a:bodyPr wrap="square" rtlCol="0">
              <a:spAutoFit/>
            </a:bodyPr>
            <a:lstStyle/>
            <a:p>
              <a:r>
                <a:rPr lang="en-US" dirty="0" smtClean="0">
                  <a:solidFill>
                    <a:srgbClr val="7030A0"/>
                  </a:solidFill>
                </a:rPr>
                <a:t>Python created</a:t>
              </a:r>
              <a:endParaRPr lang="en-US" dirty="0">
                <a:solidFill>
                  <a:srgbClr val="7030A0"/>
                </a:solidFill>
              </a:endParaRPr>
            </a:p>
          </p:txBody>
        </p:sp>
      </p:grpSp>
      <p:grpSp>
        <p:nvGrpSpPr>
          <p:cNvPr id="56" name="Group 55"/>
          <p:cNvGrpSpPr/>
          <p:nvPr/>
        </p:nvGrpSpPr>
        <p:grpSpPr>
          <a:xfrm>
            <a:off x="5225332" y="1305148"/>
            <a:ext cx="2568040" cy="369332"/>
            <a:chOff x="7424257" y="1024256"/>
            <a:chExt cx="2568040" cy="369332"/>
          </a:xfrm>
        </p:grpSpPr>
        <p:grpSp>
          <p:nvGrpSpPr>
            <p:cNvPr id="57" name="Group 56"/>
            <p:cNvGrpSpPr/>
            <p:nvPr/>
          </p:nvGrpSpPr>
          <p:grpSpPr>
            <a:xfrm>
              <a:off x="7424257" y="1024256"/>
              <a:ext cx="931178" cy="369332"/>
              <a:chOff x="7424257" y="1024256"/>
              <a:chExt cx="931178" cy="369332"/>
            </a:xfrm>
          </p:grpSpPr>
          <p:cxnSp>
            <p:nvCxnSpPr>
              <p:cNvPr id="59" name="Straight Connector 58"/>
              <p:cNvCxnSpPr/>
              <p:nvPr/>
            </p:nvCxnSpPr>
            <p:spPr>
              <a:xfrm flipV="1">
                <a:off x="7424257" y="1213083"/>
                <a:ext cx="159391" cy="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7583648" y="1024256"/>
                <a:ext cx="771787" cy="369332"/>
              </a:xfrm>
              <a:prstGeom prst="rect">
                <a:avLst/>
              </a:prstGeom>
              <a:noFill/>
            </p:spPr>
            <p:txBody>
              <a:bodyPr wrap="square" rtlCol="0">
                <a:spAutoFit/>
              </a:bodyPr>
              <a:lstStyle/>
              <a:p>
                <a:r>
                  <a:rPr lang="en-US" dirty="0" smtClean="0">
                    <a:solidFill>
                      <a:schemeClr val="tx1">
                        <a:lumMod val="50000"/>
                        <a:lumOff val="50000"/>
                      </a:schemeClr>
                    </a:solidFill>
                  </a:rPr>
                  <a:t>1994</a:t>
                </a:r>
                <a:endParaRPr lang="en-US" dirty="0">
                  <a:solidFill>
                    <a:schemeClr val="tx1">
                      <a:lumMod val="50000"/>
                      <a:lumOff val="50000"/>
                    </a:schemeClr>
                  </a:solidFill>
                </a:endParaRPr>
              </a:p>
            </p:txBody>
          </p:sp>
        </p:grpSp>
        <p:sp>
          <p:nvSpPr>
            <p:cNvPr id="58" name="TextBox 57"/>
            <p:cNvSpPr txBox="1"/>
            <p:nvPr/>
          </p:nvSpPr>
          <p:spPr>
            <a:xfrm>
              <a:off x="8195035" y="1024256"/>
              <a:ext cx="1797262" cy="369332"/>
            </a:xfrm>
            <a:prstGeom prst="rect">
              <a:avLst/>
            </a:prstGeom>
            <a:noFill/>
          </p:spPr>
          <p:txBody>
            <a:bodyPr wrap="square" rtlCol="0">
              <a:spAutoFit/>
            </a:bodyPr>
            <a:lstStyle/>
            <a:p>
              <a:r>
                <a:rPr lang="en-US" dirty="0" smtClean="0">
                  <a:solidFill>
                    <a:srgbClr val="7030A0"/>
                  </a:solidFill>
                </a:rPr>
                <a:t>Python 1.0</a:t>
              </a:r>
              <a:endParaRPr lang="en-US" dirty="0">
                <a:solidFill>
                  <a:srgbClr val="7030A0"/>
                </a:solidFill>
              </a:endParaRPr>
            </a:p>
          </p:txBody>
        </p:sp>
      </p:grpSp>
      <p:grpSp>
        <p:nvGrpSpPr>
          <p:cNvPr id="61" name="Group 60"/>
          <p:cNvGrpSpPr/>
          <p:nvPr/>
        </p:nvGrpSpPr>
        <p:grpSpPr>
          <a:xfrm>
            <a:off x="5225332" y="3714250"/>
            <a:ext cx="2568040" cy="369332"/>
            <a:chOff x="7424257" y="1024256"/>
            <a:chExt cx="2568040" cy="369332"/>
          </a:xfrm>
        </p:grpSpPr>
        <p:grpSp>
          <p:nvGrpSpPr>
            <p:cNvPr id="62" name="Group 61"/>
            <p:cNvGrpSpPr/>
            <p:nvPr/>
          </p:nvGrpSpPr>
          <p:grpSpPr>
            <a:xfrm>
              <a:off x="7424257" y="1024256"/>
              <a:ext cx="931178" cy="369332"/>
              <a:chOff x="7424257" y="1024256"/>
              <a:chExt cx="931178" cy="369332"/>
            </a:xfrm>
          </p:grpSpPr>
          <p:cxnSp>
            <p:nvCxnSpPr>
              <p:cNvPr id="64" name="Straight Connector 63"/>
              <p:cNvCxnSpPr/>
              <p:nvPr/>
            </p:nvCxnSpPr>
            <p:spPr>
              <a:xfrm flipV="1">
                <a:off x="7424257" y="1213083"/>
                <a:ext cx="159391" cy="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7583648" y="1024256"/>
                <a:ext cx="771787" cy="369332"/>
              </a:xfrm>
              <a:prstGeom prst="rect">
                <a:avLst/>
              </a:prstGeom>
              <a:noFill/>
            </p:spPr>
            <p:txBody>
              <a:bodyPr wrap="square" rtlCol="0">
                <a:spAutoFit/>
              </a:bodyPr>
              <a:lstStyle/>
              <a:p>
                <a:r>
                  <a:rPr lang="en-US" dirty="0" smtClean="0">
                    <a:solidFill>
                      <a:schemeClr val="tx1">
                        <a:lumMod val="50000"/>
                        <a:lumOff val="50000"/>
                      </a:schemeClr>
                    </a:solidFill>
                  </a:rPr>
                  <a:t>2008</a:t>
                </a:r>
                <a:endParaRPr lang="en-US" dirty="0">
                  <a:solidFill>
                    <a:schemeClr val="tx1">
                      <a:lumMod val="50000"/>
                      <a:lumOff val="50000"/>
                    </a:schemeClr>
                  </a:solidFill>
                </a:endParaRPr>
              </a:p>
            </p:txBody>
          </p:sp>
        </p:grpSp>
        <p:sp>
          <p:nvSpPr>
            <p:cNvPr id="63" name="TextBox 62"/>
            <p:cNvSpPr txBox="1"/>
            <p:nvPr/>
          </p:nvSpPr>
          <p:spPr>
            <a:xfrm>
              <a:off x="8195035" y="1024256"/>
              <a:ext cx="1797262" cy="369332"/>
            </a:xfrm>
            <a:prstGeom prst="rect">
              <a:avLst/>
            </a:prstGeom>
            <a:noFill/>
          </p:spPr>
          <p:txBody>
            <a:bodyPr wrap="square" rtlCol="0">
              <a:spAutoFit/>
            </a:bodyPr>
            <a:lstStyle/>
            <a:p>
              <a:r>
                <a:rPr lang="en-US" dirty="0" smtClean="0">
                  <a:solidFill>
                    <a:srgbClr val="7030A0"/>
                  </a:solidFill>
                </a:rPr>
                <a:t>Python 3.0</a:t>
              </a:r>
              <a:endParaRPr lang="en-US" dirty="0">
                <a:solidFill>
                  <a:srgbClr val="7030A0"/>
                </a:solidFill>
              </a:endParaRPr>
            </a:p>
          </p:txBody>
        </p:sp>
      </p:grpSp>
      <p:grpSp>
        <p:nvGrpSpPr>
          <p:cNvPr id="66" name="Group 65"/>
          <p:cNvGrpSpPr/>
          <p:nvPr/>
        </p:nvGrpSpPr>
        <p:grpSpPr>
          <a:xfrm>
            <a:off x="5230535" y="5291404"/>
            <a:ext cx="4341303" cy="369332"/>
            <a:chOff x="7424257" y="1024256"/>
            <a:chExt cx="4341303" cy="369332"/>
          </a:xfrm>
        </p:grpSpPr>
        <p:grpSp>
          <p:nvGrpSpPr>
            <p:cNvPr id="67" name="Group 66"/>
            <p:cNvGrpSpPr/>
            <p:nvPr/>
          </p:nvGrpSpPr>
          <p:grpSpPr>
            <a:xfrm>
              <a:off x="7424257" y="1024256"/>
              <a:ext cx="931178" cy="369332"/>
              <a:chOff x="7424257" y="1024256"/>
              <a:chExt cx="931178" cy="369332"/>
            </a:xfrm>
          </p:grpSpPr>
          <p:cxnSp>
            <p:nvCxnSpPr>
              <p:cNvPr id="69" name="Straight Connector 68"/>
              <p:cNvCxnSpPr/>
              <p:nvPr/>
            </p:nvCxnSpPr>
            <p:spPr>
              <a:xfrm flipV="1">
                <a:off x="7424257" y="1213083"/>
                <a:ext cx="159391" cy="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7583648" y="1024256"/>
                <a:ext cx="771787" cy="369332"/>
              </a:xfrm>
              <a:prstGeom prst="rect">
                <a:avLst/>
              </a:prstGeom>
              <a:noFill/>
            </p:spPr>
            <p:txBody>
              <a:bodyPr wrap="square" rtlCol="0">
                <a:spAutoFit/>
              </a:bodyPr>
              <a:lstStyle/>
              <a:p>
                <a:r>
                  <a:rPr lang="en-US" dirty="0" smtClean="0">
                    <a:solidFill>
                      <a:schemeClr val="tx1">
                        <a:lumMod val="50000"/>
                        <a:lumOff val="50000"/>
                      </a:schemeClr>
                    </a:solidFill>
                  </a:rPr>
                  <a:t>2016</a:t>
                </a:r>
                <a:endParaRPr lang="en-US" dirty="0">
                  <a:solidFill>
                    <a:schemeClr val="tx1">
                      <a:lumMod val="50000"/>
                      <a:lumOff val="50000"/>
                    </a:schemeClr>
                  </a:solidFill>
                </a:endParaRPr>
              </a:p>
            </p:txBody>
          </p:sp>
        </p:grpSp>
        <p:sp>
          <p:nvSpPr>
            <p:cNvPr id="68" name="TextBox 67"/>
            <p:cNvSpPr txBox="1"/>
            <p:nvPr/>
          </p:nvSpPr>
          <p:spPr>
            <a:xfrm>
              <a:off x="8195036" y="1024256"/>
              <a:ext cx="3570524" cy="369332"/>
            </a:xfrm>
            <a:prstGeom prst="rect">
              <a:avLst/>
            </a:prstGeom>
            <a:noFill/>
          </p:spPr>
          <p:txBody>
            <a:bodyPr wrap="square" rtlCol="0">
              <a:spAutoFit/>
            </a:bodyPr>
            <a:lstStyle/>
            <a:p>
              <a:r>
                <a:rPr lang="en-US" dirty="0" err="1" smtClean="0">
                  <a:solidFill>
                    <a:srgbClr val="00B050"/>
                  </a:solidFill>
                </a:rPr>
                <a:t>Rstudio</a:t>
              </a:r>
              <a:r>
                <a:rPr lang="en-US" dirty="0" smtClean="0">
                  <a:solidFill>
                    <a:srgbClr val="00B050"/>
                  </a:solidFill>
                </a:rPr>
                <a:t> 1.0, </a:t>
              </a:r>
              <a:r>
                <a:rPr lang="en-US" dirty="0" err="1" smtClean="0">
                  <a:solidFill>
                    <a:srgbClr val="00B050"/>
                  </a:solidFill>
                </a:rPr>
                <a:t>Tidyverse</a:t>
              </a:r>
              <a:r>
                <a:rPr lang="en-US" dirty="0" smtClean="0">
                  <a:solidFill>
                    <a:srgbClr val="00B050"/>
                  </a:solidFill>
                </a:rPr>
                <a:t> 1.0</a:t>
              </a:r>
              <a:endParaRPr lang="en-US" dirty="0">
                <a:solidFill>
                  <a:srgbClr val="00B050"/>
                </a:solidFill>
              </a:endParaRPr>
            </a:p>
          </p:txBody>
        </p:sp>
      </p:grpSp>
      <p:grpSp>
        <p:nvGrpSpPr>
          <p:cNvPr id="76" name="Group 75"/>
          <p:cNvGrpSpPr/>
          <p:nvPr/>
        </p:nvGrpSpPr>
        <p:grpSpPr>
          <a:xfrm>
            <a:off x="5225332" y="3372075"/>
            <a:ext cx="2568040" cy="369332"/>
            <a:chOff x="7424257" y="1024256"/>
            <a:chExt cx="2568040" cy="369332"/>
          </a:xfrm>
        </p:grpSpPr>
        <p:grpSp>
          <p:nvGrpSpPr>
            <p:cNvPr id="77" name="Group 76"/>
            <p:cNvGrpSpPr/>
            <p:nvPr/>
          </p:nvGrpSpPr>
          <p:grpSpPr>
            <a:xfrm>
              <a:off x="7424257" y="1024256"/>
              <a:ext cx="931178" cy="369332"/>
              <a:chOff x="7424257" y="1024256"/>
              <a:chExt cx="931178" cy="369332"/>
            </a:xfrm>
          </p:grpSpPr>
          <p:cxnSp>
            <p:nvCxnSpPr>
              <p:cNvPr id="79" name="Straight Connector 78"/>
              <p:cNvCxnSpPr/>
              <p:nvPr/>
            </p:nvCxnSpPr>
            <p:spPr>
              <a:xfrm flipV="1">
                <a:off x="7424257" y="1213083"/>
                <a:ext cx="159391" cy="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583648" y="1024256"/>
                <a:ext cx="771787" cy="369332"/>
              </a:xfrm>
              <a:prstGeom prst="rect">
                <a:avLst/>
              </a:prstGeom>
              <a:noFill/>
            </p:spPr>
            <p:txBody>
              <a:bodyPr wrap="square" rtlCol="0">
                <a:spAutoFit/>
              </a:bodyPr>
              <a:lstStyle/>
              <a:p>
                <a:r>
                  <a:rPr lang="en-US" dirty="0" smtClean="0">
                    <a:solidFill>
                      <a:schemeClr val="tx1">
                        <a:lumMod val="50000"/>
                        <a:lumOff val="50000"/>
                      </a:schemeClr>
                    </a:solidFill>
                  </a:rPr>
                  <a:t>2006</a:t>
                </a:r>
                <a:endParaRPr lang="en-US" dirty="0">
                  <a:solidFill>
                    <a:schemeClr val="tx1">
                      <a:lumMod val="50000"/>
                      <a:lumOff val="50000"/>
                    </a:schemeClr>
                  </a:solidFill>
                </a:endParaRPr>
              </a:p>
            </p:txBody>
          </p:sp>
        </p:grpSp>
        <p:sp>
          <p:nvSpPr>
            <p:cNvPr id="78" name="TextBox 77"/>
            <p:cNvSpPr txBox="1"/>
            <p:nvPr/>
          </p:nvSpPr>
          <p:spPr>
            <a:xfrm>
              <a:off x="8195035" y="1024256"/>
              <a:ext cx="1797262" cy="369332"/>
            </a:xfrm>
            <a:prstGeom prst="rect">
              <a:avLst/>
            </a:prstGeom>
            <a:noFill/>
          </p:spPr>
          <p:txBody>
            <a:bodyPr wrap="square" rtlCol="0">
              <a:spAutoFit/>
            </a:bodyPr>
            <a:lstStyle/>
            <a:p>
              <a:r>
                <a:rPr lang="en-US" dirty="0" err="1" smtClean="0">
                  <a:solidFill>
                    <a:srgbClr val="7030A0"/>
                  </a:solidFill>
                </a:rPr>
                <a:t>NumPy</a:t>
              </a:r>
              <a:r>
                <a:rPr lang="en-US" dirty="0" smtClean="0">
                  <a:solidFill>
                    <a:srgbClr val="7030A0"/>
                  </a:solidFill>
                </a:rPr>
                <a:t> 1.0</a:t>
              </a:r>
              <a:endParaRPr lang="en-US" dirty="0">
                <a:solidFill>
                  <a:srgbClr val="7030A0"/>
                </a:solidFill>
              </a:endParaRPr>
            </a:p>
          </p:txBody>
        </p:sp>
      </p:grpSp>
      <p:grpSp>
        <p:nvGrpSpPr>
          <p:cNvPr id="81" name="Group 80"/>
          <p:cNvGrpSpPr/>
          <p:nvPr/>
        </p:nvGrpSpPr>
        <p:grpSpPr>
          <a:xfrm>
            <a:off x="5230535" y="4532820"/>
            <a:ext cx="2346437" cy="369332"/>
            <a:chOff x="7424257" y="1024256"/>
            <a:chExt cx="2346437" cy="369332"/>
          </a:xfrm>
        </p:grpSpPr>
        <p:grpSp>
          <p:nvGrpSpPr>
            <p:cNvPr id="82" name="Group 81"/>
            <p:cNvGrpSpPr/>
            <p:nvPr/>
          </p:nvGrpSpPr>
          <p:grpSpPr>
            <a:xfrm>
              <a:off x="7424257" y="1024256"/>
              <a:ext cx="931178" cy="369332"/>
              <a:chOff x="7424257" y="1024256"/>
              <a:chExt cx="931178" cy="369332"/>
            </a:xfrm>
          </p:grpSpPr>
          <p:cxnSp>
            <p:nvCxnSpPr>
              <p:cNvPr id="84" name="Straight Connector 83"/>
              <p:cNvCxnSpPr/>
              <p:nvPr/>
            </p:nvCxnSpPr>
            <p:spPr>
              <a:xfrm flipV="1">
                <a:off x="7424257" y="1213083"/>
                <a:ext cx="159391" cy="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7583648" y="1024256"/>
                <a:ext cx="771787" cy="369332"/>
              </a:xfrm>
              <a:prstGeom prst="rect">
                <a:avLst/>
              </a:prstGeom>
              <a:noFill/>
            </p:spPr>
            <p:txBody>
              <a:bodyPr wrap="square" rtlCol="0">
                <a:spAutoFit/>
              </a:bodyPr>
              <a:lstStyle/>
              <a:p>
                <a:r>
                  <a:rPr lang="en-US" dirty="0" smtClean="0">
                    <a:solidFill>
                      <a:schemeClr val="tx1">
                        <a:lumMod val="50000"/>
                        <a:lumOff val="50000"/>
                      </a:schemeClr>
                    </a:solidFill>
                  </a:rPr>
                  <a:t>2012</a:t>
                </a:r>
                <a:endParaRPr lang="en-US" dirty="0">
                  <a:solidFill>
                    <a:schemeClr val="tx1">
                      <a:lumMod val="50000"/>
                      <a:lumOff val="50000"/>
                    </a:schemeClr>
                  </a:solidFill>
                </a:endParaRPr>
              </a:p>
            </p:txBody>
          </p:sp>
        </p:grpSp>
        <p:sp>
          <p:nvSpPr>
            <p:cNvPr id="83" name="TextBox 82"/>
            <p:cNvSpPr txBox="1"/>
            <p:nvPr/>
          </p:nvSpPr>
          <p:spPr>
            <a:xfrm>
              <a:off x="8195035" y="1024256"/>
              <a:ext cx="1575659" cy="369332"/>
            </a:xfrm>
            <a:prstGeom prst="rect">
              <a:avLst/>
            </a:prstGeom>
            <a:noFill/>
          </p:spPr>
          <p:txBody>
            <a:bodyPr wrap="square" rtlCol="0">
              <a:spAutoFit/>
            </a:bodyPr>
            <a:lstStyle/>
            <a:p>
              <a:r>
                <a:rPr lang="en-US" dirty="0" smtClean="0">
                  <a:solidFill>
                    <a:srgbClr val="00B0F0"/>
                  </a:solidFill>
                </a:rPr>
                <a:t>Julia created</a:t>
              </a:r>
              <a:endParaRPr lang="en-US" dirty="0">
                <a:solidFill>
                  <a:srgbClr val="00B0F0"/>
                </a:solidFill>
              </a:endParaRPr>
            </a:p>
          </p:txBody>
        </p:sp>
      </p:grpSp>
    </p:spTree>
    <p:extLst>
      <p:ext uri="{BB962C8B-B14F-4D97-AF65-F5344CB8AC3E}">
        <p14:creationId xmlns:p14="http://schemas.microsoft.com/office/powerpoint/2010/main" val="885848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
            <a:ext cx="11830051" cy="876300"/>
          </a:xfrm>
        </p:spPr>
        <p:txBody>
          <a:bodyPr>
            <a:normAutofit/>
          </a:bodyPr>
          <a:lstStyle/>
          <a:p>
            <a:r>
              <a:rPr lang="en-US" sz="3200" dirty="0" smtClean="0">
                <a:solidFill>
                  <a:srgbClr val="111D4F"/>
                </a:solidFill>
                <a:latin typeface="Arial" panose="020B0604020202020204" pitchFamily="34" charset="0"/>
                <a:cs typeface="Arial" panose="020B0604020202020204" pitchFamily="34" charset="0"/>
              </a:rPr>
              <a:t>Schedule Version 1.0.0</a:t>
            </a:r>
            <a:endParaRPr lang="en-US" sz="3200" dirty="0">
              <a:solidFill>
                <a:srgbClr val="111D4F"/>
              </a:solidFill>
              <a:latin typeface="Arial" panose="020B0604020202020204" pitchFamily="34" charset="0"/>
              <a:cs typeface="Arial" panose="020B0604020202020204" pitchFamily="34" charset="0"/>
            </a:endParaRPr>
          </a:p>
        </p:txBody>
      </p:sp>
      <p:sp>
        <p:nvSpPr>
          <p:cNvPr id="6" name="Rectangle 5"/>
          <p:cNvSpPr/>
          <p:nvPr/>
        </p:nvSpPr>
        <p:spPr>
          <a:xfrm>
            <a:off x="1366982" y="6327971"/>
            <a:ext cx="10825018" cy="530029"/>
          </a:xfrm>
          <a:prstGeom prst="rect">
            <a:avLst/>
          </a:prstGeom>
          <a:solidFill>
            <a:srgbClr val="111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3"/>
          <a:stretch>
            <a:fillRect/>
          </a:stretch>
        </p:blipFill>
        <p:spPr>
          <a:xfrm>
            <a:off x="0" y="6328310"/>
            <a:ext cx="1366982" cy="529690"/>
          </a:xfrm>
          <a:prstGeom prst="rect">
            <a:avLst/>
          </a:prstGeom>
        </p:spPr>
      </p:pic>
      <p:sp>
        <p:nvSpPr>
          <p:cNvPr id="8" name="Slide Number Placeholder 7"/>
          <p:cNvSpPr>
            <a:spLocks noGrp="1"/>
          </p:cNvSpPr>
          <p:nvPr>
            <p:ph type="sldNum" sz="quarter" idx="12"/>
          </p:nvPr>
        </p:nvSpPr>
        <p:spPr/>
        <p:txBody>
          <a:bodyPr/>
          <a:lstStyle/>
          <a:p>
            <a:fld id="{A9F10B4E-A22C-48DD-BF96-89E92FBA24D0}" type="slidenum">
              <a:rPr lang="en-US" smtClean="0">
                <a:solidFill>
                  <a:schemeClr val="bg1"/>
                </a:solidFill>
              </a:rPr>
              <a:t>2</a:t>
            </a:fld>
            <a:endParaRPr lang="en-US" dirty="0">
              <a:solidFill>
                <a:schemeClr val="bg1"/>
              </a:solidFill>
            </a:endParaRPr>
          </a:p>
        </p:txBody>
      </p:sp>
      <p:sp>
        <p:nvSpPr>
          <p:cNvPr id="10" name="Rectangle 9"/>
          <p:cNvSpPr/>
          <p:nvPr/>
        </p:nvSpPr>
        <p:spPr>
          <a:xfrm>
            <a:off x="6607897" y="6327633"/>
            <a:ext cx="3174278" cy="53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050" dirty="0">
                <a:solidFill>
                  <a:schemeClr val="bg1"/>
                </a:solidFill>
              </a:rPr>
              <a:t>Fundamentals of Programming II</a:t>
            </a:r>
          </a:p>
          <a:p>
            <a:pPr>
              <a:lnSpc>
                <a:spcPct val="150000"/>
              </a:lnSpc>
            </a:pPr>
            <a:r>
              <a:rPr lang="en-US" sz="1050" dirty="0">
                <a:solidFill>
                  <a:schemeClr val="bg1"/>
                </a:solidFill>
              </a:rPr>
              <a:t>Keith &amp; Jenkins, Air Force Institute of Technology</a:t>
            </a:r>
            <a:endParaRPr lang="en-US" sz="1050" dirty="0"/>
          </a:p>
        </p:txBody>
      </p:sp>
      <p:graphicFrame>
        <p:nvGraphicFramePr>
          <p:cNvPr id="11" name="Table 10">
            <a:extLst>
              <a:ext uri="{FF2B5EF4-FFF2-40B4-BE49-F238E27FC236}">
                <a16:creationId xmlns="" xmlns:a16="http://schemas.microsoft.com/office/drawing/2014/main" id="{6FDD37DF-68A8-4703-9397-DA8C2937E81E}"/>
              </a:ext>
            </a:extLst>
          </p:cNvPr>
          <p:cNvGraphicFramePr>
            <a:graphicFrameLocks noGrp="1"/>
          </p:cNvGraphicFramePr>
          <p:nvPr>
            <p:extLst/>
          </p:nvPr>
        </p:nvGraphicFramePr>
        <p:xfrm>
          <a:off x="511277" y="1361768"/>
          <a:ext cx="11169445" cy="3839497"/>
        </p:xfrm>
        <a:graphic>
          <a:graphicData uri="http://schemas.openxmlformats.org/drawingml/2006/table">
            <a:tbl>
              <a:tblPr firstRow="1" bandRow="1">
                <a:tableStyleId>{5940675A-B579-460E-94D1-54222C63F5DA}</a:tableStyleId>
              </a:tblPr>
              <a:tblGrid>
                <a:gridCol w="2233889">
                  <a:extLst>
                    <a:ext uri="{9D8B030D-6E8A-4147-A177-3AD203B41FA5}">
                      <a16:colId xmlns="" xmlns:a16="http://schemas.microsoft.com/office/drawing/2014/main" val="3961292297"/>
                    </a:ext>
                  </a:extLst>
                </a:gridCol>
                <a:gridCol w="2233889">
                  <a:extLst>
                    <a:ext uri="{9D8B030D-6E8A-4147-A177-3AD203B41FA5}">
                      <a16:colId xmlns="" xmlns:a16="http://schemas.microsoft.com/office/drawing/2014/main" val="240432922"/>
                    </a:ext>
                  </a:extLst>
                </a:gridCol>
                <a:gridCol w="2233889">
                  <a:extLst>
                    <a:ext uri="{9D8B030D-6E8A-4147-A177-3AD203B41FA5}">
                      <a16:colId xmlns="" xmlns:a16="http://schemas.microsoft.com/office/drawing/2014/main" val="2431407503"/>
                    </a:ext>
                  </a:extLst>
                </a:gridCol>
                <a:gridCol w="2233889">
                  <a:extLst>
                    <a:ext uri="{9D8B030D-6E8A-4147-A177-3AD203B41FA5}">
                      <a16:colId xmlns="" xmlns:a16="http://schemas.microsoft.com/office/drawing/2014/main" val="825935609"/>
                    </a:ext>
                  </a:extLst>
                </a:gridCol>
                <a:gridCol w="2233889">
                  <a:extLst>
                    <a:ext uri="{9D8B030D-6E8A-4147-A177-3AD203B41FA5}">
                      <a16:colId xmlns="" xmlns:a16="http://schemas.microsoft.com/office/drawing/2014/main" val="998594772"/>
                    </a:ext>
                  </a:extLst>
                </a:gridCol>
              </a:tblGrid>
              <a:tr h="614516">
                <a:tc>
                  <a:txBody>
                    <a:bodyPr/>
                    <a:lstStyle/>
                    <a:p>
                      <a:pPr algn="ctr"/>
                      <a:r>
                        <a:rPr lang="en-US" b="1" dirty="0">
                          <a:solidFill>
                            <a:schemeClr val="bg1"/>
                          </a:solidFill>
                        </a:rPr>
                        <a:t>Mon</a:t>
                      </a:r>
                      <a:r>
                        <a:rPr lang="en-US" dirty="0">
                          <a:solidFill>
                            <a:schemeClr val="bg1"/>
                          </a:solidFill>
                        </a:rPr>
                        <a:t> (17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Tues</a:t>
                      </a:r>
                      <a:r>
                        <a:rPr lang="en-US" dirty="0">
                          <a:solidFill>
                            <a:schemeClr val="bg1"/>
                          </a:solidFill>
                        </a:rPr>
                        <a:t> (18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Wed</a:t>
                      </a:r>
                      <a:r>
                        <a:rPr lang="en-US" dirty="0">
                          <a:solidFill>
                            <a:schemeClr val="bg1"/>
                          </a:solidFill>
                        </a:rPr>
                        <a:t> (19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Thurs</a:t>
                      </a:r>
                      <a:r>
                        <a:rPr lang="en-US" dirty="0">
                          <a:solidFill>
                            <a:schemeClr val="bg1"/>
                          </a:solidFill>
                        </a:rPr>
                        <a:t> (20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Fri</a:t>
                      </a:r>
                      <a:r>
                        <a:rPr lang="en-US" dirty="0">
                          <a:solidFill>
                            <a:schemeClr val="bg1"/>
                          </a:solidFill>
                        </a:rPr>
                        <a:t> (21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 xmlns:a16="http://schemas.microsoft.com/office/drawing/2014/main" val="1349161369"/>
                  </a:ext>
                </a:extLst>
              </a:tr>
              <a:tr h="962333">
                <a:tc>
                  <a:txBody>
                    <a:bodyPr/>
                    <a:lstStyle/>
                    <a:p>
                      <a:pPr algn="ctr"/>
                      <a:r>
                        <a:rPr lang="en-US" dirty="0">
                          <a:solidFill>
                            <a:schemeClr val="tx1">
                              <a:lumMod val="65000"/>
                              <a:lumOff val="35000"/>
                            </a:schemeClr>
                          </a:solidFill>
                        </a:rPr>
                        <a:t>Analytical Tools</a:t>
                      </a:r>
                    </a:p>
                    <a:p>
                      <a:pPr algn="ctr"/>
                      <a:r>
                        <a:rPr lang="en-US" dirty="0">
                          <a:solidFill>
                            <a:schemeClr val="tx1">
                              <a:lumMod val="65000"/>
                              <a:lumOff val="35000"/>
                            </a:schemeClr>
                          </a:solidFill>
                        </a:rPr>
                        <a:t>Military Analysis</a:t>
                      </a:r>
                    </a:p>
                  </a:txBody>
                  <a:tcPr anchor="ctr">
                    <a:lnL w="12700" cmpd="sng">
                      <a:noFill/>
                    </a:lnL>
                    <a:lnR w="12700" cmpd="sng">
                      <a:noFill/>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lumMod val="65000"/>
                              <a:lumOff val="35000"/>
                            </a:schemeClr>
                          </a:solidFill>
                        </a:rPr>
                        <a:t>Code Development</a:t>
                      </a:r>
                    </a:p>
                    <a:p>
                      <a:pPr algn="ctr"/>
                      <a:r>
                        <a:rPr lang="en-US" dirty="0">
                          <a:solidFill>
                            <a:schemeClr val="tx1">
                              <a:lumMod val="65000"/>
                              <a:lumOff val="35000"/>
                            </a:schemeClr>
                          </a:solidFill>
                        </a:rPr>
                        <a:t>Version Control</a:t>
                      </a:r>
                    </a:p>
                  </a:txBody>
                  <a:tcPr anchor="ctr">
                    <a:lnL w="12700" cmpd="sng">
                      <a:noFill/>
                    </a:lnL>
                    <a:lnR w="12700" cmpd="sng">
                      <a:noFill/>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lumMod val="65000"/>
                              <a:lumOff val="35000"/>
                            </a:schemeClr>
                          </a:solidFill>
                        </a:rPr>
                        <a:t>Code Testing</a:t>
                      </a:r>
                    </a:p>
                    <a:p>
                      <a:pPr algn="ctr"/>
                      <a:r>
                        <a:rPr lang="en-US" dirty="0">
                          <a:solidFill>
                            <a:schemeClr val="tx1">
                              <a:lumMod val="65000"/>
                              <a:lumOff val="35000"/>
                            </a:schemeClr>
                          </a:solidFill>
                        </a:rPr>
                        <a:t>Code Maintenance</a:t>
                      </a:r>
                    </a:p>
                  </a:txBody>
                  <a:tcPr anchor="ctr">
                    <a:lnL w="12700" cmpd="sng">
                      <a:noFill/>
                    </a:lnL>
                    <a:lnR w="12700" cmpd="sng">
                      <a:noFill/>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lumMod val="65000"/>
                              <a:lumOff val="35000"/>
                            </a:schemeClr>
                          </a:solidFill>
                        </a:rPr>
                        <a:t>High Performance</a:t>
                      </a:r>
                    </a:p>
                  </a:txBody>
                  <a:tcPr anchor="ctr">
                    <a:lnL w="12700" cmpd="sng">
                      <a:noFill/>
                    </a:lnL>
                    <a:lnR w="12700" cmpd="sng">
                      <a:noFill/>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lumMod val="65000"/>
                              <a:lumOff val="35000"/>
                            </a:schemeClr>
                          </a:solidFill>
                        </a:rPr>
                        <a:t>R</a:t>
                      </a:r>
                    </a:p>
                    <a:p>
                      <a:pPr algn="ctr"/>
                      <a:r>
                        <a:rPr lang="en-US" dirty="0">
                          <a:solidFill>
                            <a:schemeClr val="tx1">
                              <a:lumMod val="65000"/>
                              <a:lumOff val="35000"/>
                            </a:schemeClr>
                          </a:solidFill>
                        </a:rPr>
                        <a:t>Python</a:t>
                      </a:r>
                    </a:p>
                  </a:txBody>
                  <a:tcPr anchor="ctr">
                    <a:lnL w="12700" cmpd="sng">
                      <a:noFill/>
                    </a:lnL>
                    <a:lnR w="12700" cmpd="sng">
                      <a:noFill/>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89620520"/>
                  </a:ext>
                </a:extLst>
              </a:tr>
              <a:tr h="669822">
                <a:tc>
                  <a:txBody>
                    <a:bodyPr/>
                    <a:lstStyle/>
                    <a:p>
                      <a:pPr algn="ctr"/>
                      <a:endParaRPr lang="en-US" dirty="0">
                        <a:solidFill>
                          <a:schemeClr val="tx1">
                            <a:lumMod val="65000"/>
                            <a:lumOff val="35000"/>
                          </a:schemeClr>
                        </a:solidFill>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solidFill>
                          <a:schemeClr val="tx1">
                            <a:lumMod val="65000"/>
                            <a:lumOff val="35000"/>
                          </a:schemeClr>
                        </a:solidFill>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solidFill>
                          <a:schemeClr val="tx1">
                            <a:lumMod val="65000"/>
                            <a:lumOff val="35000"/>
                          </a:schemeClr>
                        </a:solidFill>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solidFill>
                          <a:schemeClr val="tx1">
                            <a:lumMod val="65000"/>
                            <a:lumOff val="35000"/>
                          </a:schemeClr>
                        </a:solidFill>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solidFill>
                          <a:schemeClr val="tx1">
                            <a:lumMod val="65000"/>
                            <a:lumOff val="35000"/>
                          </a:schemeClr>
                        </a:solidFill>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570142452"/>
                  </a:ext>
                </a:extLst>
              </a:tr>
              <a:tr h="630493">
                <a:tc>
                  <a:txBody>
                    <a:bodyPr/>
                    <a:lstStyle/>
                    <a:p>
                      <a:pPr algn="ctr"/>
                      <a:r>
                        <a:rPr lang="en-US" b="1" dirty="0">
                          <a:solidFill>
                            <a:schemeClr val="bg1"/>
                          </a:solidFill>
                        </a:rPr>
                        <a:t>Mon</a:t>
                      </a:r>
                      <a:r>
                        <a:rPr lang="en-US" dirty="0">
                          <a:solidFill>
                            <a:schemeClr val="bg1"/>
                          </a:solidFill>
                        </a:rPr>
                        <a:t> (24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Tues</a:t>
                      </a:r>
                      <a:r>
                        <a:rPr lang="en-US" dirty="0">
                          <a:solidFill>
                            <a:schemeClr val="bg1"/>
                          </a:solidFill>
                        </a:rPr>
                        <a:t> (25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Wed</a:t>
                      </a:r>
                      <a:r>
                        <a:rPr lang="en-US" dirty="0">
                          <a:solidFill>
                            <a:schemeClr val="bg1"/>
                          </a:solidFill>
                        </a:rPr>
                        <a:t> (26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Thurs</a:t>
                      </a:r>
                      <a:r>
                        <a:rPr lang="en-US" dirty="0">
                          <a:solidFill>
                            <a:schemeClr val="bg1"/>
                          </a:solidFill>
                        </a:rPr>
                        <a:t> (27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Fri</a:t>
                      </a:r>
                      <a:r>
                        <a:rPr lang="en-US" dirty="0">
                          <a:solidFill>
                            <a:schemeClr val="bg1"/>
                          </a:solidFill>
                        </a:rPr>
                        <a:t> (28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 xmlns:a16="http://schemas.microsoft.com/office/drawing/2014/main" val="3867658397"/>
                  </a:ext>
                </a:extLst>
              </a:tr>
              <a:tr h="962333">
                <a:tc>
                  <a:txBody>
                    <a:bodyPr/>
                    <a:lstStyle/>
                    <a:p>
                      <a:pPr algn="ctr"/>
                      <a:r>
                        <a:rPr lang="en-US" dirty="0" err="1">
                          <a:solidFill>
                            <a:schemeClr val="tx1">
                              <a:lumMod val="65000"/>
                              <a:lumOff val="35000"/>
                            </a:schemeClr>
                          </a:solidFill>
                        </a:rPr>
                        <a:t>Matlab</a:t>
                      </a:r>
                      <a:endParaRPr lang="en-US" dirty="0">
                        <a:solidFill>
                          <a:schemeClr val="tx1">
                            <a:lumMod val="65000"/>
                            <a:lumOff val="35000"/>
                          </a:schemeClr>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dirty="0">
                          <a:solidFill>
                            <a:schemeClr val="tx1">
                              <a:lumMod val="65000"/>
                              <a:lumOff val="35000"/>
                            </a:schemeClr>
                          </a:solidFill>
                        </a:rPr>
                        <a:t>Julia</a:t>
                      </a:r>
                    </a:p>
                    <a:p>
                      <a:pPr algn="ctr"/>
                      <a:r>
                        <a:rPr lang="en-US" dirty="0" err="1">
                          <a:solidFill>
                            <a:schemeClr val="tx1">
                              <a:lumMod val="65000"/>
                              <a:lumOff val="35000"/>
                            </a:schemeClr>
                          </a:solidFill>
                        </a:rPr>
                        <a:t>Jupyter</a:t>
                      </a:r>
                      <a:endParaRPr lang="en-US" dirty="0">
                        <a:solidFill>
                          <a:schemeClr val="tx1">
                            <a:lumMod val="65000"/>
                            <a:lumOff val="35000"/>
                          </a:schemeClr>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dirty="0">
                          <a:solidFill>
                            <a:schemeClr val="tx1">
                              <a:lumMod val="65000"/>
                              <a:lumOff val="35000"/>
                            </a:schemeClr>
                          </a:solidFill>
                        </a:rPr>
                        <a:t>Project</a:t>
                      </a: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dirty="0">
                          <a:solidFill>
                            <a:schemeClr val="tx1">
                              <a:lumMod val="65000"/>
                              <a:lumOff val="35000"/>
                            </a:schemeClr>
                          </a:solidFill>
                        </a:rPr>
                        <a:t>Project</a:t>
                      </a: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dirty="0">
                          <a:solidFill>
                            <a:schemeClr val="tx1">
                              <a:lumMod val="65000"/>
                              <a:lumOff val="35000"/>
                            </a:schemeClr>
                          </a:solidFill>
                        </a:rPr>
                        <a:t>Discussion</a:t>
                      </a: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2040072640"/>
                  </a:ext>
                </a:extLst>
              </a:tr>
            </a:tbl>
          </a:graphicData>
        </a:graphic>
      </p:graphicFrame>
    </p:spTree>
    <p:extLst>
      <p:ext uri="{BB962C8B-B14F-4D97-AF65-F5344CB8AC3E}">
        <p14:creationId xmlns:p14="http://schemas.microsoft.com/office/powerpoint/2010/main" val="20698573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
            <a:ext cx="11830051" cy="876300"/>
          </a:xfrm>
        </p:spPr>
        <p:txBody>
          <a:bodyPr>
            <a:normAutofit/>
          </a:bodyPr>
          <a:lstStyle/>
          <a:p>
            <a:r>
              <a:rPr lang="en-US" sz="3200" dirty="0" smtClean="0">
                <a:solidFill>
                  <a:srgbClr val="111D4F"/>
                </a:solidFill>
                <a:latin typeface="Arial" panose="020B0604020202020204" pitchFamily="34" charset="0"/>
                <a:cs typeface="Arial" panose="020B0604020202020204" pitchFamily="34" charset="0"/>
              </a:rPr>
              <a:t>Schedule Version 2.0.0</a:t>
            </a:r>
            <a:endParaRPr lang="en-US" sz="3200" dirty="0">
              <a:solidFill>
                <a:srgbClr val="111D4F"/>
              </a:solidFill>
              <a:latin typeface="Arial" panose="020B0604020202020204" pitchFamily="34" charset="0"/>
              <a:cs typeface="Arial" panose="020B0604020202020204" pitchFamily="34" charset="0"/>
            </a:endParaRPr>
          </a:p>
        </p:txBody>
      </p:sp>
      <p:sp>
        <p:nvSpPr>
          <p:cNvPr id="6" name="Rectangle 5"/>
          <p:cNvSpPr/>
          <p:nvPr/>
        </p:nvSpPr>
        <p:spPr>
          <a:xfrm>
            <a:off x="1366982" y="6327971"/>
            <a:ext cx="10825018" cy="530029"/>
          </a:xfrm>
          <a:prstGeom prst="rect">
            <a:avLst/>
          </a:prstGeom>
          <a:solidFill>
            <a:srgbClr val="111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3"/>
          <a:stretch>
            <a:fillRect/>
          </a:stretch>
        </p:blipFill>
        <p:spPr>
          <a:xfrm>
            <a:off x="0" y="6328310"/>
            <a:ext cx="1366982" cy="529690"/>
          </a:xfrm>
          <a:prstGeom prst="rect">
            <a:avLst/>
          </a:prstGeom>
        </p:spPr>
      </p:pic>
      <p:sp>
        <p:nvSpPr>
          <p:cNvPr id="8" name="Slide Number Placeholder 7"/>
          <p:cNvSpPr>
            <a:spLocks noGrp="1"/>
          </p:cNvSpPr>
          <p:nvPr>
            <p:ph type="sldNum" sz="quarter" idx="12"/>
          </p:nvPr>
        </p:nvSpPr>
        <p:spPr/>
        <p:txBody>
          <a:bodyPr/>
          <a:lstStyle/>
          <a:p>
            <a:fld id="{A9F10B4E-A22C-48DD-BF96-89E92FBA24D0}" type="slidenum">
              <a:rPr lang="en-US" smtClean="0">
                <a:solidFill>
                  <a:schemeClr val="bg1"/>
                </a:solidFill>
              </a:rPr>
              <a:t>3</a:t>
            </a:fld>
            <a:endParaRPr lang="en-US" dirty="0">
              <a:solidFill>
                <a:schemeClr val="bg1"/>
              </a:solidFill>
            </a:endParaRPr>
          </a:p>
        </p:txBody>
      </p:sp>
      <p:sp>
        <p:nvSpPr>
          <p:cNvPr id="10" name="Rectangle 9"/>
          <p:cNvSpPr/>
          <p:nvPr/>
        </p:nvSpPr>
        <p:spPr>
          <a:xfrm>
            <a:off x="6607897" y="6327633"/>
            <a:ext cx="3174278" cy="53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050" dirty="0">
                <a:solidFill>
                  <a:schemeClr val="bg1"/>
                </a:solidFill>
              </a:rPr>
              <a:t>Fundamentals of Programming II</a:t>
            </a:r>
          </a:p>
          <a:p>
            <a:pPr>
              <a:lnSpc>
                <a:spcPct val="150000"/>
              </a:lnSpc>
            </a:pPr>
            <a:r>
              <a:rPr lang="en-US" sz="1050" dirty="0">
                <a:solidFill>
                  <a:schemeClr val="bg1"/>
                </a:solidFill>
              </a:rPr>
              <a:t>Keith &amp; Jenkins, Air Force Institute of Technology</a:t>
            </a:r>
            <a:endParaRPr lang="en-US" sz="1050" dirty="0"/>
          </a:p>
        </p:txBody>
      </p:sp>
      <p:graphicFrame>
        <p:nvGraphicFramePr>
          <p:cNvPr id="11" name="Table 10">
            <a:extLst>
              <a:ext uri="{FF2B5EF4-FFF2-40B4-BE49-F238E27FC236}">
                <a16:creationId xmlns:a16="http://schemas.microsoft.com/office/drawing/2014/main" xmlns="" id="{6FDD37DF-68A8-4703-9397-DA8C2937E81E}"/>
              </a:ext>
            </a:extLst>
          </p:cNvPr>
          <p:cNvGraphicFramePr>
            <a:graphicFrameLocks noGrp="1"/>
          </p:cNvGraphicFramePr>
          <p:nvPr>
            <p:extLst/>
          </p:nvPr>
        </p:nvGraphicFramePr>
        <p:xfrm>
          <a:off x="511277" y="1361768"/>
          <a:ext cx="11169445" cy="3839497"/>
        </p:xfrm>
        <a:graphic>
          <a:graphicData uri="http://schemas.openxmlformats.org/drawingml/2006/table">
            <a:tbl>
              <a:tblPr firstRow="1" bandRow="1">
                <a:tableStyleId>{5940675A-B579-460E-94D1-54222C63F5DA}</a:tableStyleId>
              </a:tblPr>
              <a:tblGrid>
                <a:gridCol w="2233889">
                  <a:extLst>
                    <a:ext uri="{9D8B030D-6E8A-4147-A177-3AD203B41FA5}">
                      <a16:colId xmlns:a16="http://schemas.microsoft.com/office/drawing/2014/main" xmlns="" val="3961292297"/>
                    </a:ext>
                  </a:extLst>
                </a:gridCol>
                <a:gridCol w="2233889">
                  <a:extLst>
                    <a:ext uri="{9D8B030D-6E8A-4147-A177-3AD203B41FA5}">
                      <a16:colId xmlns:a16="http://schemas.microsoft.com/office/drawing/2014/main" xmlns="" val="240432922"/>
                    </a:ext>
                  </a:extLst>
                </a:gridCol>
                <a:gridCol w="2233889">
                  <a:extLst>
                    <a:ext uri="{9D8B030D-6E8A-4147-A177-3AD203B41FA5}">
                      <a16:colId xmlns:a16="http://schemas.microsoft.com/office/drawing/2014/main" xmlns="" val="2431407503"/>
                    </a:ext>
                  </a:extLst>
                </a:gridCol>
                <a:gridCol w="2233889">
                  <a:extLst>
                    <a:ext uri="{9D8B030D-6E8A-4147-A177-3AD203B41FA5}">
                      <a16:colId xmlns:a16="http://schemas.microsoft.com/office/drawing/2014/main" xmlns="" val="825935609"/>
                    </a:ext>
                  </a:extLst>
                </a:gridCol>
                <a:gridCol w="2233889">
                  <a:extLst>
                    <a:ext uri="{9D8B030D-6E8A-4147-A177-3AD203B41FA5}">
                      <a16:colId xmlns:a16="http://schemas.microsoft.com/office/drawing/2014/main" xmlns="" val="998594772"/>
                    </a:ext>
                  </a:extLst>
                </a:gridCol>
              </a:tblGrid>
              <a:tr h="614516">
                <a:tc>
                  <a:txBody>
                    <a:bodyPr/>
                    <a:lstStyle/>
                    <a:p>
                      <a:pPr algn="ctr"/>
                      <a:r>
                        <a:rPr lang="en-US" b="1" dirty="0">
                          <a:solidFill>
                            <a:schemeClr val="bg1"/>
                          </a:solidFill>
                        </a:rPr>
                        <a:t>Mon</a:t>
                      </a:r>
                      <a:r>
                        <a:rPr lang="en-US" dirty="0">
                          <a:solidFill>
                            <a:schemeClr val="bg1"/>
                          </a:solidFill>
                        </a:rPr>
                        <a:t> (17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Tues</a:t>
                      </a:r>
                      <a:r>
                        <a:rPr lang="en-US" dirty="0">
                          <a:solidFill>
                            <a:schemeClr val="bg1"/>
                          </a:solidFill>
                        </a:rPr>
                        <a:t> (18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Wed</a:t>
                      </a:r>
                      <a:r>
                        <a:rPr lang="en-US" dirty="0">
                          <a:solidFill>
                            <a:schemeClr val="bg1"/>
                          </a:solidFill>
                        </a:rPr>
                        <a:t> (19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Thurs</a:t>
                      </a:r>
                      <a:r>
                        <a:rPr lang="en-US" dirty="0">
                          <a:solidFill>
                            <a:schemeClr val="bg1"/>
                          </a:solidFill>
                        </a:rPr>
                        <a:t> (20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Fri</a:t>
                      </a:r>
                      <a:r>
                        <a:rPr lang="en-US" dirty="0">
                          <a:solidFill>
                            <a:schemeClr val="bg1"/>
                          </a:solidFill>
                        </a:rPr>
                        <a:t> (21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xmlns="" val="1349161369"/>
                  </a:ext>
                </a:extLst>
              </a:tr>
              <a:tr h="962333">
                <a:tc>
                  <a:txBody>
                    <a:bodyPr/>
                    <a:lstStyle/>
                    <a:p>
                      <a:pPr algn="ctr"/>
                      <a:r>
                        <a:rPr lang="en-US" dirty="0">
                          <a:solidFill>
                            <a:schemeClr val="tx1">
                              <a:lumMod val="65000"/>
                              <a:lumOff val="35000"/>
                            </a:schemeClr>
                          </a:solidFill>
                        </a:rPr>
                        <a:t>Analytical Tools</a:t>
                      </a:r>
                    </a:p>
                    <a:p>
                      <a:pPr algn="ctr"/>
                      <a:r>
                        <a:rPr lang="en-US" dirty="0">
                          <a:solidFill>
                            <a:schemeClr val="tx1">
                              <a:lumMod val="65000"/>
                              <a:lumOff val="35000"/>
                            </a:schemeClr>
                          </a:solidFill>
                        </a:rPr>
                        <a:t>Military Analysis</a:t>
                      </a:r>
                    </a:p>
                  </a:txBody>
                  <a:tcPr anchor="ctr">
                    <a:lnL w="12700" cmpd="sng">
                      <a:noFill/>
                    </a:lnL>
                    <a:lnR w="12700" cmpd="sng">
                      <a:noFill/>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lumMod val="65000"/>
                              <a:lumOff val="35000"/>
                            </a:schemeClr>
                          </a:solidFill>
                        </a:rPr>
                        <a:t>Code Development</a:t>
                      </a:r>
                    </a:p>
                    <a:p>
                      <a:pPr algn="ctr"/>
                      <a:r>
                        <a:rPr lang="en-US" dirty="0">
                          <a:solidFill>
                            <a:schemeClr val="tx1">
                              <a:lumMod val="65000"/>
                              <a:lumOff val="35000"/>
                            </a:schemeClr>
                          </a:solidFill>
                        </a:rPr>
                        <a:t>Version Control</a:t>
                      </a:r>
                    </a:p>
                  </a:txBody>
                  <a:tcPr anchor="ctr">
                    <a:lnL w="12700" cmpd="sng">
                      <a:noFill/>
                    </a:lnL>
                    <a:lnR w="12700" cmpd="sng">
                      <a:noFill/>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lumMod val="65000"/>
                              <a:lumOff val="35000"/>
                            </a:schemeClr>
                          </a:solidFill>
                        </a:rPr>
                        <a:t>Code Testing</a:t>
                      </a:r>
                    </a:p>
                    <a:p>
                      <a:pPr algn="ctr"/>
                      <a:r>
                        <a:rPr lang="en-US" dirty="0">
                          <a:solidFill>
                            <a:schemeClr val="tx1">
                              <a:lumMod val="65000"/>
                              <a:lumOff val="35000"/>
                            </a:schemeClr>
                          </a:solidFill>
                        </a:rPr>
                        <a:t>Code Maintenance</a:t>
                      </a:r>
                    </a:p>
                    <a:p>
                      <a:pPr algn="ctr"/>
                      <a:r>
                        <a:rPr lang="en-US" dirty="0">
                          <a:solidFill>
                            <a:srgbClr val="FF0000"/>
                          </a:solidFill>
                        </a:rPr>
                        <a:t>Performance</a:t>
                      </a:r>
                    </a:p>
                  </a:txBody>
                  <a:tcPr anchor="ctr">
                    <a:lnL w="12700" cmpd="sng">
                      <a:noFill/>
                    </a:lnL>
                    <a:lnR w="12700" cmpd="sng">
                      <a:noFill/>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solidFill>
                            <a:srgbClr val="FF0000"/>
                          </a:solidFill>
                        </a:rPr>
                        <a:t>R</a:t>
                      </a:r>
                      <a:endParaRPr lang="en-US" dirty="0">
                        <a:solidFill>
                          <a:srgbClr val="FF0000"/>
                        </a:solidFill>
                      </a:endParaRPr>
                    </a:p>
                    <a:p>
                      <a:pPr algn="ctr"/>
                      <a:r>
                        <a:rPr lang="en-US" dirty="0">
                          <a:solidFill>
                            <a:srgbClr val="FF0000"/>
                          </a:solidFill>
                        </a:rPr>
                        <a:t>Python</a:t>
                      </a:r>
                    </a:p>
                  </a:txBody>
                  <a:tcPr anchor="ctr">
                    <a:lnL w="12700" cmpd="sng">
                      <a:noFill/>
                    </a:lnL>
                    <a:lnR w="12700" cmpd="sng">
                      <a:noFill/>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solidFill>
                          <a:schemeClr val="tx1">
                            <a:lumMod val="65000"/>
                            <a:lumOff val="35000"/>
                          </a:schemeClr>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9620520"/>
                  </a:ext>
                </a:extLst>
              </a:tr>
              <a:tr h="669822">
                <a:tc>
                  <a:txBody>
                    <a:bodyPr/>
                    <a:lstStyle/>
                    <a:p>
                      <a:pPr algn="ctr"/>
                      <a:endParaRPr lang="en-US" dirty="0">
                        <a:solidFill>
                          <a:schemeClr val="tx1">
                            <a:lumMod val="65000"/>
                            <a:lumOff val="35000"/>
                          </a:schemeClr>
                        </a:solidFill>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solidFill>
                          <a:schemeClr val="tx1">
                            <a:lumMod val="65000"/>
                            <a:lumOff val="35000"/>
                          </a:schemeClr>
                        </a:solidFill>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solidFill>
                          <a:schemeClr val="tx1">
                            <a:lumMod val="65000"/>
                            <a:lumOff val="35000"/>
                          </a:schemeClr>
                        </a:solidFill>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solidFill>
                          <a:schemeClr val="tx1">
                            <a:lumMod val="65000"/>
                            <a:lumOff val="35000"/>
                          </a:schemeClr>
                        </a:solidFill>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solidFill>
                          <a:schemeClr val="tx1">
                            <a:lumMod val="65000"/>
                            <a:lumOff val="35000"/>
                          </a:schemeClr>
                        </a:solidFill>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570142452"/>
                  </a:ext>
                </a:extLst>
              </a:tr>
              <a:tr h="630493">
                <a:tc>
                  <a:txBody>
                    <a:bodyPr/>
                    <a:lstStyle/>
                    <a:p>
                      <a:pPr algn="ctr"/>
                      <a:r>
                        <a:rPr lang="en-US" b="1" dirty="0">
                          <a:solidFill>
                            <a:schemeClr val="bg1"/>
                          </a:solidFill>
                        </a:rPr>
                        <a:t>Mon</a:t>
                      </a:r>
                      <a:r>
                        <a:rPr lang="en-US" dirty="0">
                          <a:solidFill>
                            <a:schemeClr val="bg1"/>
                          </a:solidFill>
                        </a:rPr>
                        <a:t> (24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Tues</a:t>
                      </a:r>
                      <a:r>
                        <a:rPr lang="en-US" dirty="0">
                          <a:solidFill>
                            <a:schemeClr val="bg1"/>
                          </a:solidFill>
                        </a:rPr>
                        <a:t> (25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Wed</a:t>
                      </a:r>
                      <a:r>
                        <a:rPr lang="en-US" dirty="0">
                          <a:solidFill>
                            <a:schemeClr val="bg1"/>
                          </a:solidFill>
                        </a:rPr>
                        <a:t> (26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Thurs</a:t>
                      </a:r>
                      <a:r>
                        <a:rPr lang="en-US" dirty="0">
                          <a:solidFill>
                            <a:schemeClr val="bg1"/>
                          </a:solidFill>
                        </a:rPr>
                        <a:t> (27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Fri</a:t>
                      </a:r>
                      <a:r>
                        <a:rPr lang="en-US" dirty="0">
                          <a:solidFill>
                            <a:schemeClr val="bg1"/>
                          </a:solidFill>
                        </a:rPr>
                        <a:t> (28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xmlns="" val="3867658397"/>
                  </a:ext>
                </a:extLst>
              </a:tr>
              <a:tr h="962333">
                <a:tc>
                  <a:txBody>
                    <a:bodyPr/>
                    <a:lstStyle/>
                    <a:p>
                      <a:pPr algn="ctr"/>
                      <a:r>
                        <a:rPr lang="en-US" dirty="0" err="1">
                          <a:solidFill>
                            <a:schemeClr val="tx1">
                              <a:lumMod val="65000"/>
                              <a:lumOff val="35000"/>
                            </a:schemeClr>
                          </a:solidFill>
                        </a:rPr>
                        <a:t>Matlab</a:t>
                      </a:r>
                      <a:endParaRPr lang="en-US" dirty="0">
                        <a:solidFill>
                          <a:schemeClr val="tx1">
                            <a:lumMod val="65000"/>
                            <a:lumOff val="35000"/>
                          </a:schemeClr>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dirty="0">
                          <a:solidFill>
                            <a:schemeClr val="tx1">
                              <a:lumMod val="65000"/>
                              <a:lumOff val="35000"/>
                            </a:schemeClr>
                          </a:solidFill>
                        </a:rPr>
                        <a:t>Julia</a:t>
                      </a:r>
                    </a:p>
                    <a:p>
                      <a:pPr algn="ctr"/>
                      <a:r>
                        <a:rPr lang="en-US" dirty="0" err="1">
                          <a:solidFill>
                            <a:schemeClr val="tx1">
                              <a:lumMod val="65000"/>
                              <a:lumOff val="35000"/>
                            </a:schemeClr>
                          </a:solidFill>
                        </a:rPr>
                        <a:t>Jupyter</a:t>
                      </a:r>
                      <a:endParaRPr lang="en-US" dirty="0">
                        <a:solidFill>
                          <a:schemeClr val="tx1">
                            <a:lumMod val="65000"/>
                            <a:lumOff val="35000"/>
                          </a:schemeClr>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dirty="0">
                          <a:solidFill>
                            <a:schemeClr val="tx1">
                              <a:lumMod val="65000"/>
                              <a:lumOff val="35000"/>
                            </a:schemeClr>
                          </a:solidFill>
                        </a:rPr>
                        <a:t>Project</a:t>
                      </a: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dirty="0">
                          <a:solidFill>
                            <a:schemeClr val="tx1">
                              <a:lumMod val="65000"/>
                              <a:lumOff val="35000"/>
                            </a:schemeClr>
                          </a:solidFill>
                        </a:rPr>
                        <a:t>Project</a:t>
                      </a:r>
                    </a:p>
                    <a:p>
                      <a:pPr algn="ctr"/>
                      <a:r>
                        <a:rPr lang="en-US" dirty="0">
                          <a:solidFill>
                            <a:srgbClr val="FF0000"/>
                          </a:solidFill>
                        </a:rPr>
                        <a:t>Wrap-Up</a:t>
                      </a: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dirty="0">
                        <a:solidFill>
                          <a:schemeClr val="tx1">
                            <a:lumMod val="65000"/>
                            <a:lumOff val="35000"/>
                          </a:schemeClr>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040072640"/>
                  </a:ext>
                </a:extLst>
              </a:tr>
            </a:tbl>
          </a:graphicData>
        </a:graphic>
      </p:graphicFrame>
    </p:spTree>
    <p:extLst>
      <p:ext uri="{BB962C8B-B14F-4D97-AF65-F5344CB8AC3E}">
        <p14:creationId xmlns:p14="http://schemas.microsoft.com/office/powerpoint/2010/main" val="42067387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
            <a:ext cx="11830051" cy="876300"/>
          </a:xfrm>
        </p:spPr>
        <p:txBody>
          <a:bodyPr>
            <a:normAutofit/>
          </a:bodyPr>
          <a:lstStyle/>
          <a:p>
            <a:r>
              <a:rPr lang="en-US" sz="3200" dirty="0">
                <a:solidFill>
                  <a:srgbClr val="111D4F"/>
                </a:solidFill>
                <a:latin typeface="Arial" panose="020B0604020202020204" pitchFamily="34" charset="0"/>
                <a:cs typeface="Arial" panose="020B0604020202020204" pitchFamily="34" charset="0"/>
              </a:rPr>
              <a:t>Schedule Version </a:t>
            </a:r>
            <a:r>
              <a:rPr lang="en-US" sz="3200" dirty="0" smtClean="0">
                <a:solidFill>
                  <a:srgbClr val="111D4F"/>
                </a:solidFill>
                <a:latin typeface="Arial" panose="020B0604020202020204" pitchFamily="34" charset="0"/>
                <a:cs typeface="Arial" panose="020B0604020202020204" pitchFamily="34" charset="0"/>
              </a:rPr>
              <a:t>2.0.1</a:t>
            </a:r>
            <a:endParaRPr lang="en-US" sz="3200" dirty="0">
              <a:solidFill>
                <a:srgbClr val="111D4F"/>
              </a:solidFill>
              <a:latin typeface="Arial" panose="020B0604020202020204" pitchFamily="34" charset="0"/>
              <a:cs typeface="Arial" panose="020B0604020202020204" pitchFamily="34" charset="0"/>
            </a:endParaRPr>
          </a:p>
        </p:txBody>
      </p:sp>
      <p:sp>
        <p:nvSpPr>
          <p:cNvPr id="6" name="Rectangle 5"/>
          <p:cNvSpPr/>
          <p:nvPr/>
        </p:nvSpPr>
        <p:spPr>
          <a:xfrm>
            <a:off x="1366982" y="6327971"/>
            <a:ext cx="10825018" cy="530029"/>
          </a:xfrm>
          <a:prstGeom prst="rect">
            <a:avLst/>
          </a:prstGeom>
          <a:solidFill>
            <a:srgbClr val="111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3"/>
          <a:stretch>
            <a:fillRect/>
          </a:stretch>
        </p:blipFill>
        <p:spPr>
          <a:xfrm>
            <a:off x="0" y="6328310"/>
            <a:ext cx="1366982" cy="529690"/>
          </a:xfrm>
          <a:prstGeom prst="rect">
            <a:avLst/>
          </a:prstGeom>
        </p:spPr>
      </p:pic>
      <p:sp>
        <p:nvSpPr>
          <p:cNvPr id="8" name="Slide Number Placeholder 7"/>
          <p:cNvSpPr>
            <a:spLocks noGrp="1"/>
          </p:cNvSpPr>
          <p:nvPr>
            <p:ph type="sldNum" sz="quarter" idx="12"/>
          </p:nvPr>
        </p:nvSpPr>
        <p:spPr/>
        <p:txBody>
          <a:bodyPr/>
          <a:lstStyle/>
          <a:p>
            <a:fld id="{A9F10B4E-A22C-48DD-BF96-89E92FBA24D0}" type="slidenum">
              <a:rPr lang="en-US" smtClean="0">
                <a:solidFill>
                  <a:schemeClr val="bg1"/>
                </a:solidFill>
              </a:rPr>
              <a:t>4</a:t>
            </a:fld>
            <a:endParaRPr lang="en-US" dirty="0">
              <a:solidFill>
                <a:schemeClr val="bg1"/>
              </a:solidFill>
            </a:endParaRPr>
          </a:p>
        </p:txBody>
      </p:sp>
      <p:sp>
        <p:nvSpPr>
          <p:cNvPr id="10" name="Rectangle 9"/>
          <p:cNvSpPr/>
          <p:nvPr/>
        </p:nvSpPr>
        <p:spPr>
          <a:xfrm>
            <a:off x="6607897" y="6327633"/>
            <a:ext cx="3174278" cy="53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050" dirty="0">
                <a:solidFill>
                  <a:schemeClr val="bg1"/>
                </a:solidFill>
              </a:rPr>
              <a:t>Fundamentals of Programming II</a:t>
            </a:r>
          </a:p>
          <a:p>
            <a:pPr>
              <a:lnSpc>
                <a:spcPct val="150000"/>
              </a:lnSpc>
            </a:pPr>
            <a:r>
              <a:rPr lang="en-US" sz="1050" dirty="0">
                <a:solidFill>
                  <a:schemeClr val="bg1"/>
                </a:solidFill>
              </a:rPr>
              <a:t>Keith &amp; Jenkins, Air Force Institute of Technology</a:t>
            </a:r>
            <a:endParaRPr lang="en-US" sz="1050" dirty="0"/>
          </a:p>
        </p:txBody>
      </p:sp>
      <p:graphicFrame>
        <p:nvGraphicFramePr>
          <p:cNvPr id="11" name="Table 10">
            <a:extLst>
              <a:ext uri="{FF2B5EF4-FFF2-40B4-BE49-F238E27FC236}">
                <a16:creationId xmlns="" xmlns:a16="http://schemas.microsoft.com/office/drawing/2014/main" id="{6FDD37DF-68A8-4703-9397-DA8C2937E81E}"/>
              </a:ext>
            </a:extLst>
          </p:cNvPr>
          <p:cNvGraphicFramePr>
            <a:graphicFrameLocks noGrp="1"/>
          </p:cNvGraphicFramePr>
          <p:nvPr>
            <p:extLst>
              <p:ext uri="{D42A27DB-BD31-4B8C-83A1-F6EECF244321}">
                <p14:modId xmlns:p14="http://schemas.microsoft.com/office/powerpoint/2010/main" val="2054241322"/>
              </p:ext>
            </p:extLst>
          </p:nvPr>
        </p:nvGraphicFramePr>
        <p:xfrm>
          <a:off x="511277" y="1361768"/>
          <a:ext cx="11169445" cy="3839497"/>
        </p:xfrm>
        <a:graphic>
          <a:graphicData uri="http://schemas.openxmlformats.org/drawingml/2006/table">
            <a:tbl>
              <a:tblPr firstRow="1" bandRow="1">
                <a:tableStyleId>{5940675A-B579-460E-94D1-54222C63F5DA}</a:tableStyleId>
              </a:tblPr>
              <a:tblGrid>
                <a:gridCol w="2233889">
                  <a:extLst>
                    <a:ext uri="{9D8B030D-6E8A-4147-A177-3AD203B41FA5}">
                      <a16:colId xmlns="" xmlns:a16="http://schemas.microsoft.com/office/drawing/2014/main" val="3961292297"/>
                    </a:ext>
                  </a:extLst>
                </a:gridCol>
                <a:gridCol w="2233889">
                  <a:extLst>
                    <a:ext uri="{9D8B030D-6E8A-4147-A177-3AD203B41FA5}">
                      <a16:colId xmlns="" xmlns:a16="http://schemas.microsoft.com/office/drawing/2014/main" val="240432922"/>
                    </a:ext>
                  </a:extLst>
                </a:gridCol>
                <a:gridCol w="2233889">
                  <a:extLst>
                    <a:ext uri="{9D8B030D-6E8A-4147-A177-3AD203B41FA5}">
                      <a16:colId xmlns="" xmlns:a16="http://schemas.microsoft.com/office/drawing/2014/main" val="2431407503"/>
                    </a:ext>
                  </a:extLst>
                </a:gridCol>
                <a:gridCol w="2233889">
                  <a:extLst>
                    <a:ext uri="{9D8B030D-6E8A-4147-A177-3AD203B41FA5}">
                      <a16:colId xmlns="" xmlns:a16="http://schemas.microsoft.com/office/drawing/2014/main" val="825935609"/>
                    </a:ext>
                  </a:extLst>
                </a:gridCol>
                <a:gridCol w="2233889">
                  <a:extLst>
                    <a:ext uri="{9D8B030D-6E8A-4147-A177-3AD203B41FA5}">
                      <a16:colId xmlns="" xmlns:a16="http://schemas.microsoft.com/office/drawing/2014/main" val="998594772"/>
                    </a:ext>
                  </a:extLst>
                </a:gridCol>
              </a:tblGrid>
              <a:tr h="614516">
                <a:tc>
                  <a:txBody>
                    <a:bodyPr/>
                    <a:lstStyle/>
                    <a:p>
                      <a:pPr algn="ctr"/>
                      <a:r>
                        <a:rPr lang="en-US" b="1" dirty="0">
                          <a:solidFill>
                            <a:schemeClr val="bg1"/>
                          </a:solidFill>
                        </a:rPr>
                        <a:t>Mon</a:t>
                      </a:r>
                      <a:r>
                        <a:rPr lang="en-US" dirty="0">
                          <a:solidFill>
                            <a:schemeClr val="bg1"/>
                          </a:solidFill>
                        </a:rPr>
                        <a:t> (17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Tues</a:t>
                      </a:r>
                      <a:r>
                        <a:rPr lang="en-US" dirty="0">
                          <a:solidFill>
                            <a:schemeClr val="bg1"/>
                          </a:solidFill>
                        </a:rPr>
                        <a:t> (18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Wed</a:t>
                      </a:r>
                      <a:r>
                        <a:rPr lang="en-US" dirty="0">
                          <a:solidFill>
                            <a:schemeClr val="bg1"/>
                          </a:solidFill>
                        </a:rPr>
                        <a:t> (19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Thurs</a:t>
                      </a:r>
                      <a:r>
                        <a:rPr lang="en-US" dirty="0">
                          <a:solidFill>
                            <a:schemeClr val="bg1"/>
                          </a:solidFill>
                        </a:rPr>
                        <a:t> (20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Fri</a:t>
                      </a:r>
                      <a:r>
                        <a:rPr lang="en-US" dirty="0">
                          <a:solidFill>
                            <a:schemeClr val="bg1"/>
                          </a:solidFill>
                        </a:rPr>
                        <a:t> (21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 xmlns:a16="http://schemas.microsoft.com/office/drawing/2014/main" val="1349161369"/>
                  </a:ext>
                </a:extLst>
              </a:tr>
              <a:tr h="962333">
                <a:tc>
                  <a:txBody>
                    <a:bodyPr/>
                    <a:lstStyle/>
                    <a:p>
                      <a:pPr algn="ctr"/>
                      <a:r>
                        <a:rPr lang="en-US" dirty="0">
                          <a:solidFill>
                            <a:schemeClr val="tx1">
                              <a:lumMod val="65000"/>
                              <a:lumOff val="35000"/>
                            </a:schemeClr>
                          </a:solidFill>
                        </a:rPr>
                        <a:t>Analytical Tools</a:t>
                      </a:r>
                    </a:p>
                    <a:p>
                      <a:pPr algn="ctr"/>
                      <a:r>
                        <a:rPr lang="en-US" dirty="0">
                          <a:solidFill>
                            <a:schemeClr val="tx1">
                              <a:lumMod val="65000"/>
                              <a:lumOff val="35000"/>
                            </a:schemeClr>
                          </a:solidFill>
                        </a:rPr>
                        <a:t>Military Analysis</a:t>
                      </a:r>
                    </a:p>
                  </a:txBody>
                  <a:tcPr anchor="ctr">
                    <a:lnL w="12700" cmpd="sng">
                      <a:noFill/>
                    </a:lnL>
                    <a:lnR w="12700" cmpd="sng">
                      <a:noFill/>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lumMod val="65000"/>
                              <a:lumOff val="35000"/>
                            </a:schemeClr>
                          </a:solidFill>
                        </a:rPr>
                        <a:t>Code Development</a:t>
                      </a:r>
                    </a:p>
                    <a:p>
                      <a:pPr algn="ctr"/>
                      <a:r>
                        <a:rPr lang="en-US" dirty="0">
                          <a:solidFill>
                            <a:schemeClr val="tx1">
                              <a:lumMod val="65000"/>
                              <a:lumOff val="35000"/>
                            </a:schemeClr>
                          </a:solidFill>
                        </a:rPr>
                        <a:t>Version Control</a:t>
                      </a:r>
                    </a:p>
                  </a:txBody>
                  <a:tcPr anchor="ctr">
                    <a:lnL w="12700" cmpd="sng">
                      <a:noFill/>
                    </a:lnL>
                    <a:lnR w="12700" cmpd="sng">
                      <a:noFill/>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lumMod val="65000"/>
                              <a:lumOff val="35000"/>
                            </a:schemeClr>
                          </a:solidFill>
                        </a:rPr>
                        <a:t>Code Testing</a:t>
                      </a:r>
                    </a:p>
                    <a:p>
                      <a:pPr algn="ctr"/>
                      <a:r>
                        <a:rPr lang="en-US" dirty="0">
                          <a:solidFill>
                            <a:schemeClr val="tx1">
                              <a:lumMod val="65000"/>
                              <a:lumOff val="35000"/>
                            </a:schemeClr>
                          </a:solidFill>
                        </a:rPr>
                        <a:t>Code Maintenance</a:t>
                      </a:r>
                    </a:p>
                    <a:p>
                      <a:pPr algn="ctr"/>
                      <a:r>
                        <a:rPr lang="en-US" sz="1800" kern="1200" dirty="0">
                          <a:solidFill>
                            <a:schemeClr val="tx1">
                              <a:lumMod val="65000"/>
                              <a:lumOff val="35000"/>
                            </a:schemeClr>
                          </a:solidFill>
                          <a:latin typeface="+mn-lt"/>
                          <a:ea typeface="+mn-ea"/>
                          <a:cs typeface="+mn-cs"/>
                        </a:rPr>
                        <a:t>Performance</a:t>
                      </a:r>
                    </a:p>
                  </a:txBody>
                  <a:tcPr anchor="ctr">
                    <a:lnL w="12700" cmpd="sng">
                      <a:noFill/>
                    </a:lnL>
                    <a:lnR w="12700" cmpd="sng">
                      <a:noFill/>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kern="1200" dirty="0">
                          <a:solidFill>
                            <a:schemeClr val="tx1">
                              <a:lumMod val="65000"/>
                              <a:lumOff val="35000"/>
                            </a:schemeClr>
                          </a:solidFill>
                          <a:latin typeface="+mn-lt"/>
                          <a:ea typeface="+mn-ea"/>
                          <a:cs typeface="+mn-cs"/>
                        </a:rPr>
                        <a:t>R</a:t>
                      </a:r>
                    </a:p>
                    <a:p>
                      <a:pPr algn="ctr"/>
                      <a:r>
                        <a:rPr lang="en-US" sz="1800" kern="1200" dirty="0">
                          <a:solidFill>
                            <a:schemeClr val="tx1">
                              <a:lumMod val="65000"/>
                              <a:lumOff val="35000"/>
                            </a:schemeClr>
                          </a:solidFill>
                          <a:latin typeface="+mn-lt"/>
                          <a:ea typeface="+mn-ea"/>
                          <a:cs typeface="+mn-cs"/>
                        </a:rPr>
                        <a:t>Python</a:t>
                      </a:r>
                    </a:p>
                  </a:txBody>
                  <a:tcPr anchor="ctr">
                    <a:lnL w="12700" cmpd="sng">
                      <a:noFill/>
                    </a:lnL>
                    <a:lnR w="12700" cmpd="sng">
                      <a:noFill/>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solidFill>
                          <a:schemeClr val="tx1">
                            <a:lumMod val="65000"/>
                            <a:lumOff val="35000"/>
                          </a:schemeClr>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89620520"/>
                  </a:ext>
                </a:extLst>
              </a:tr>
              <a:tr h="669822">
                <a:tc>
                  <a:txBody>
                    <a:bodyPr/>
                    <a:lstStyle/>
                    <a:p>
                      <a:pPr algn="ctr"/>
                      <a:endParaRPr lang="en-US" dirty="0">
                        <a:solidFill>
                          <a:schemeClr val="tx1">
                            <a:lumMod val="65000"/>
                            <a:lumOff val="35000"/>
                          </a:schemeClr>
                        </a:solidFill>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solidFill>
                          <a:schemeClr val="tx1">
                            <a:lumMod val="65000"/>
                            <a:lumOff val="35000"/>
                          </a:schemeClr>
                        </a:solidFill>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solidFill>
                          <a:schemeClr val="tx1">
                            <a:lumMod val="65000"/>
                            <a:lumOff val="35000"/>
                          </a:schemeClr>
                        </a:solidFill>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solidFill>
                          <a:schemeClr val="tx1">
                            <a:lumMod val="65000"/>
                            <a:lumOff val="35000"/>
                          </a:schemeClr>
                        </a:solidFill>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solidFill>
                          <a:schemeClr val="tx1">
                            <a:lumMod val="65000"/>
                            <a:lumOff val="35000"/>
                          </a:schemeClr>
                        </a:solidFill>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570142452"/>
                  </a:ext>
                </a:extLst>
              </a:tr>
              <a:tr h="630493">
                <a:tc>
                  <a:txBody>
                    <a:bodyPr/>
                    <a:lstStyle/>
                    <a:p>
                      <a:pPr algn="ctr"/>
                      <a:r>
                        <a:rPr lang="en-US" b="1" dirty="0">
                          <a:solidFill>
                            <a:schemeClr val="bg1"/>
                          </a:solidFill>
                        </a:rPr>
                        <a:t>Mon</a:t>
                      </a:r>
                      <a:r>
                        <a:rPr lang="en-US" dirty="0">
                          <a:solidFill>
                            <a:schemeClr val="bg1"/>
                          </a:solidFill>
                        </a:rPr>
                        <a:t> (24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Tues</a:t>
                      </a:r>
                      <a:r>
                        <a:rPr lang="en-US" dirty="0">
                          <a:solidFill>
                            <a:schemeClr val="bg1"/>
                          </a:solidFill>
                        </a:rPr>
                        <a:t> (25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Wed</a:t>
                      </a:r>
                      <a:r>
                        <a:rPr lang="en-US" dirty="0">
                          <a:solidFill>
                            <a:schemeClr val="bg1"/>
                          </a:solidFill>
                        </a:rPr>
                        <a:t> (26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Thurs</a:t>
                      </a:r>
                      <a:r>
                        <a:rPr lang="en-US" dirty="0">
                          <a:solidFill>
                            <a:schemeClr val="bg1"/>
                          </a:solidFill>
                        </a:rPr>
                        <a:t> (27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Fri</a:t>
                      </a:r>
                      <a:r>
                        <a:rPr lang="en-US" dirty="0">
                          <a:solidFill>
                            <a:schemeClr val="bg1"/>
                          </a:solidFill>
                        </a:rPr>
                        <a:t> (28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 xmlns:a16="http://schemas.microsoft.com/office/drawing/2014/main" val="3867658397"/>
                  </a:ext>
                </a:extLst>
              </a:tr>
              <a:tr h="962333">
                <a:tc>
                  <a:txBody>
                    <a:bodyPr/>
                    <a:lstStyle/>
                    <a:p>
                      <a:pPr algn="ctr"/>
                      <a:r>
                        <a:rPr lang="en-US" dirty="0" err="1">
                          <a:solidFill>
                            <a:schemeClr val="tx1">
                              <a:lumMod val="65000"/>
                              <a:lumOff val="35000"/>
                            </a:schemeClr>
                          </a:solidFill>
                        </a:rPr>
                        <a:t>Matlab</a:t>
                      </a:r>
                      <a:endParaRPr lang="en-US" dirty="0">
                        <a:solidFill>
                          <a:schemeClr val="tx1">
                            <a:lumMod val="65000"/>
                            <a:lumOff val="35000"/>
                          </a:schemeClr>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dirty="0">
                          <a:solidFill>
                            <a:schemeClr val="tx1">
                              <a:lumMod val="65000"/>
                              <a:lumOff val="35000"/>
                            </a:schemeClr>
                          </a:solidFill>
                        </a:rPr>
                        <a:t>Julia</a:t>
                      </a:r>
                    </a:p>
                    <a:p>
                      <a:pPr algn="ctr"/>
                      <a:r>
                        <a:rPr lang="en-US" dirty="0" err="1">
                          <a:solidFill>
                            <a:schemeClr val="tx1">
                              <a:lumMod val="65000"/>
                              <a:lumOff val="35000"/>
                            </a:schemeClr>
                          </a:solidFill>
                        </a:rPr>
                        <a:t>Jupyter</a:t>
                      </a:r>
                      <a:endParaRPr lang="en-US" dirty="0">
                        <a:solidFill>
                          <a:schemeClr val="tx1">
                            <a:lumMod val="65000"/>
                            <a:lumOff val="35000"/>
                          </a:schemeClr>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dirty="0">
                          <a:solidFill>
                            <a:schemeClr val="tx1">
                              <a:lumMod val="65000"/>
                              <a:lumOff val="35000"/>
                            </a:schemeClr>
                          </a:solidFill>
                        </a:rPr>
                        <a:t>Project</a:t>
                      </a: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dirty="0">
                          <a:solidFill>
                            <a:schemeClr val="tx1">
                              <a:lumMod val="65000"/>
                              <a:lumOff val="35000"/>
                            </a:schemeClr>
                          </a:solidFill>
                        </a:rPr>
                        <a:t>Project</a:t>
                      </a:r>
                    </a:p>
                    <a:p>
                      <a:pPr algn="ctr"/>
                      <a:r>
                        <a:rPr lang="en-US" sz="1800" kern="1200" dirty="0">
                          <a:solidFill>
                            <a:schemeClr val="tx1">
                              <a:lumMod val="65000"/>
                              <a:lumOff val="35000"/>
                            </a:schemeClr>
                          </a:solidFill>
                          <a:latin typeface="+mn-lt"/>
                          <a:ea typeface="+mn-ea"/>
                          <a:cs typeface="+mn-cs"/>
                        </a:rPr>
                        <a:t>Wrap-Up</a:t>
                      </a: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dirty="0">
                        <a:solidFill>
                          <a:schemeClr val="tx1">
                            <a:lumMod val="65000"/>
                            <a:lumOff val="35000"/>
                          </a:schemeClr>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2040072640"/>
                  </a:ext>
                </a:extLst>
              </a:tr>
            </a:tbl>
          </a:graphicData>
        </a:graphic>
      </p:graphicFrame>
    </p:spTree>
    <p:extLst>
      <p:ext uri="{BB962C8B-B14F-4D97-AF65-F5344CB8AC3E}">
        <p14:creationId xmlns:p14="http://schemas.microsoft.com/office/powerpoint/2010/main" val="27879156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
            <a:ext cx="11830051" cy="876300"/>
          </a:xfrm>
        </p:spPr>
        <p:txBody>
          <a:bodyPr>
            <a:normAutofit/>
          </a:bodyPr>
          <a:lstStyle/>
          <a:p>
            <a:r>
              <a:rPr lang="en-US" sz="3200" dirty="0">
                <a:solidFill>
                  <a:srgbClr val="111D4F"/>
                </a:solidFill>
                <a:latin typeface="Arial" panose="020B0604020202020204" pitchFamily="34" charset="0"/>
                <a:cs typeface="Arial" panose="020B0604020202020204" pitchFamily="34" charset="0"/>
              </a:rPr>
              <a:t>Schedule Version </a:t>
            </a:r>
            <a:r>
              <a:rPr lang="en-US" sz="3200" dirty="0" smtClean="0">
                <a:solidFill>
                  <a:srgbClr val="111D4F"/>
                </a:solidFill>
                <a:latin typeface="Arial" panose="020B0604020202020204" pitchFamily="34" charset="0"/>
                <a:cs typeface="Arial" panose="020B0604020202020204" pitchFamily="34" charset="0"/>
              </a:rPr>
              <a:t>2.1.0</a:t>
            </a:r>
            <a:endParaRPr lang="en-US" sz="3200" dirty="0">
              <a:solidFill>
                <a:srgbClr val="111D4F"/>
              </a:solidFill>
              <a:latin typeface="Arial" panose="020B0604020202020204" pitchFamily="34" charset="0"/>
              <a:cs typeface="Arial" panose="020B0604020202020204" pitchFamily="34" charset="0"/>
            </a:endParaRPr>
          </a:p>
        </p:txBody>
      </p:sp>
      <p:sp>
        <p:nvSpPr>
          <p:cNvPr id="6" name="Rectangle 5"/>
          <p:cNvSpPr/>
          <p:nvPr/>
        </p:nvSpPr>
        <p:spPr>
          <a:xfrm>
            <a:off x="1366982" y="6327971"/>
            <a:ext cx="10825018" cy="530029"/>
          </a:xfrm>
          <a:prstGeom prst="rect">
            <a:avLst/>
          </a:prstGeom>
          <a:solidFill>
            <a:srgbClr val="111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3"/>
          <a:stretch>
            <a:fillRect/>
          </a:stretch>
        </p:blipFill>
        <p:spPr>
          <a:xfrm>
            <a:off x="0" y="6328310"/>
            <a:ext cx="1366982" cy="529690"/>
          </a:xfrm>
          <a:prstGeom prst="rect">
            <a:avLst/>
          </a:prstGeom>
        </p:spPr>
      </p:pic>
      <p:sp>
        <p:nvSpPr>
          <p:cNvPr id="8" name="Slide Number Placeholder 7"/>
          <p:cNvSpPr>
            <a:spLocks noGrp="1"/>
          </p:cNvSpPr>
          <p:nvPr>
            <p:ph type="sldNum" sz="quarter" idx="12"/>
          </p:nvPr>
        </p:nvSpPr>
        <p:spPr/>
        <p:txBody>
          <a:bodyPr/>
          <a:lstStyle/>
          <a:p>
            <a:fld id="{A9F10B4E-A22C-48DD-BF96-89E92FBA24D0}" type="slidenum">
              <a:rPr lang="en-US" smtClean="0">
                <a:solidFill>
                  <a:schemeClr val="bg1"/>
                </a:solidFill>
              </a:rPr>
              <a:t>5</a:t>
            </a:fld>
            <a:endParaRPr lang="en-US" dirty="0">
              <a:solidFill>
                <a:schemeClr val="bg1"/>
              </a:solidFill>
            </a:endParaRPr>
          </a:p>
        </p:txBody>
      </p:sp>
      <p:sp>
        <p:nvSpPr>
          <p:cNvPr id="10" name="Rectangle 9"/>
          <p:cNvSpPr/>
          <p:nvPr/>
        </p:nvSpPr>
        <p:spPr>
          <a:xfrm>
            <a:off x="6607897" y="6327633"/>
            <a:ext cx="3174278" cy="53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050" dirty="0">
                <a:solidFill>
                  <a:schemeClr val="bg1"/>
                </a:solidFill>
              </a:rPr>
              <a:t>Fundamentals of Programming II</a:t>
            </a:r>
          </a:p>
          <a:p>
            <a:pPr>
              <a:lnSpc>
                <a:spcPct val="150000"/>
              </a:lnSpc>
            </a:pPr>
            <a:r>
              <a:rPr lang="en-US" sz="1050" dirty="0">
                <a:solidFill>
                  <a:schemeClr val="bg1"/>
                </a:solidFill>
              </a:rPr>
              <a:t>Keith &amp; Jenkins, Air Force Institute of Technology</a:t>
            </a:r>
            <a:endParaRPr lang="en-US" sz="1050" dirty="0"/>
          </a:p>
        </p:txBody>
      </p:sp>
      <p:graphicFrame>
        <p:nvGraphicFramePr>
          <p:cNvPr id="11" name="Table 10">
            <a:extLst>
              <a:ext uri="{FF2B5EF4-FFF2-40B4-BE49-F238E27FC236}">
                <a16:creationId xmlns="" xmlns:a16="http://schemas.microsoft.com/office/drawing/2014/main" id="{6FDD37DF-68A8-4703-9397-DA8C2937E81E}"/>
              </a:ext>
            </a:extLst>
          </p:cNvPr>
          <p:cNvGraphicFramePr>
            <a:graphicFrameLocks noGrp="1"/>
          </p:cNvGraphicFramePr>
          <p:nvPr>
            <p:extLst>
              <p:ext uri="{D42A27DB-BD31-4B8C-83A1-F6EECF244321}">
                <p14:modId xmlns:p14="http://schemas.microsoft.com/office/powerpoint/2010/main" val="1601031180"/>
              </p:ext>
            </p:extLst>
          </p:nvPr>
        </p:nvGraphicFramePr>
        <p:xfrm>
          <a:off x="511277" y="1361768"/>
          <a:ext cx="11169445" cy="3839497"/>
        </p:xfrm>
        <a:graphic>
          <a:graphicData uri="http://schemas.openxmlformats.org/drawingml/2006/table">
            <a:tbl>
              <a:tblPr firstRow="1" bandRow="1">
                <a:tableStyleId>{5940675A-B579-460E-94D1-54222C63F5DA}</a:tableStyleId>
              </a:tblPr>
              <a:tblGrid>
                <a:gridCol w="2233889">
                  <a:extLst>
                    <a:ext uri="{9D8B030D-6E8A-4147-A177-3AD203B41FA5}">
                      <a16:colId xmlns="" xmlns:a16="http://schemas.microsoft.com/office/drawing/2014/main" val="3961292297"/>
                    </a:ext>
                  </a:extLst>
                </a:gridCol>
                <a:gridCol w="2233889">
                  <a:extLst>
                    <a:ext uri="{9D8B030D-6E8A-4147-A177-3AD203B41FA5}">
                      <a16:colId xmlns="" xmlns:a16="http://schemas.microsoft.com/office/drawing/2014/main" val="240432922"/>
                    </a:ext>
                  </a:extLst>
                </a:gridCol>
                <a:gridCol w="2233889">
                  <a:extLst>
                    <a:ext uri="{9D8B030D-6E8A-4147-A177-3AD203B41FA5}">
                      <a16:colId xmlns="" xmlns:a16="http://schemas.microsoft.com/office/drawing/2014/main" val="2431407503"/>
                    </a:ext>
                  </a:extLst>
                </a:gridCol>
                <a:gridCol w="2233889">
                  <a:extLst>
                    <a:ext uri="{9D8B030D-6E8A-4147-A177-3AD203B41FA5}">
                      <a16:colId xmlns="" xmlns:a16="http://schemas.microsoft.com/office/drawing/2014/main" val="825935609"/>
                    </a:ext>
                  </a:extLst>
                </a:gridCol>
                <a:gridCol w="2233889">
                  <a:extLst>
                    <a:ext uri="{9D8B030D-6E8A-4147-A177-3AD203B41FA5}">
                      <a16:colId xmlns="" xmlns:a16="http://schemas.microsoft.com/office/drawing/2014/main" val="998594772"/>
                    </a:ext>
                  </a:extLst>
                </a:gridCol>
              </a:tblGrid>
              <a:tr h="614516">
                <a:tc>
                  <a:txBody>
                    <a:bodyPr/>
                    <a:lstStyle/>
                    <a:p>
                      <a:pPr algn="ctr"/>
                      <a:r>
                        <a:rPr lang="en-US" b="1" dirty="0">
                          <a:solidFill>
                            <a:schemeClr val="bg1"/>
                          </a:solidFill>
                        </a:rPr>
                        <a:t>Mon</a:t>
                      </a:r>
                      <a:r>
                        <a:rPr lang="en-US" dirty="0">
                          <a:solidFill>
                            <a:schemeClr val="bg1"/>
                          </a:solidFill>
                        </a:rPr>
                        <a:t> (17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Tues</a:t>
                      </a:r>
                      <a:r>
                        <a:rPr lang="en-US" dirty="0">
                          <a:solidFill>
                            <a:schemeClr val="bg1"/>
                          </a:solidFill>
                        </a:rPr>
                        <a:t> (18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Wed</a:t>
                      </a:r>
                      <a:r>
                        <a:rPr lang="en-US" dirty="0">
                          <a:solidFill>
                            <a:schemeClr val="bg1"/>
                          </a:solidFill>
                        </a:rPr>
                        <a:t> (19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Thurs</a:t>
                      </a:r>
                      <a:r>
                        <a:rPr lang="en-US" dirty="0">
                          <a:solidFill>
                            <a:schemeClr val="bg1"/>
                          </a:solidFill>
                        </a:rPr>
                        <a:t> (20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Fri</a:t>
                      </a:r>
                      <a:r>
                        <a:rPr lang="en-US" dirty="0">
                          <a:solidFill>
                            <a:schemeClr val="bg1"/>
                          </a:solidFill>
                        </a:rPr>
                        <a:t> (21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 xmlns:a16="http://schemas.microsoft.com/office/drawing/2014/main" val="1349161369"/>
                  </a:ext>
                </a:extLst>
              </a:tr>
              <a:tr h="962333">
                <a:tc>
                  <a:txBody>
                    <a:bodyPr/>
                    <a:lstStyle/>
                    <a:p>
                      <a:pPr algn="ctr"/>
                      <a:r>
                        <a:rPr lang="en-US" dirty="0">
                          <a:solidFill>
                            <a:schemeClr val="tx1">
                              <a:lumMod val="65000"/>
                              <a:lumOff val="35000"/>
                            </a:schemeClr>
                          </a:solidFill>
                        </a:rPr>
                        <a:t>Analytical Tools</a:t>
                      </a:r>
                    </a:p>
                    <a:p>
                      <a:pPr algn="ctr"/>
                      <a:r>
                        <a:rPr lang="en-US" dirty="0">
                          <a:solidFill>
                            <a:schemeClr val="tx1">
                              <a:lumMod val="65000"/>
                              <a:lumOff val="35000"/>
                            </a:schemeClr>
                          </a:solidFill>
                        </a:rPr>
                        <a:t>Military Analysis</a:t>
                      </a:r>
                    </a:p>
                  </a:txBody>
                  <a:tcPr anchor="ctr">
                    <a:lnL w="12700" cmpd="sng">
                      <a:noFill/>
                    </a:lnL>
                    <a:lnR w="12700" cmpd="sng">
                      <a:noFill/>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lumMod val="65000"/>
                              <a:lumOff val="35000"/>
                            </a:schemeClr>
                          </a:solidFill>
                        </a:rPr>
                        <a:t>Code Development</a:t>
                      </a:r>
                    </a:p>
                    <a:p>
                      <a:pPr algn="ctr"/>
                      <a:r>
                        <a:rPr lang="en-US" dirty="0">
                          <a:solidFill>
                            <a:schemeClr val="tx1">
                              <a:lumMod val="65000"/>
                              <a:lumOff val="35000"/>
                            </a:schemeClr>
                          </a:solidFill>
                        </a:rPr>
                        <a:t>Version Control</a:t>
                      </a:r>
                    </a:p>
                  </a:txBody>
                  <a:tcPr anchor="ctr">
                    <a:lnL w="12700" cmpd="sng">
                      <a:noFill/>
                    </a:lnL>
                    <a:lnR w="12700" cmpd="sng">
                      <a:noFill/>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lumMod val="65000"/>
                              <a:lumOff val="35000"/>
                            </a:schemeClr>
                          </a:solidFill>
                        </a:rPr>
                        <a:t>Code Testing</a:t>
                      </a:r>
                    </a:p>
                    <a:p>
                      <a:pPr algn="ctr"/>
                      <a:r>
                        <a:rPr lang="en-US" dirty="0">
                          <a:solidFill>
                            <a:schemeClr val="tx1">
                              <a:lumMod val="65000"/>
                              <a:lumOff val="35000"/>
                            </a:schemeClr>
                          </a:solidFill>
                        </a:rPr>
                        <a:t>Code Maintenance</a:t>
                      </a:r>
                    </a:p>
                    <a:p>
                      <a:pPr algn="ctr"/>
                      <a:r>
                        <a:rPr lang="en-US" sz="1800" kern="1200" dirty="0">
                          <a:solidFill>
                            <a:schemeClr val="tx1">
                              <a:lumMod val="65000"/>
                              <a:lumOff val="35000"/>
                            </a:schemeClr>
                          </a:solidFill>
                          <a:latin typeface="+mn-lt"/>
                          <a:ea typeface="+mn-ea"/>
                          <a:cs typeface="+mn-cs"/>
                        </a:rPr>
                        <a:t>Performance</a:t>
                      </a:r>
                    </a:p>
                  </a:txBody>
                  <a:tcPr anchor="ctr">
                    <a:lnL w="12700" cmpd="sng">
                      <a:noFill/>
                    </a:lnL>
                    <a:lnR w="12700" cmpd="sng">
                      <a:noFill/>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kern="1200" dirty="0">
                          <a:solidFill>
                            <a:schemeClr val="tx1">
                              <a:lumMod val="65000"/>
                              <a:lumOff val="35000"/>
                            </a:schemeClr>
                          </a:solidFill>
                          <a:latin typeface="+mn-lt"/>
                          <a:ea typeface="+mn-ea"/>
                          <a:cs typeface="+mn-cs"/>
                        </a:rPr>
                        <a:t>R</a:t>
                      </a:r>
                    </a:p>
                    <a:p>
                      <a:pPr algn="ctr"/>
                      <a:r>
                        <a:rPr lang="en-US" sz="1800" kern="1200" dirty="0" smtClean="0">
                          <a:solidFill>
                            <a:schemeClr val="tx1">
                              <a:lumMod val="65000"/>
                              <a:lumOff val="35000"/>
                            </a:schemeClr>
                          </a:solidFill>
                          <a:latin typeface="+mn-lt"/>
                          <a:ea typeface="+mn-ea"/>
                          <a:cs typeface="+mn-cs"/>
                        </a:rPr>
                        <a:t>Python</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smtClean="0">
                          <a:solidFill>
                            <a:srgbClr val="FF0000"/>
                          </a:solidFill>
                        </a:rPr>
                        <a:t>Jupyter</a:t>
                      </a:r>
                      <a:r>
                        <a:rPr lang="en-US" dirty="0" smtClean="0">
                          <a:solidFill>
                            <a:srgbClr val="FF0000"/>
                          </a:solidFill>
                        </a:rPr>
                        <a:t> Notebook</a:t>
                      </a:r>
                    </a:p>
                  </a:txBody>
                  <a:tcPr anchor="ctr">
                    <a:lnL w="12700" cmpd="sng">
                      <a:noFill/>
                    </a:lnL>
                    <a:lnR w="12700" cmpd="sng">
                      <a:noFill/>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solidFill>
                          <a:schemeClr val="tx1">
                            <a:lumMod val="65000"/>
                            <a:lumOff val="35000"/>
                          </a:schemeClr>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89620520"/>
                  </a:ext>
                </a:extLst>
              </a:tr>
              <a:tr h="669822">
                <a:tc>
                  <a:txBody>
                    <a:bodyPr/>
                    <a:lstStyle/>
                    <a:p>
                      <a:pPr algn="ctr"/>
                      <a:endParaRPr lang="en-US" dirty="0">
                        <a:solidFill>
                          <a:schemeClr val="tx1">
                            <a:lumMod val="65000"/>
                            <a:lumOff val="35000"/>
                          </a:schemeClr>
                        </a:solidFill>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solidFill>
                          <a:schemeClr val="tx1">
                            <a:lumMod val="65000"/>
                            <a:lumOff val="35000"/>
                          </a:schemeClr>
                        </a:solidFill>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solidFill>
                          <a:schemeClr val="tx1">
                            <a:lumMod val="65000"/>
                            <a:lumOff val="35000"/>
                          </a:schemeClr>
                        </a:solidFill>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solidFill>
                          <a:schemeClr val="tx1">
                            <a:lumMod val="65000"/>
                            <a:lumOff val="35000"/>
                          </a:schemeClr>
                        </a:solidFill>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solidFill>
                          <a:schemeClr val="tx1">
                            <a:lumMod val="65000"/>
                            <a:lumOff val="35000"/>
                          </a:schemeClr>
                        </a:solidFill>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570142452"/>
                  </a:ext>
                </a:extLst>
              </a:tr>
              <a:tr h="630493">
                <a:tc>
                  <a:txBody>
                    <a:bodyPr/>
                    <a:lstStyle/>
                    <a:p>
                      <a:pPr algn="ctr"/>
                      <a:r>
                        <a:rPr lang="en-US" b="1" dirty="0">
                          <a:solidFill>
                            <a:schemeClr val="bg1"/>
                          </a:solidFill>
                        </a:rPr>
                        <a:t>Mon</a:t>
                      </a:r>
                      <a:r>
                        <a:rPr lang="en-US" dirty="0">
                          <a:solidFill>
                            <a:schemeClr val="bg1"/>
                          </a:solidFill>
                        </a:rPr>
                        <a:t> (24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Tues</a:t>
                      </a:r>
                      <a:r>
                        <a:rPr lang="en-US" dirty="0">
                          <a:solidFill>
                            <a:schemeClr val="bg1"/>
                          </a:solidFill>
                        </a:rPr>
                        <a:t> (25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Wed</a:t>
                      </a:r>
                      <a:r>
                        <a:rPr lang="en-US" dirty="0">
                          <a:solidFill>
                            <a:schemeClr val="bg1"/>
                          </a:solidFill>
                        </a:rPr>
                        <a:t> (26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Thurs</a:t>
                      </a:r>
                      <a:r>
                        <a:rPr lang="en-US" dirty="0">
                          <a:solidFill>
                            <a:schemeClr val="bg1"/>
                          </a:solidFill>
                        </a:rPr>
                        <a:t> (27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Fri</a:t>
                      </a:r>
                      <a:r>
                        <a:rPr lang="en-US" dirty="0">
                          <a:solidFill>
                            <a:schemeClr val="bg1"/>
                          </a:solidFill>
                        </a:rPr>
                        <a:t> (28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 xmlns:a16="http://schemas.microsoft.com/office/drawing/2014/main" val="3867658397"/>
                  </a:ext>
                </a:extLst>
              </a:tr>
              <a:tr h="962333">
                <a:tc>
                  <a:txBody>
                    <a:bodyPr/>
                    <a:lstStyle/>
                    <a:p>
                      <a:pPr algn="ctr"/>
                      <a:r>
                        <a:rPr lang="en-US" dirty="0" err="1">
                          <a:solidFill>
                            <a:schemeClr val="tx1">
                              <a:lumMod val="65000"/>
                              <a:lumOff val="35000"/>
                            </a:schemeClr>
                          </a:solidFill>
                        </a:rPr>
                        <a:t>Matlab</a:t>
                      </a:r>
                      <a:endParaRPr lang="en-US" dirty="0">
                        <a:solidFill>
                          <a:schemeClr val="tx1">
                            <a:lumMod val="65000"/>
                            <a:lumOff val="35000"/>
                          </a:schemeClr>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dirty="0">
                          <a:solidFill>
                            <a:schemeClr val="tx1">
                              <a:lumMod val="65000"/>
                              <a:lumOff val="35000"/>
                            </a:schemeClr>
                          </a:solidFill>
                        </a:rPr>
                        <a:t>Julia</a:t>
                      </a:r>
                    </a:p>
                    <a:p>
                      <a:pPr algn="ctr"/>
                      <a:r>
                        <a:rPr lang="en-US" dirty="0" err="1" smtClean="0">
                          <a:solidFill>
                            <a:srgbClr val="FF0000"/>
                          </a:solidFill>
                        </a:rPr>
                        <a:t>Jupyter</a:t>
                      </a:r>
                      <a:r>
                        <a:rPr lang="en-US" dirty="0" smtClean="0">
                          <a:solidFill>
                            <a:srgbClr val="FF0000"/>
                          </a:solidFill>
                        </a:rPr>
                        <a:t> Lab</a:t>
                      </a:r>
                      <a:endParaRPr lang="en-US" dirty="0">
                        <a:solidFill>
                          <a:srgbClr val="FF0000"/>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dirty="0">
                          <a:solidFill>
                            <a:schemeClr val="tx1">
                              <a:lumMod val="65000"/>
                              <a:lumOff val="35000"/>
                            </a:schemeClr>
                          </a:solidFill>
                        </a:rPr>
                        <a:t>Project</a:t>
                      </a: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dirty="0">
                          <a:solidFill>
                            <a:schemeClr val="tx1">
                              <a:lumMod val="65000"/>
                              <a:lumOff val="35000"/>
                            </a:schemeClr>
                          </a:solidFill>
                        </a:rPr>
                        <a:t>Project</a:t>
                      </a:r>
                    </a:p>
                    <a:p>
                      <a:pPr algn="ctr"/>
                      <a:r>
                        <a:rPr lang="en-US" sz="1800" kern="1200" dirty="0">
                          <a:solidFill>
                            <a:schemeClr val="tx1">
                              <a:lumMod val="65000"/>
                              <a:lumOff val="35000"/>
                            </a:schemeClr>
                          </a:solidFill>
                          <a:latin typeface="+mn-lt"/>
                          <a:ea typeface="+mn-ea"/>
                          <a:cs typeface="+mn-cs"/>
                        </a:rPr>
                        <a:t>Wrap-Up</a:t>
                      </a: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dirty="0">
                        <a:solidFill>
                          <a:schemeClr val="tx1">
                            <a:lumMod val="65000"/>
                            <a:lumOff val="35000"/>
                          </a:schemeClr>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2040072640"/>
                  </a:ext>
                </a:extLst>
              </a:tr>
            </a:tbl>
          </a:graphicData>
        </a:graphic>
      </p:graphicFrame>
    </p:spTree>
    <p:extLst>
      <p:ext uri="{BB962C8B-B14F-4D97-AF65-F5344CB8AC3E}">
        <p14:creationId xmlns:p14="http://schemas.microsoft.com/office/powerpoint/2010/main" val="20342574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
            <a:ext cx="11830051" cy="876300"/>
          </a:xfrm>
        </p:spPr>
        <p:txBody>
          <a:bodyPr>
            <a:normAutofit/>
          </a:bodyPr>
          <a:lstStyle/>
          <a:p>
            <a:r>
              <a:rPr lang="en-US" sz="3200" dirty="0">
                <a:solidFill>
                  <a:srgbClr val="111D4F"/>
                </a:solidFill>
                <a:latin typeface="Arial" panose="020B0604020202020204" pitchFamily="34" charset="0"/>
                <a:cs typeface="Arial" panose="020B0604020202020204" pitchFamily="34" charset="0"/>
              </a:rPr>
              <a:t>Agenda</a:t>
            </a:r>
          </a:p>
        </p:txBody>
      </p:sp>
      <p:sp>
        <p:nvSpPr>
          <p:cNvPr id="3" name="Content Placeholder 2"/>
          <p:cNvSpPr>
            <a:spLocks noGrp="1"/>
          </p:cNvSpPr>
          <p:nvPr>
            <p:ph idx="1"/>
          </p:nvPr>
        </p:nvSpPr>
        <p:spPr>
          <a:xfrm>
            <a:off x="733425" y="1238250"/>
            <a:ext cx="10620375" cy="4539386"/>
          </a:xfrm>
        </p:spPr>
        <p:txBody>
          <a:bodyPr anchor="t">
            <a:normAutofit/>
          </a:bodyPr>
          <a:lstStyle/>
          <a:p>
            <a:r>
              <a:rPr lang="en-US" sz="2400" dirty="0">
                <a:solidFill>
                  <a:srgbClr val="111D4F"/>
                </a:solidFill>
                <a:latin typeface="Arial" panose="020B0604020202020204" pitchFamily="34" charset="0"/>
                <a:cs typeface="Arial" panose="020B0604020202020204" pitchFamily="34" charset="0"/>
              </a:rPr>
              <a:t>Big O notation</a:t>
            </a:r>
          </a:p>
          <a:p>
            <a:pPr lvl="1"/>
            <a:r>
              <a:rPr lang="en-US" sz="2000" dirty="0">
                <a:solidFill>
                  <a:srgbClr val="111D4F"/>
                </a:solidFill>
                <a:latin typeface="Arial" panose="020B0604020202020204" pitchFamily="34" charset="0"/>
                <a:cs typeface="Arial" panose="020B0604020202020204" pitchFamily="34" charset="0"/>
              </a:rPr>
              <a:t>Quick recap</a:t>
            </a:r>
          </a:p>
          <a:p>
            <a:r>
              <a:rPr lang="en-US" sz="2400" dirty="0">
                <a:solidFill>
                  <a:srgbClr val="111D4F"/>
                </a:solidFill>
                <a:latin typeface="Arial" panose="020B0604020202020204" pitchFamily="34" charset="0"/>
                <a:cs typeface="Arial" panose="020B0604020202020204" pitchFamily="34" charset="0"/>
              </a:rPr>
              <a:t>R</a:t>
            </a:r>
          </a:p>
          <a:p>
            <a:pPr lvl="1"/>
            <a:r>
              <a:rPr lang="en-US" sz="2000" dirty="0">
                <a:solidFill>
                  <a:srgbClr val="111D4F"/>
                </a:solidFill>
                <a:latin typeface="Arial" panose="020B0604020202020204" pitchFamily="34" charset="0"/>
                <a:cs typeface="Arial" panose="020B0604020202020204" pitchFamily="34" charset="0"/>
              </a:rPr>
              <a:t>Brief history</a:t>
            </a:r>
          </a:p>
          <a:p>
            <a:pPr lvl="1"/>
            <a:r>
              <a:rPr lang="en-US" sz="2000" dirty="0">
                <a:solidFill>
                  <a:srgbClr val="111D4F"/>
                </a:solidFill>
                <a:latin typeface="Arial" panose="020B0604020202020204" pitchFamily="34" charset="0"/>
                <a:cs typeface="Arial" panose="020B0604020202020204" pitchFamily="34" charset="0"/>
              </a:rPr>
              <a:t>Installation</a:t>
            </a:r>
          </a:p>
          <a:p>
            <a:pPr lvl="1"/>
            <a:r>
              <a:rPr lang="en-US" sz="2000" dirty="0">
                <a:solidFill>
                  <a:srgbClr val="111D4F"/>
                </a:solidFill>
                <a:latin typeface="Arial" panose="020B0604020202020204" pitchFamily="34" charset="0"/>
                <a:cs typeface="Arial" panose="020B0604020202020204" pitchFamily="34" charset="0"/>
              </a:rPr>
              <a:t>Demos</a:t>
            </a:r>
          </a:p>
          <a:p>
            <a:r>
              <a:rPr lang="en-US" sz="2400" dirty="0">
                <a:solidFill>
                  <a:srgbClr val="111D4F"/>
                </a:solidFill>
                <a:latin typeface="Arial" panose="020B0604020202020204" pitchFamily="34" charset="0"/>
                <a:cs typeface="Arial" panose="020B0604020202020204" pitchFamily="34" charset="0"/>
              </a:rPr>
              <a:t>Python</a:t>
            </a:r>
          </a:p>
          <a:p>
            <a:pPr lvl="1"/>
            <a:r>
              <a:rPr lang="en-US" sz="2000" dirty="0">
                <a:solidFill>
                  <a:srgbClr val="111D4F"/>
                </a:solidFill>
                <a:latin typeface="Arial" panose="020B0604020202020204" pitchFamily="34" charset="0"/>
                <a:cs typeface="Arial" panose="020B0604020202020204" pitchFamily="34" charset="0"/>
              </a:rPr>
              <a:t>Brief history</a:t>
            </a:r>
          </a:p>
          <a:p>
            <a:pPr lvl="1"/>
            <a:r>
              <a:rPr lang="en-US" sz="2000" dirty="0">
                <a:solidFill>
                  <a:srgbClr val="111D4F"/>
                </a:solidFill>
                <a:latin typeface="Arial" panose="020B0604020202020204" pitchFamily="34" charset="0"/>
                <a:cs typeface="Arial" panose="020B0604020202020204" pitchFamily="34" charset="0"/>
              </a:rPr>
              <a:t>Installation</a:t>
            </a:r>
          </a:p>
          <a:p>
            <a:pPr lvl="1"/>
            <a:r>
              <a:rPr lang="en-US" sz="2000" dirty="0">
                <a:solidFill>
                  <a:srgbClr val="111D4F"/>
                </a:solidFill>
                <a:latin typeface="Arial" panose="020B0604020202020204" pitchFamily="34" charset="0"/>
                <a:cs typeface="Arial" panose="020B0604020202020204" pitchFamily="34" charset="0"/>
              </a:rPr>
              <a:t>Demos</a:t>
            </a:r>
          </a:p>
        </p:txBody>
      </p:sp>
      <p:sp>
        <p:nvSpPr>
          <p:cNvPr id="6" name="Rectangle 5"/>
          <p:cNvSpPr/>
          <p:nvPr/>
        </p:nvSpPr>
        <p:spPr>
          <a:xfrm>
            <a:off x="1366982" y="6327971"/>
            <a:ext cx="10825018" cy="530029"/>
          </a:xfrm>
          <a:prstGeom prst="rect">
            <a:avLst/>
          </a:prstGeom>
          <a:solidFill>
            <a:srgbClr val="111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3"/>
          <a:stretch>
            <a:fillRect/>
          </a:stretch>
        </p:blipFill>
        <p:spPr>
          <a:xfrm>
            <a:off x="0" y="6328310"/>
            <a:ext cx="1366982" cy="529690"/>
          </a:xfrm>
          <a:prstGeom prst="rect">
            <a:avLst/>
          </a:prstGeom>
        </p:spPr>
      </p:pic>
      <p:sp>
        <p:nvSpPr>
          <p:cNvPr id="8" name="Slide Number Placeholder 7"/>
          <p:cNvSpPr>
            <a:spLocks noGrp="1"/>
          </p:cNvSpPr>
          <p:nvPr>
            <p:ph type="sldNum" sz="quarter" idx="12"/>
          </p:nvPr>
        </p:nvSpPr>
        <p:spPr/>
        <p:txBody>
          <a:bodyPr/>
          <a:lstStyle/>
          <a:p>
            <a:fld id="{A9F10B4E-A22C-48DD-BF96-89E92FBA24D0}" type="slidenum">
              <a:rPr lang="en-US" smtClean="0">
                <a:solidFill>
                  <a:schemeClr val="bg1"/>
                </a:solidFill>
              </a:rPr>
              <a:t>6</a:t>
            </a:fld>
            <a:endParaRPr lang="en-US" dirty="0">
              <a:solidFill>
                <a:schemeClr val="bg1"/>
              </a:solidFill>
            </a:endParaRPr>
          </a:p>
        </p:txBody>
      </p:sp>
      <p:sp>
        <p:nvSpPr>
          <p:cNvPr id="10" name="Rectangle 9"/>
          <p:cNvSpPr/>
          <p:nvPr/>
        </p:nvSpPr>
        <p:spPr>
          <a:xfrm>
            <a:off x="6607897" y="6327633"/>
            <a:ext cx="3174278" cy="53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050" dirty="0">
                <a:solidFill>
                  <a:schemeClr val="bg1"/>
                </a:solidFill>
              </a:rPr>
              <a:t>Fundamentals of Programming II</a:t>
            </a:r>
          </a:p>
          <a:p>
            <a:pPr>
              <a:lnSpc>
                <a:spcPct val="150000"/>
              </a:lnSpc>
            </a:pPr>
            <a:r>
              <a:rPr lang="en-US" sz="1050" dirty="0">
                <a:solidFill>
                  <a:schemeClr val="bg1"/>
                </a:solidFill>
              </a:rPr>
              <a:t>Keith &amp; Jenkins, Air Force Institute of Technology</a:t>
            </a:r>
            <a:endParaRPr lang="en-US" sz="1050" dirty="0"/>
          </a:p>
        </p:txBody>
      </p:sp>
    </p:spTree>
    <p:extLst>
      <p:ext uri="{BB962C8B-B14F-4D97-AF65-F5344CB8AC3E}">
        <p14:creationId xmlns:p14="http://schemas.microsoft.com/office/powerpoint/2010/main" val="22556769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
            <a:ext cx="11830051" cy="876300"/>
          </a:xfrm>
        </p:spPr>
        <p:txBody>
          <a:bodyPr>
            <a:normAutofit/>
          </a:bodyPr>
          <a:lstStyle/>
          <a:p>
            <a:r>
              <a:rPr lang="en-US" sz="3200" dirty="0">
                <a:solidFill>
                  <a:srgbClr val="111D4F"/>
                </a:solidFill>
                <a:latin typeface="Arial" panose="020B0604020202020204" pitchFamily="34" charset="0"/>
                <a:cs typeface="Arial" panose="020B0604020202020204" pitchFamily="34" charset="0"/>
              </a:rPr>
              <a:t>Computational Complexity</a:t>
            </a:r>
          </a:p>
        </p:txBody>
      </p:sp>
      <p:sp>
        <p:nvSpPr>
          <p:cNvPr id="3" name="Content Placeholder 2"/>
          <p:cNvSpPr>
            <a:spLocks noGrp="1"/>
          </p:cNvSpPr>
          <p:nvPr>
            <p:ph idx="1"/>
          </p:nvPr>
        </p:nvSpPr>
        <p:spPr>
          <a:xfrm>
            <a:off x="280220" y="977618"/>
            <a:ext cx="10977613" cy="4539386"/>
          </a:xfrm>
        </p:spPr>
        <p:txBody>
          <a:bodyPr anchor="t">
            <a:normAutofit/>
          </a:bodyPr>
          <a:lstStyle/>
          <a:p>
            <a:r>
              <a:rPr lang="en-US" sz="2400" dirty="0">
                <a:solidFill>
                  <a:srgbClr val="111D4F"/>
                </a:solidFill>
                <a:latin typeface="Arial" panose="020B0604020202020204" pitchFamily="34" charset="0"/>
                <a:cs typeface="Arial" panose="020B0604020202020204" pitchFamily="34" charset="0"/>
              </a:rPr>
              <a:t>Let n be some aspect of the problem that we care about</a:t>
            </a:r>
          </a:p>
          <a:p>
            <a:r>
              <a:rPr lang="en-US" sz="2400" dirty="0">
                <a:solidFill>
                  <a:srgbClr val="111D4F"/>
                </a:solidFill>
                <a:latin typeface="Arial" panose="020B0604020202020204" pitchFamily="34" charset="0"/>
                <a:cs typeface="Arial" panose="020B0604020202020204" pitchFamily="34" charset="0"/>
              </a:rPr>
              <a:t>If an algorithm is O(n</a:t>
            </a:r>
            <a:r>
              <a:rPr lang="en-US" sz="2400" baseline="30000" dirty="0">
                <a:solidFill>
                  <a:srgbClr val="111D4F"/>
                </a:solidFill>
                <a:latin typeface="Arial" panose="020B0604020202020204" pitchFamily="34" charset="0"/>
                <a:cs typeface="Arial" panose="020B0604020202020204" pitchFamily="34" charset="0"/>
              </a:rPr>
              <a:t>2</a:t>
            </a:r>
            <a:r>
              <a:rPr lang="en-US" sz="2400" dirty="0">
                <a:solidFill>
                  <a:srgbClr val="111D4F"/>
                </a:solidFill>
                <a:latin typeface="Arial" panose="020B0604020202020204" pitchFamily="34" charset="0"/>
                <a:cs typeface="Arial" panose="020B0604020202020204" pitchFamily="34" charset="0"/>
              </a:rPr>
              <a:t>), the algorithm will take roughly n</a:t>
            </a:r>
            <a:r>
              <a:rPr lang="en-US" sz="2400" baseline="30000" dirty="0">
                <a:solidFill>
                  <a:srgbClr val="111D4F"/>
                </a:solidFill>
                <a:latin typeface="Arial" panose="020B0604020202020204" pitchFamily="34" charset="0"/>
                <a:cs typeface="Arial" panose="020B0604020202020204" pitchFamily="34" charset="0"/>
              </a:rPr>
              <a:t>2</a:t>
            </a:r>
            <a:r>
              <a:rPr lang="en-US" sz="2400" dirty="0">
                <a:solidFill>
                  <a:srgbClr val="111D4F"/>
                </a:solidFill>
                <a:latin typeface="Arial" panose="020B0604020202020204" pitchFamily="34" charset="0"/>
                <a:cs typeface="Arial" panose="020B0604020202020204" pitchFamily="34" charset="0"/>
              </a:rPr>
              <a:t> steps to finish</a:t>
            </a:r>
            <a:endParaRPr lang="en-US" sz="2000" dirty="0">
              <a:solidFill>
                <a:srgbClr val="111D4F"/>
              </a:solidFill>
              <a:latin typeface="Arial" panose="020B0604020202020204" pitchFamily="34" charset="0"/>
              <a:cs typeface="Arial" panose="020B0604020202020204" pitchFamily="34" charset="0"/>
            </a:endParaRPr>
          </a:p>
          <a:p>
            <a:r>
              <a:rPr lang="en-US" sz="2400" dirty="0">
                <a:solidFill>
                  <a:srgbClr val="111D4F"/>
                </a:solidFill>
                <a:latin typeface="Arial" panose="020B0604020202020204" pitchFamily="34" charset="0"/>
                <a:cs typeface="Arial" panose="020B0604020202020204" pitchFamily="34" charset="0"/>
              </a:rPr>
              <a:t>If each step takes c seconds to finish, the algorithm will take roughly c*n</a:t>
            </a:r>
            <a:r>
              <a:rPr lang="en-US" sz="2400" baseline="30000" dirty="0">
                <a:solidFill>
                  <a:srgbClr val="111D4F"/>
                </a:solidFill>
                <a:latin typeface="Arial" panose="020B0604020202020204" pitchFamily="34" charset="0"/>
                <a:cs typeface="Arial" panose="020B0604020202020204" pitchFamily="34" charset="0"/>
              </a:rPr>
              <a:t>2 </a:t>
            </a:r>
            <a:r>
              <a:rPr lang="en-US" sz="2400" dirty="0">
                <a:solidFill>
                  <a:srgbClr val="111D4F"/>
                </a:solidFill>
                <a:latin typeface="Arial" panose="020B0604020202020204" pitchFamily="34" charset="0"/>
                <a:cs typeface="Arial" panose="020B0604020202020204" pitchFamily="34" charset="0"/>
              </a:rPr>
              <a:t>seconds </a:t>
            </a:r>
          </a:p>
          <a:p>
            <a:r>
              <a:rPr lang="en-US" sz="2400" dirty="0">
                <a:solidFill>
                  <a:srgbClr val="111D4F"/>
                </a:solidFill>
                <a:latin typeface="Arial" panose="020B0604020202020204" pitchFamily="34" charset="0"/>
                <a:cs typeface="Arial" panose="020B0604020202020204" pitchFamily="34" charset="0"/>
              </a:rPr>
              <a:t>Chessboard Example</a:t>
            </a:r>
          </a:p>
          <a:p>
            <a:pPr lvl="1"/>
            <a:r>
              <a:rPr lang="en-US" sz="2000" dirty="0">
                <a:solidFill>
                  <a:srgbClr val="111D4F"/>
                </a:solidFill>
                <a:latin typeface="Arial" panose="020B0604020202020204" pitchFamily="34" charset="0"/>
                <a:cs typeface="Arial" panose="020B0604020202020204" pitchFamily="34" charset="0"/>
              </a:rPr>
              <a:t>Goal: generate a random number at each space in a n by n chessboard</a:t>
            </a:r>
          </a:p>
          <a:p>
            <a:pPr lvl="1"/>
            <a:r>
              <a:rPr lang="en-US" sz="2000" dirty="0">
                <a:solidFill>
                  <a:srgbClr val="111D4F"/>
                </a:solidFill>
                <a:latin typeface="Arial" panose="020B0604020202020204" pitchFamily="34" charset="0"/>
                <a:cs typeface="Arial" panose="020B0604020202020204" pitchFamily="34" charset="0"/>
              </a:rPr>
              <a:t>n = width of chess board</a:t>
            </a:r>
          </a:p>
          <a:p>
            <a:pPr lvl="1"/>
            <a:r>
              <a:rPr lang="en-US" sz="2000" dirty="0">
                <a:solidFill>
                  <a:srgbClr val="111D4F"/>
                </a:solidFill>
                <a:latin typeface="Arial" panose="020B0604020202020204" pitchFamily="34" charset="0"/>
                <a:cs typeface="Arial" panose="020B0604020202020204" pitchFamily="34" charset="0"/>
              </a:rPr>
              <a:t>c = amount of time required to generate a random number</a:t>
            </a:r>
          </a:p>
        </p:txBody>
      </p:sp>
      <p:sp>
        <p:nvSpPr>
          <p:cNvPr id="6" name="Rectangle 5"/>
          <p:cNvSpPr/>
          <p:nvPr/>
        </p:nvSpPr>
        <p:spPr>
          <a:xfrm>
            <a:off x="1366982" y="6327971"/>
            <a:ext cx="10825018" cy="530029"/>
          </a:xfrm>
          <a:prstGeom prst="rect">
            <a:avLst/>
          </a:prstGeom>
          <a:solidFill>
            <a:srgbClr val="111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3"/>
          <a:stretch>
            <a:fillRect/>
          </a:stretch>
        </p:blipFill>
        <p:spPr>
          <a:xfrm>
            <a:off x="0" y="6328310"/>
            <a:ext cx="1366982" cy="529690"/>
          </a:xfrm>
          <a:prstGeom prst="rect">
            <a:avLst/>
          </a:prstGeom>
        </p:spPr>
      </p:pic>
      <p:sp>
        <p:nvSpPr>
          <p:cNvPr id="8" name="Slide Number Placeholder 7"/>
          <p:cNvSpPr>
            <a:spLocks noGrp="1"/>
          </p:cNvSpPr>
          <p:nvPr>
            <p:ph type="sldNum" sz="quarter" idx="12"/>
          </p:nvPr>
        </p:nvSpPr>
        <p:spPr/>
        <p:txBody>
          <a:bodyPr/>
          <a:lstStyle/>
          <a:p>
            <a:fld id="{A9F10B4E-A22C-48DD-BF96-89E92FBA24D0}" type="slidenum">
              <a:rPr lang="en-US" smtClean="0">
                <a:solidFill>
                  <a:schemeClr val="bg1"/>
                </a:solidFill>
              </a:rPr>
              <a:t>7</a:t>
            </a:fld>
            <a:endParaRPr lang="en-US" dirty="0">
              <a:solidFill>
                <a:schemeClr val="bg1"/>
              </a:solidFill>
            </a:endParaRPr>
          </a:p>
        </p:txBody>
      </p:sp>
      <p:sp>
        <p:nvSpPr>
          <p:cNvPr id="10" name="Rectangle 9"/>
          <p:cNvSpPr/>
          <p:nvPr/>
        </p:nvSpPr>
        <p:spPr>
          <a:xfrm>
            <a:off x="6607897" y="6327633"/>
            <a:ext cx="3174278" cy="53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050" dirty="0">
                <a:solidFill>
                  <a:schemeClr val="bg1"/>
                </a:solidFill>
              </a:rPr>
              <a:t>Fundamentals of Programming II</a:t>
            </a:r>
          </a:p>
          <a:p>
            <a:pPr>
              <a:lnSpc>
                <a:spcPct val="150000"/>
              </a:lnSpc>
            </a:pPr>
            <a:r>
              <a:rPr lang="en-US" sz="1050" dirty="0">
                <a:solidFill>
                  <a:schemeClr val="bg1"/>
                </a:solidFill>
              </a:rPr>
              <a:t>Keith &amp; Jenkins, Air Force Institute of Technology</a:t>
            </a:r>
            <a:endParaRPr lang="en-US" sz="1050" dirty="0"/>
          </a:p>
        </p:txBody>
      </p:sp>
      <p:graphicFrame>
        <p:nvGraphicFramePr>
          <p:cNvPr id="4" name="Table 3">
            <a:extLst>
              <a:ext uri="{FF2B5EF4-FFF2-40B4-BE49-F238E27FC236}">
                <a16:creationId xmlns="" xmlns:a16="http://schemas.microsoft.com/office/drawing/2014/main" id="{E230CD69-FD00-436B-95F7-0E56F9AB2CC3}"/>
              </a:ext>
            </a:extLst>
          </p:cNvPr>
          <p:cNvGraphicFramePr>
            <a:graphicFrameLocks noGrp="1"/>
          </p:cNvGraphicFramePr>
          <p:nvPr>
            <p:extLst>
              <p:ext uri="{D42A27DB-BD31-4B8C-83A1-F6EECF244321}">
                <p14:modId xmlns:p14="http://schemas.microsoft.com/office/powerpoint/2010/main" val="1390311521"/>
              </p:ext>
            </p:extLst>
          </p:nvPr>
        </p:nvGraphicFramePr>
        <p:xfrm>
          <a:off x="3020141" y="4785999"/>
          <a:ext cx="957008" cy="1014744"/>
        </p:xfrm>
        <a:graphic>
          <a:graphicData uri="http://schemas.openxmlformats.org/drawingml/2006/table">
            <a:tbl>
              <a:tblPr firstRow="1" bandRow="1">
                <a:tableStyleId>{5940675A-B579-460E-94D1-54222C63F5DA}</a:tableStyleId>
              </a:tblPr>
              <a:tblGrid>
                <a:gridCol w="239252">
                  <a:extLst>
                    <a:ext uri="{9D8B030D-6E8A-4147-A177-3AD203B41FA5}">
                      <a16:colId xmlns="" xmlns:a16="http://schemas.microsoft.com/office/drawing/2014/main" val="1186211686"/>
                    </a:ext>
                  </a:extLst>
                </a:gridCol>
                <a:gridCol w="239252">
                  <a:extLst>
                    <a:ext uri="{9D8B030D-6E8A-4147-A177-3AD203B41FA5}">
                      <a16:colId xmlns="" xmlns:a16="http://schemas.microsoft.com/office/drawing/2014/main" val="1048469293"/>
                    </a:ext>
                  </a:extLst>
                </a:gridCol>
                <a:gridCol w="239252">
                  <a:extLst>
                    <a:ext uri="{9D8B030D-6E8A-4147-A177-3AD203B41FA5}">
                      <a16:colId xmlns="" xmlns:a16="http://schemas.microsoft.com/office/drawing/2014/main" val="1666913900"/>
                    </a:ext>
                  </a:extLst>
                </a:gridCol>
                <a:gridCol w="239252">
                  <a:extLst>
                    <a:ext uri="{9D8B030D-6E8A-4147-A177-3AD203B41FA5}">
                      <a16:colId xmlns="" xmlns:a16="http://schemas.microsoft.com/office/drawing/2014/main" val="2931795235"/>
                    </a:ext>
                  </a:extLst>
                </a:gridCol>
              </a:tblGrid>
              <a:tr h="253686">
                <a:tc>
                  <a:txBody>
                    <a:bodyPr/>
                    <a:lstStyle/>
                    <a:p>
                      <a:endParaRPr lang="en-US" sz="1200" dirty="0"/>
                    </a:p>
                  </a:txBody>
                  <a:tcPr marL="63421" marR="63421" marT="31711" marB="31711"/>
                </a:tc>
                <a:tc>
                  <a:txBody>
                    <a:bodyPr/>
                    <a:lstStyle/>
                    <a:p>
                      <a:endParaRPr lang="en-US" sz="1200"/>
                    </a:p>
                  </a:txBody>
                  <a:tcPr marL="63421" marR="63421" marT="31711" marB="31711"/>
                </a:tc>
                <a:tc>
                  <a:txBody>
                    <a:bodyPr/>
                    <a:lstStyle/>
                    <a:p>
                      <a:endParaRPr lang="en-US" sz="1200" dirty="0"/>
                    </a:p>
                  </a:txBody>
                  <a:tcPr marL="63421" marR="63421" marT="31711" marB="31711"/>
                </a:tc>
                <a:tc>
                  <a:txBody>
                    <a:bodyPr/>
                    <a:lstStyle/>
                    <a:p>
                      <a:endParaRPr lang="en-US" sz="1200" dirty="0"/>
                    </a:p>
                  </a:txBody>
                  <a:tcPr marL="63421" marR="63421" marT="31711" marB="31711"/>
                </a:tc>
                <a:extLst>
                  <a:ext uri="{0D108BD9-81ED-4DB2-BD59-A6C34878D82A}">
                    <a16:rowId xmlns="" xmlns:a16="http://schemas.microsoft.com/office/drawing/2014/main" val="138109264"/>
                  </a:ext>
                </a:extLst>
              </a:tr>
              <a:tr h="253686">
                <a:tc>
                  <a:txBody>
                    <a:bodyPr/>
                    <a:lstStyle/>
                    <a:p>
                      <a:endParaRPr lang="en-US" sz="1200"/>
                    </a:p>
                  </a:txBody>
                  <a:tcPr marL="63421" marR="63421" marT="31711" marB="31711"/>
                </a:tc>
                <a:tc>
                  <a:txBody>
                    <a:bodyPr/>
                    <a:lstStyle/>
                    <a:p>
                      <a:endParaRPr lang="en-US" sz="1200"/>
                    </a:p>
                  </a:txBody>
                  <a:tcPr marL="63421" marR="63421" marT="31711" marB="31711"/>
                </a:tc>
                <a:tc>
                  <a:txBody>
                    <a:bodyPr/>
                    <a:lstStyle/>
                    <a:p>
                      <a:endParaRPr lang="en-US" sz="1200"/>
                    </a:p>
                  </a:txBody>
                  <a:tcPr marL="63421" marR="63421" marT="31711" marB="31711"/>
                </a:tc>
                <a:tc>
                  <a:txBody>
                    <a:bodyPr/>
                    <a:lstStyle/>
                    <a:p>
                      <a:endParaRPr lang="en-US" sz="1200"/>
                    </a:p>
                  </a:txBody>
                  <a:tcPr marL="63421" marR="63421" marT="31711" marB="31711"/>
                </a:tc>
                <a:extLst>
                  <a:ext uri="{0D108BD9-81ED-4DB2-BD59-A6C34878D82A}">
                    <a16:rowId xmlns="" xmlns:a16="http://schemas.microsoft.com/office/drawing/2014/main" val="4139579009"/>
                  </a:ext>
                </a:extLst>
              </a:tr>
              <a:tr h="253686">
                <a:tc>
                  <a:txBody>
                    <a:bodyPr/>
                    <a:lstStyle/>
                    <a:p>
                      <a:endParaRPr lang="en-US" sz="1200"/>
                    </a:p>
                  </a:txBody>
                  <a:tcPr marL="63421" marR="63421" marT="31711" marB="31711"/>
                </a:tc>
                <a:tc>
                  <a:txBody>
                    <a:bodyPr/>
                    <a:lstStyle/>
                    <a:p>
                      <a:endParaRPr lang="en-US" sz="1200"/>
                    </a:p>
                  </a:txBody>
                  <a:tcPr marL="63421" marR="63421" marT="31711" marB="31711"/>
                </a:tc>
                <a:tc>
                  <a:txBody>
                    <a:bodyPr/>
                    <a:lstStyle/>
                    <a:p>
                      <a:endParaRPr lang="en-US" sz="1200"/>
                    </a:p>
                  </a:txBody>
                  <a:tcPr marL="63421" marR="63421" marT="31711" marB="31711"/>
                </a:tc>
                <a:tc>
                  <a:txBody>
                    <a:bodyPr/>
                    <a:lstStyle/>
                    <a:p>
                      <a:endParaRPr lang="en-US" sz="1200"/>
                    </a:p>
                  </a:txBody>
                  <a:tcPr marL="63421" marR="63421" marT="31711" marB="31711"/>
                </a:tc>
                <a:extLst>
                  <a:ext uri="{0D108BD9-81ED-4DB2-BD59-A6C34878D82A}">
                    <a16:rowId xmlns="" xmlns:a16="http://schemas.microsoft.com/office/drawing/2014/main" val="2313458038"/>
                  </a:ext>
                </a:extLst>
              </a:tr>
              <a:tr h="253686">
                <a:tc>
                  <a:txBody>
                    <a:bodyPr/>
                    <a:lstStyle/>
                    <a:p>
                      <a:endParaRPr lang="en-US" sz="1200"/>
                    </a:p>
                  </a:txBody>
                  <a:tcPr marL="63421" marR="63421" marT="31711" marB="31711"/>
                </a:tc>
                <a:tc>
                  <a:txBody>
                    <a:bodyPr/>
                    <a:lstStyle/>
                    <a:p>
                      <a:endParaRPr lang="en-US" sz="1200"/>
                    </a:p>
                  </a:txBody>
                  <a:tcPr marL="63421" marR="63421" marT="31711" marB="31711"/>
                </a:tc>
                <a:tc>
                  <a:txBody>
                    <a:bodyPr/>
                    <a:lstStyle/>
                    <a:p>
                      <a:endParaRPr lang="en-US" sz="1200" dirty="0"/>
                    </a:p>
                  </a:txBody>
                  <a:tcPr marL="63421" marR="63421" marT="31711" marB="31711"/>
                </a:tc>
                <a:tc>
                  <a:txBody>
                    <a:bodyPr/>
                    <a:lstStyle/>
                    <a:p>
                      <a:endParaRPr lang="en-US" sz="1200" dirty="0"/>
                    </a:p>
                  </a:txBody>
                  <a:tcPr marL="63421" marR="63421" marT="31711" marB="31711"/>
                </a:tc>
                <a:extLst>
                  <a:ext uri="{0D108BD9-81ED-4DB2-BD59-A6C34878D82A}">
                    <a16:rowId xmlns="" xmlns:a16="http://schemas.microsoft.com/office/drawing/2014/main" val="443892511"/>
                  </a:ext>
                </a:extLst>
              </a:tr>
            </a:tbl>
          </a:graphicData>
        </a:graphic>
      </p:graphicFrame>
      <p:sp>
        <p:nvSpPr>
          <p:cNvPr id="5" name="TextBox 4">
            <a:extLst>
              <a:ext uri="{FF2B5EF4-FFF2-40B4-BE49-F238E27FC236}">
                <a16:creationId xmlns="" xmlns:a16="http://schemas.microsoft.com/office/drawing/2014/main" id="{3B0A36E9-06B7-4FC2-98DA-7C7FC904309B}"/>
              </a:ext>
            </a:extLst>
          </p:cNvPr>
          <p:cNvSpPr txBox="1"/>
          <p:nvPr/>
        </p:nvSpPr>
        <p:spPr>
          <a:xfrm>
            <a:off x="807014" y="5856584"/>
            <a:ext cx="4896464" cy="369332"/>
          </a:xfrm>
          <a:prstGeom prst="rect">
            <a:avLst/>
          </a:prstGeom>
          <a:noFill/>
        </p:spPr>
        <p:txBody>
          <a:bodyPr wrap="square" rtlCol="0">
            <a:spAutoFit/>
          </a:bodyPr>
          <a:lstStyle/>
          <a:p>
            <a:r>
              <a:rPr lang="en-US" dirty="0"/>
              <a:t>n = 4, c = 6 nanoseconds, total time = 6*16 = 64 ns</a:t>
            </a:r>
          </a:p>
        </p:txBody>
      </p:sp>
      <p:sp>
        <p:nvSpPr>
          <p:cNvPr id="11" name="TextBox 10">
            <a:extLst>
              <a:ext uri="{FF2B5EF4-FFF2-40B4-BE49-F238E27FC236}">
                <a16:creationId xmlns="" xmlns:a16="http://schemas.microsoft.com/office/drawing/2014/main" id="{7F1C3037-87B2-4BF7-9825-57B06C6A9D7D}"/>
              </a:ext>
            </a:extLst>
          </p:cNvPr>
          <p:cNvSpPr txBox="1"/>
          <p:nvPr/>
        </p:nvSpPr>
        <p:spPr>
          <a:xfrm>
            <a:off x="6994063" y="5671918"/>
            <a:ext cx="5275007" cy="369332"/>
          </a:xfrm>
          <a:prstGeom prst="rect">
            <a:avLst/>
          </a:prstGeom>
          <a:noFill/>
        </p:spPr>
        <p:txBody>
          <a:bodyPr wrap="square" rtlCol="0">
            <a:spAutoFit/>
          </a:bodyPr>
          <a:lstStyle/>
          <a:p>
            <a:r>
              <a:rPr lang="en-US" dirty="0"/>
              <a:t>n = 10, c = 6 nanoseconds, total time = 6*100 = 600 ns</a:t>
            </a:r>
          </a:p>
        </p:txBody>
      </p:sp>
      <p:graphicFrame>
        <p:nvGraphicFramePr>
          <p:cNvPr id="9" name="Table 8">
            <a:extLst>
              <a:ext uri="{FF2B5EF4-FFF2-40B4-BE49-F238E27FC236}">
                <a16:creationId xmlns="" xmlns:a16="http://schemas.microsoft.com/office/drawing/2014/main" id="{F2F81118-52F4-4719-9104-BE7B713EAA51}"/>
              </a:ext>
            </a:extLst>
          </p:cNvPr>
          <p:cNvGraphicFramePr>
            <a:graphicFrameLocks noGrp="1"/>
          </p:cNvGraphicFramePr>
          <p:nvPr>
            <p:extLst>
              <p:ext uri="{D42A27DB-BD31-4B8C-83A1-F6EECF244321}">
                <p14:modId xmlns:p14="http://schemas.microsoft.com/office/powerpoint/2010/main" val="1456791310"/>
              </p:ext>
            </p:extLst>
          </p:nvPr>
        </p:nvGraphicFramePr>
        <p:xfrm>
          <a:off x="9460271" y="3065778"/>
          <a:ext cx="2245030" cy="2462780"/>
        </p:xfrm>
        <a:graphic>
          <a:graphicData uri="http://schemas.openxmlformats.org/drawingml/2006/table">
            <a:tbl>
              <a:tblPr firstRow="1" bandRow="1">
                <a:tableStyleId>{5940675A-B579-460E-94D1-54222C63F5DA}</a:tableStyleId>
              </a:tblPr>
              <a:tblGrid>
                <a:gridCol w="224503">
                  <a:extLst>
                    <a:ext uri="{9D8B030D-6E8A-4147-A177-3AD203B41FA5}">
                      <a16:colId xmlns="" xmlns:a16="http://schemas.microsoft.com/office/drawing/2014/main" val="3024032915"/>
                    </a:ext>
                  </a:extLst>
                </a:gridCol>
                <a:gridCol w="224503">
                  <a:extLst>
                    <a:ext uri="{9D8B030D-6E8A-4147-A177-3AD203B41FA5}">
                      <a16:colId xmlns="" xmlns:a16="http://schemas.microsoft.com/office/drawing/2014/main" val="1845302702"/>
                    </a:ext>
                  </a:extLst>
                </a:gridCol>
                <a:gridCol w="224503">
                  <a:extLst>
                    <a:ext uri="{9D8B030D-6E8A-4147-A177-3AD203B41FA5}">
                      <a16:colId xmlns="" xmlns:a16="http://schemas.microsoft.com/office/drawing/2014/main" val="2098234514"/>
                    </a:ext>
                  </a:extLst>
                </a:gridCol>
                <a:gridCol w="224503">
                  <a:extLst>
                    <a:ext uri="{9D8B030D-6E8A-4147-A177-3AD203B41FA5}">
                      <a16:colId xmlns="" xmlns:a16="http://schemas.microsoft.com/office/drawing/2014/main" val="2821597823"/>
                    </a:ext>
                  </a:extLst>
                </a:gridCol>
                <a:gridCol w="224503">
                  <a:extLst>
                    <a:ext uri="{9D8B030D-6E8A-4147-A177-3AD203B41FA5}">
                      <a16:colId xmlns="" xmlns:a16="http://schemas.microsoft.com/office/drawing/2014/main" val="1575690502"/>
                    </a:ext>
                  </a:extLst>
                </a:gridCol>
                <a:gridCol w="224503">
                  <a:extLst>
                    <a:ext uri="{9D8B030D-6E8A-4147-A177-3AD203B41FA5}">
                      <a16:colId xmlns="" xmlns:a16="http://schemas.microsoft.com/office/drawing/2014/main" val="247586785"/>
                    </a:ext>
                  </a:extLst>
                </a:gridCol>
                <a:gridCol w="224503">
                  <a:extLst>
                    <a:ext uri="{9D8B030D-6E8A-4147-A177-3AD203B41FA5}">
                      <a16:colId xmlns="" xmlns:a16="http://schemas.microsoft.com/office/drawing/2014/main" val="3645791766"/>
                    </a:ext>
                  </a:extLst>
                </a:gridCol>
                <a:gridCol w="224503">
                  <a:extLst>
                    <a:ext uri="{9D8B030D-6E8A-4147-A177-3AD203B41FA5}">
                      <a16:colId xmlns="" xmlns:a16="http://schemas.microsoft.com/office/drawing/2014/main" val="1928766508"/>
                    </a:ext>
                  </a:extLst>
                </a:gridCol>
                <a:gridCol w="224503">
                  <a:extLst>
                    <a:ext uri="{9D8B030D-6E8A-4147-A177-3AD203B41FA5}">
                      <a16:colId xmlns="" xmlns:a16="http://schemas.microsoft.com/office/drawing/2014/main" val="1224806352"/>
                    </a:ext>
                  </a:extLst>
                </a:gridCol>
                <a:gridCol w="224503">
                  <a:extLst>
                    <a:ext uri="{9D8B030D-6E8A-4147-A177-3AD203B41FA5}">
                      <a16:colId xmlns="" xmlns:a16="http://schemas.microsoft.com/office/drawing/2014/main" val="3915518373"/>
                    </a:ext>
                  </a:extLst>
                </a:gridCol>
              </a:tblGrid>
              <a:tr h="218191">
                <a:tc>
                  <a:txBody>
                    <a:bodyPr/>
                    <a:lstStyle/>
                    <a:p>
                      <a:endParaRPr lang="en-US" sz="1200" dirty="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extLst>
                  <a:ext uri="{0D108BD9-81ED-4DB2-BD59-A6C34878D82A}">
                    <a16:rowId xmlns="" xmlns:a16="http://schemas.microsoft.com/office/drawing/2014/main" val="157840703"/>
                  </a:ext>
                </a:extLst>
              </a:tr>
              <a:tr h="218191">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dirty="0"/>
                    </a:p>
                  </a:txBody>
                  <a:tcPr marL="63397" marR="63397" marT="31699" marB="31699"/>
                </a:tc>
                <a:extLst>
                  <a:ext uri="{0D108BD9-81ED-4DB2-BD59-A6C34878D82A}">
                    <a16:rowId xmlns="" xmlns:a16="http://schemas.microsoft.com/office/drawing/2014/main" val="4261780376"/>
                  </a:ext>
                </a:extLst>
              </a:tr>
              <a:tr h="218191">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extLst>
                  <a:ext uri="{0D108BD9-81ED-4DB2-BD59-A6C34878D82A}">
                    <a16:rowId xmlns="" xmlns:a16="http://schemas.microsoft.com/office/drawing/2014/main" val="1229783978"/>
                  </a:ext>
                </a:extLst>
              </a:tr>
              <a:tr h="218191">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extLst>
                  <a:ext uri="{0D108BD9-81ED-4DB2-BD59-A6C34878D82A}">
                    <a16:rowId xmlns="" xmlns:a16="http://schemas.microsoft.com/office/drawing/2014/main" val="2652604697"/>
                  </a:ext>
                </a:extLst>
              </a:tr>
              <a:tr h="218191">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extLst>
                  <a:ext uri="{0D108BD9-81ED-4DB2-BD59-A6C34878D82A}">
                    <a16:rowId xmlns="" xmlns:a16="http://schemas.microsoft.com/office/drawing/2014/main" val="3743738778"/>
                  </a:ext>
                </a:extLst>
              </a:tr>
              <a:tr h="218191">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extLst>
                  <a:ext uri="{0D108BD9-81ED-4DB2-BD59-A6C34878D82A}">
                    <a16:rowId xmlns="" xmlns:a16="http://schemas.microsoft.com/office/drawing/2014/main" val="463579236"/>
                  </a:ext>
                </a:extLst>
              </a:tr>
              <a:tr h="218191">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dirty="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extLst>
                  <a:ext uri="{0D108BD9-81ED-4DB2-BD59-A6C34878D82A}">
                    <a16:rowId xmlns="" xmlns:a16="http://schemas.microsoft.com/office/drawing/2014/main" val="1552901716"/>
                  </a:ext>
                </a:extLst>
              </a:tr>
              <a:tr h="218191">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dirty="0"/>
                    </a:p>
                  </a:txBody>
                  <a:tcPr marL="63397" marR="63397" marT="31699" marB="31699"/>
                </a:tc>
                <a:extLst>
                  <a:ext uri="{0D108BD9-81ED-4DB2-BD59-A6C34878D82A}">
                    <a16:rowId xmlns="" xmlns:a16="http://schemas.microsoft.com/office/drawing/2014/main" val="4065834807"/>
                  </a:ext>
                </a:extLst>
              </a:tr>
              <a:tr h="218191">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dirty="0"/>
                    </a:p>
                  </a:txBody>
                  <a:tcPr marL="63397" marR="63397" marT="31699" marB="31699"/>
                </a:tc>
                <a:extLst>
                  <a:ext uri="{0D108BD9-81ED-4DB2-BD59-A6C34878D82A}">
                    <a16:rowId xmlns="" xmlns:a16="http://schemas.microsoft.com/office/drawing/2014/main" val="3414186671"/>
                  </a:ext>
                </a:extLst>
              </a:tr>
              <a:tr h="218191">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a:p>
                  </a:txBody>
                  <a:tcPr marL="63397" marR="63397" marT="31699" marB="31699"/>
                </a:tc>
                <a:tc>
                  <a:txBody>
                    <a:bodyPr/>
                    <a:lstStyle/>
                    <a:p>
                      <a:endParaRPr lang="en-US" sz="1200" dirty="0"/>
                    </a:p>
                  </a:txBody>
                  <a:tcPr marL="63397" marR="63397" marT="31699" marB="31699"/>
                </a:tc>
                <a:extLst>
                  <a:ext uri="{0D108BD9-81ED-4DB2-BD59-A6C34878D82A}">
                    <a16:rowId xmlns="" xmlns:a16="http://schemas.microsoft.com/office/drawing/2014/main" val="1419147674"/>
                  </a:ext>
                </a:extLst>
              </a:tr>
            </a:tbl>
          </a:graphicData>
        </a:graphic>
      </p:graphicFrame>
      <p:cxnSp>
        <p:nvCxnSpPr>
          <p:cNvPr id="14" name="Straight Arrow Connector 13">
            <a:extLst>
              <a:ext uri="{FF2B5EF4-FFF2-40B4-BE49-F238E27FC236}">
                <a16:creationId xmlns="" xmlns:a16="http://schemas.microsoft.com/office/drawing/2014/main" id="{456B43AF-A241-441C-82AC-5FC233D47F51}"/>
              </a:ext>
            </a:extLst>
          </p:cNvPr>
          <p:cNvCxnSpPr>
            <a:cxnSpLocks/>
          </p:cNvCxnSpPr>
          <p:nvPr/>
        </p:nvCxnSpPr>
        <p:spPr>
          <a:xfrm flipV="1">
            <a:off x="4326194" y="4319743"/>
            <a:ext cx="4498258" cy="60564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 xmlns:a16="http://schemas.microsoft.com/office/drawing/2014/main" id="{E5710CF5-B1EC-4BBD-939B-39D4D7688D7B}"/>
              </a:ext>
            </a:extLst>
          </p:cNvPr>
          <p:cNvSpPr txBox="1"/>
          <p:nvPr/>
        </p:nvSpPr>
        <p:spPr>
          <a:xfrm>
            <a:off x="5302255" y="4725481"/>
            <a:ext cx="2611284" cy="923330"/>
          </a:xfrm>
          <a:prstGeom prst="rect">
            <a:avLst/>
          </a:prstGeom>
          <a:noFill/>
        </p:spPr>
        <p:txBody>
          <a:bodyPr wrap="square" rtlCol="0">
            <a:spAutoFit/>
          </a:bodyPr>
          <a:lstStyle/>
          <a:p>
            <a:pPr algn="ctr"/>
            <a:r>
              <a:rPr lang="en-US" b="1" dirty="0">
                <a:solidFill>
                  <a:srgbClr val="FF0000"/>
                </a:solidFill>
              </a:rPr>
              <a:t>Solution time grows rapidly as problem size increases</a:t>
            </a:r>
          </a:p>
        </p:txBody>
      </p:sp>
    </p:spTree>
    <p:extLst>
      <p:ext uri="{BB962C8B-B14F-4D97-AF65-F5344CB8AC3E}">
        <p14:creationId xmlns:p14="http://schemas.microsoft.com/office/powerpoint/2010/main" val="4076803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
            <a:ext cx="11830051" cy="876300"/>
          </a:xfrm>
        </p:spPr>
        <p:txBody>
          <a:bodyPr>
            <a:normAutofit/>
          </a:bodyPr>
          <a:lstStyle/>
          <a:p>
            <a:r>
              <a:rPr lang="en-US" sz="3200" dirty="0" smtClean="0">
                <a:solidFill>
                  <a:srgbClr val="111D4F"/>
                </a:solidFill>
                <a:latin typeface="Arial" panose="020B0604020202020204" pitchFamily="34" charset="0"/>
                <a:cs typeface="Arial" panose="020B0604020202020204" pitchFamily="34" charset="0"/>
              </a:rPr>
              <a:t>R History</a:t>
            </a:r>
            <a:endParaRPr lang="en-US" sz="3200" dirty="0">
              <a:solidFill>
                <a:srgbClr val="111D4F"/>
              </a:solidFill>
              <a:latin typeface="Arial" panose="020B0604020202020204" pitchFamily="34" charset="0"/>
              <a:cs typeface="Arial" panose="020B0604020202020204" pitchFamily="34" charset="0"/>
            </a:endParaRPr>
          </a:p>
        </p:txBody>
      </p:sp>
      <p:sp>
        <p:nvSpPr>
          <p:cNvPr id="6" name="Rectangle 5"/>
          <p:cNvSpPr/>
          <p:nvPr/>
        </p:nvSpPr>
        <p:spPr>
          <a:xfrm>
            <a:off x="1366982" y="6327971"/>
            <a:ext cx="10825018" cy="530029"/>
          </a:xfrm>
          <a:prstGeom prst="rect">
            <a:avLst/>
          </a:prstGeom>
          <a:solidFill>
            <a:srgbClr val="111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3"/>
          <a:stretch>
            <a:fillRect/>
          </a:stretch>
        </p:blipFill>
        <p:spPr>
          <a:xfrm>
            <a:off x="0" y="6328310"/>
            <a:ext cx="1366982" cy="529690"/>
          </a:xfrm>
          <a:prstGeom prst="rect">
            <a:avLst/>
          </a:prstGeom>
        </p:spPr>
      </p:pic>
      <p:sp>
        <p:nvSpPr>
          <p:cNvPr id="8" name="Slide Number Placeholder 7"/>
          <p:cNvSpPr>
            <a:spLocks noGrp="1"/>
          </p:cNvSpPr>
          <p:nvPr>
            <p:ph type="sldNum" sz="quarter" idx="12"/>
          </p:nvPr>
        </p:nvSpPr>
        <p:spPr/>
        <p:txBody>
          <a:bodyPr/>
          <a:lstStyle/>
          <a:p>
            <a:fld id="{A9F10B4E-A22C-48DD-BF96-89E92FBA24D0}" type="slidenum">
              <a:rPr lang="en-US" smtClean="0">
                <a:solidFill>
                  <a:schemeClr val="bg1"/>
                </a:solidFill>
              </a:rPr>
              <a:t>8</a:t>
            </a:fld>
            <a:endParaRPr lang="en-US" dirty="0">
              <a:solidFill>
                <a:schemeClr val="bg1"/>
              </a:solidFill>
            </a:endParaRPr>
          </a:p>
        </p:txBody>
      </p:sp>
      <p:sp>
        <p:nvSpPr>
          <p:cNvPr id="10" name="Rectangle 9"/>
          <p:cNvSpPr/>
          <p:nvPr/>
        </p:nvSpPr>
        <p:spPr>
          <a:xfrm>
            <a:off x="6607897" y="6327633"/>
            <a:ext cx="3174278" cy="53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050" dirty="0">
                <a:solidFill>
                  <a:schemeClr val="bg1"/>
                </a:solidFill>
              </a:rPr>
              <a:t>Fundamentals of Programming II</a:t>
            </a:r>
          </a:p>
          <a:p>
            <a:pPr>
              <a:lnSpc>
                <a:spcPct val="150000"/>
              </a:lnSpc>
            </a:pPr>
            <a:r>
              <a:rPr lang="en-US" sz="1050" dirty="0">
                <a:solidFill>
                  <a:schemeClr val="bg1"/>
                </a:solidFill>
              </a:rPr>
              <a:t>Keith &amp; Jenkins, Air Force Institute of Technology</a:t>
            </a:r>
            <a:endParaRPr lang="en-US" sz="1050" dirty="0"/>
          </a:p>
        </p:txBody>
      </p:sp>
      <p:cxnSp>
        <p:nvCxnSpPr>
          <p:cNvPr id="11" name="Straight Connector 10"/>
          <p:cNvCxnSpPr/>
          <p:nvPr/>
        </p:nvCxnSpPr>
        <p:spPr>
          <a:xfrm>
            <a:off x="5226341" y="775633"/>
            <a:ext cx="8389" cy="5033394"/>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5223004" y="1534672"/>
            <a:ext cx="2045905" cy="372540"/>
            <a:chOff x="7424257" y="1024256"/>
            <a:chExt cx="2045905" cy="372540"/>
          </a:xfrm>
        </p:grpSpPr>
        <p:grpSp>
          <p:nvGrpSpPr>
            <p:cNvPr id="23" name="Group 22"/>
            <p:cNvGrpSpPr/>
            <p:nvPr/>
          </p:nvGrpSpPr>
          <p:grpSpPr>
            <a:xfrm>
              <a:off x="7424257" y="1024256"/>
              <a:ext cx="931178" cy="369332"/>
              <a:chOff x="7424257" y="1024256"/>
              <a:chExt cx="931178" cy="369332"/>
            </a:xfrm>
          </p:grpSpPr>
          <p:cxnSp>
            <p:nvCxnSpPr>
              <p:cNvPr id="15" name="Straight Connector 14"/>
              <p:cNvCxnSpPr/>
              <p:nvPr/>
            </p:nvCxnSpPr>
            <p:spPr>
              <a:xfrm flipV="1">
                <a:off x="7424257" y="1213083"/>
                <a:ext cx="159391" cy="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583648" y="1024256"/>
                <a:ext cx="771787" cy="369332"/>
              </a:xfrm>
              <a:prstGeom prst="rect">
                <a:avLst/>
              </a:prstGeom>
              <a:noFill/>
            </p:spPr>
            <p:txBody>
              <a:bodyPr wrap="square" rtlCol="0">
                <a:spAutoFit/>
              </a:bodyPr>
              <a:lstStyle/>
              <a:p>
                <a:r>
                  <a:rPr lang="en-US" dirty="0" smtClean="0">
                    <a:solidFill>
                      <a:schemeClr val="tx1">
                        <a:lumMod val="50000"/>
                        <a:lumOff val="50000"/>
                      </a:schemeClr>
                    </a:solidFill>
                  </a:rPr>
                  <a:t>1995</a:t>
                </a:r>
                <a:endParaRPr lang="en-US" dirty="0">
                  <a:solidFill>
                    <a:schemeClr val="tx1">
                      <a:lumMod val="50000"/>
                      <a:lumOff val="50000"/>
                    </a:schemeClr>
                  </a:solidFill>
                </a:endParaRPr>
              </a:p>
            </p:txBody>
          </p:sp>
        </p:grpSp>
        <p:sp>
          <p:nvSpPr>
            <p:cNvPr id="24" name="TextBox 23"/>
            <p:cNvSpPr txBox="1"/>
            <p:nvPr/>
          </p:nvSpPr>
          <p:spPr>
            <a:xfrm>
              <a:off x="8195036" y="1024256"/>
              <a:ext cx="1275126" cy="372540"/>
            </a:xfrm>
            <a:prstGeom prst="rect">
              <a:avLst/>
            </a:prstGeom>
            <a:noFill/>
          </p:spPr>
          <p:txBody>
            <a:bodyPr wrap="square" rtlCol="0">
              <a:spAutoFit/>
            </a:bodyPr>
            <a:lstStyle/>
            <a:p>
              <a:r>
                <a:rPr lang="en-US" dirty="0" smtClean="0">
                  <a:solidFill>
                    <a:srgbClr val="00B050"/>
                  </a:solidFill>
                </a:rPr>
                <a:t>R created</a:t>
              </a:r>
              <a:endParaRPr lang="en-US" dirty="0">
                <a:solidFill>
                  <a:srgbClr val="00B050"/>
                </a:solidFill>
              </a:endParaRPr>
            </a:p>
          </p:txBody>
        </p:sp>
      </p:grpSp>
      <p:grpSp>
        <p:nvGrpSpPr>
          <p:cNvPr id="26" name="Group 25"/>
          <p:cNvGrpSpPr/>
          <p:nvPr/>
        </p:nvGrpSpPr>
        <p:grpSpPr>
          <a:xfrm>
            <a:off x="5223004" y="2348782"/>
            <a:ext cx="2864645" cy="369332"/>
            <a:chOff x="7424257" y="1024256"/>
            <a:chExt cx="2864645" cy="369332"/>
          </a:xfrm>
        </p:grpSpPr>
        <p:grpSp>
          <p:nvGrpSpPr>
            <p:cNvPr id="27" name="Group 26"/>
            <p:cNvGrpSpPr/>
            <p:nvPr/>
          </p:nvGrpSpPr>
          <p:grpSpPr>
            <a:xfrm>
              <a:off x="7424257" y="1024256"/>
              <a:ext cx="931178" cy="369332"/>
              <a:chOff x="7424257" y="1024256"/>
              <a:chExt cx="931178" cy="369332"/>
            </a:xfrm>
          </p:grpSpPr>
          <p:cxnSp>
            <p:nvCxnSpPr>
              <p:cNvPr id="29" name="Straight Connector 28"/>
              <p:cNvCxnSpPr/>
              <p:nvPr/>
            </p:nvCxnSpPr>
            <p:spPr>
              <a:xfrm flipV="1">
                <a:off x="7424257" y="1213083"/>
                <a:ext cx="159391" cy="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583648" y="1024256"/>
                <a:ext cx="771787" cy="369332"/>
              </a:xfrm>
              <a:prstGeom prst="rect">
                <a:avLst/>
              </a:prstGeom>
              <a:noFill/>
            </p:spPr>
            <p:txBody>
              <a:bodyPr wrap="square" rtlCol="0">
                <a:spAutoFit/>
              </a:bodyPr>
              <a:lstStyle/>
              <a:p>
                <a:r>
                  <a:rPr lang="en-US" dirty="0" smtClean="0">
                    <a:solidFill>
                      <a:schemeClr val="tx1">
                        <a:lumMod val="50000"/>
                        <a:lumOff val="50000"/>
                      </a:schemeClr>
                    </a:solidFill>
                  </a:rPr>
                  <a:t>2000</a:t>
                </a:r>
                <a:endParaRPr lang="en-US" dirty="0">
                  <a:solidFill>
                    <a:schemeClr val="tx1">
                      <a:lumMod val="50000"/>
                      <a:lumOff val="50000"/>
                    </a:schemeClr>
                  </a:solidFill>
                </a:endParaRPr>
              </a:p>
            </p:txBody>
          </p:sp>
        </p:grpSp>
        <p:sp>
          <p:nvSpPr>
            <p:cNvPr id="28" name="TextBox 27"/>
            <p:cNvSpPr txBox="1"/>
            <p:nvPr/>
          </p:nvSpPr>
          <p:spPr>
            <a:xfrm>
              <a:off x="8194027" y="1024256"/>
              <a:ext cx="2094875" cy="369332"/>
            </a:xfrm>
            <a:prstGeom prst="rect">
              <a:avLst/>
            </a:prstGeom>
            <a:noFill/>
          </p:spPr>
          <p:txBody>
            <a:bodyPr wrap="square" rtlCol="0">
              <a:spAutoFit/>
            </a:bodyPr>
            <a:lstStyle/>
            <a:p>
              <a:r>
                <a:rPr lang="en-US" dirty="0" smtClean="0">
                  <a:solidFill>
                    <a:srgbClr val="00B050"/>
                  </a:solidFill>
                </a:rPr>
                <a:t>R 1.0</a:t>
              </a:r>
              <a:endParaRPr lang="en-US" dirty="0">
                <a:solidFill>
                  <a:srgbClr val="7030A0"/>
                </a:solidFill>
              </a:endParaRPr>
            </a:p>
          </p:txBody>
        </p:sp>
      </p:grpSp>
      <p:grpSp>
        <p:nvGrpSpPr>
          <p:cNvPr id="31" name="Group 30"/>
          <p:cNvGrpSpPr/>
          <p:nvPr/>
        </p:nvGrpSpPr>
        <p:grpSpPr>
          <a:xfrm>
            <a:off x="5230535" y="1848126"/>
            <a:ext cx="2045905" cy="372540"/>
            <a:chOff x="7424257" y="1024256"/>
            <a:chExt cx="2045905" cy="372540"/>
          </a:xfrm>
        </p:grpSpPr>
        <p:grpSp>
          <p:nvGrpSpPr>
            <p:cNvPr id="32" name="Group 31"/>
            <p:cNvGrpSpPr/>
            <p:nvPr/>
          </p:nvGrpSpPr>
          <p:grpSpPr>
            <a:xfrm>
              <a:off x="7424257" y="1024256"/>
              <a:ext cx="931178" cy="369332"/>
              <a:chOff x="7424257" y="1024256"/>
              <a:chExt cx="931178" cy="369332"/>
            </a:xfrm>
          </p:grpSpPr>
          <p:cxnSp>
            <p:nvCxnSpPr>
              <p:cNvPr id="34" name="Straight Connector 33"/>
              <p:cNvCxnSpPr/>
              <p:nvPr/>
            </p:nvCxnSpPr>
            <p:spPr>
              <a:xfrm flipV="1">
                <a:off x="7424257" y="1213083"/>
                <a:ext cx="159391" cy="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583648" y="1024256"/>
                <a:ext cx="771787" cy="369332"/>
              </a:xfrm>
              <a:prstGeom prst="rect">
                <a:avLst/>
              </a:prstGeom>
              <a:noFill/>
            </p:spPr>
            <p:txBody>
              <a:bodyPr wrap="square" rtlCol="0">
                <a:spAutoFit/>
              </a:bodyPr>
              <a:lstStyle/>
              <a:p>
                <a:r>
                  <a:rPr lang="en-US" dirty="0" smtClean="0">
                    <a:solidFill>
                      <a:schemeClr val="tx1">
                        <a:lumMod val="50000"/>
                        <a:lumOff val="50000"/>
                      </a:schemeClr>
                    </a:solidFill>
                  </a:rPr>
                  <a:t>1997</a:t>
                </a:r>
                <a:endParaRPr lang="en-US" dirty="0">
                  <a:solidFill>
                    <a:schemeClr val="tx1">
                      <a:lumMod val="50000"/>
                      <a:lumOff val="50000"/>
                    </a:schemeClr>
                  </a:solidFill>
                </a:endParaRPr>
              </a:p>
            </p:txBody>
          </p:sp>
        </p:grpSp>
        <p:sp>
          <p:nvSpPr>
            <p:cNvPr id="33" name="TextBox 32"/>
            <p:cNvSpPr txBox="1"/>
            <p:nvPr/>
          </p:nvSpPr>
          <p:spPr>
            <a:xfrm>
              <a:off x="8185637" y="1024256"/>
              <a:ext cx="1284525" cy="372540"/>
            </a:xfrm>
            <a:prstGeom prst="rect">
              <a:avLst/>
            </a:prstGeom>
            <a:noFill/>
          </p:spPr>
          <p:txBody>
            <a:bodyPr wrap="square" rtlCol="0">
              <a:spAutoFit/>
            </a:bodyPr>
            <a:lstStyle/>
            <a:p>
              <a:r>
                <a:rPr lang="en-US" dirty="0" smtClean="0">
                  <a:solidFill>
                    <a:srgbClr val="00B050"/>
                  </a:solidFill>
                </a:rPr>
                <a:t>R packages</a:t>
              </a:r>
              <a:endParaRPr lang="en-US" dirty="0">
                <a:solidFill>
                  <a:srgbClr val="00B050"/>
                </a:solidFill>
              </a:endParaRPr>
            </a:p>
          </p:txBody>
        </p:sp>
      </p:grpSp>
      <p:grpSp>
        <p:nvGrpSpPr>
          <p:cNvPr id="36" name="Group 35"/>
          <p:cNvGrpSpPr/>
          <p:nvPr/>
        </p:nvGrpSpPr>
        <p:grpSpPr>
          <a:xfrm>
            <a:off x="5230535" y="3002744"/>
            <a:ext cx="2045906" cy="372540"/>
            <a:chOff x="7424257" y="1024256"/>
            <a:chExt cx="2045906" cy="372540"/>
          </a:xfrm>
        </p:grpSpPr>
        <p:grpSp>
          <p:nvGrpSpPr>
            <p:cNvPr id="37" name="Group 36"/>
            <p:cNvGrpSpPr/>
            <p:nvPr/>
          </p:nvGrpSpPr>
          <p:grpSpPr>
            <a:xfrm>
              <a:off x="7424257" y="1024256"/>
              <a:ext cx="931178" cy="369332"/>
              <a:chOff x="7424257" y="1024256"/>
              <a:chExt cx="931178" cy="369332"/>
            </a:xfrm>
          </p:grpSpPr>
          <p:cxnSp>
            <p:nvCxnSpPr>
              <p:cNvPr id="39" name="Straight Connector 38"/>
              <p:cNvCxnSpPr/>
              <p:nvPr/>
            </p:nvCxnSpPr>
            <p:spPr>
              <a:xfrm flipV="1">
                <a:off x="7424257" y="1213083"/>
                <a:ext cx="159391" cy="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583648" y="1024256"/>
                <a:ext cx="771787" cy="369332"/>
              </a:xfrm>
              <a:prstGeom prst="rect">
                <a:avLst/>
              </a:prstGeom>
              <a:noFill/>
            </p:spPr>
            <p:txBody>
              <a:bodyPr wrap="square" rtlCol="0">
                <a:spAutoFit/>
              </a:bodyPr>
              <a:lstStyle/>
              <a:p>
                <a:r>
                  <a:rPr lang="en-US" dirty="0" smtClean="0">
                    <a:solidFill>
                      <a:schemeClr val="tx1">
                        <a:lumMod val="50000"/>
                        <a:lumOff val="50000"/>
                      </a:schemeClr>
                    </a:solidFill>
                  </a:rPr>
                  <a:t>2004</a:t>
                </a:r>
                <a:endParaRPr lang="en-US" dirty="0">
                  <a:solidFill>
                    <a:schemeClr val="tx1">
                      <a:lumMod val="50000"/>
                      <a:lumOff val="50000"/>
                    </a:schemeClr>
                  </a:solidFill>
                </a:endParaRPr>
              </a:p>
            </p:txBody>
          </p:sp>
        </p:grpSp>
        <p:sp>
          <p:nvSpPr>
            <p:cNvPr id="38" name="TextBox 37"/>
            <p:cNvSpPr txBox="1"/>
            <p:nvPr/>
          </p:nvSpPr>
          <p:spPr>
            <a:xfrm>
              <a:off x="8195037" y="1024256"/>
              <a:ext cx="1275126" cy="372540"/>
            </a:xfrm>
            <a:prstGeom prst="rect">
              <a:avLst/>
            </a:prstGeom>
            <a:noFill/>
          </p:spPr>
          <p:txBody>
            <a:bodyPr wrap="square" rtlCol="0">
              <a:spAutoFit/>
            </a:bodyPr>
            <a:lstStyle/>
            <a:p>
              <a:r>
                <a:rPr lang="en-US" dirty="0" smtClean="0">
                  <a:solidFill>
                    <a:srgbClr val="00B050"/>
                  </a:solidFill>
                </a:rPr>
                <a:t>R 2.0</a:t>
              </a:r>
              <a:endParaRPr lang="en-US" dirty="0">
                <a:solidFill>
                  <a:srgbClr val="00B050"/>
                </a:solidFill>
              </a:endParaRPr>
            </a:p>
          </p:txBody>
        </p:sp>
      </p:grpSp>
      <p:grpSp>
        <p:nvGrpSpPr>
          <p:cNvPr id="41" name="Group 40"/>
          <p:cNvGrpSpPr/>
          <p:nvPr/>
        </p:nvGrpSpPr>
        <p:grpSpPr>
          <a:xfrm>
            <a:off x="5223004" y="4753127"/>
            <a:ext cx="2045905" cy="372540"/>
            <a:chOff x="7424257" y="1024256"/>
            <a:chExt cx="2045905" cy="372540"/>
          </a:xfrm>
        </p:grpSpPr>
        <p:grpSp>
          <p:nvGrpSpPr>
            <p:cNvPr id="42" name="Group 41"/>
            <p:cNvGrpSpPr/>
            <p:nvPr/>
          </p:nvGrpSpPr>
          <p:grpSpPr>
            <a:xfrm>
              <a:off x="7424257" y="1024256"/>
              <a:ext cx="931178" cy="369332"/>
              <a:chOff x="7424257" y="1024256"/>
              <a:chExt cx="931178" cy="369332"/>
            </a:xfrm>
          </p:grpSpPr>
          <p:cxnSp>
            <p:nvCxnSpPr>
              <p:cNvPr id="44" name="Straight Connector 43"/>
              <p:cNvCxnSpPr/>
              <p:nvPr/>
            </p:nvCxnSpPr>
            <p:spPr>
              <a:xfrm flipV="1">
                <a:off x="7424257" y="1213083"/>
                <a:ext cx="159391" cy="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7583648" y="1024256"/>
                <a:ext cx="771787" cy="369332"/>
              </a:xfrm>
              <a:prstGeom prst="rect">
                <a:avLst/>
              </a:prstGeom>
              <a:noFill/>
            </p:spPr>
            <p:txBody>
              <a:bodyPr wrap="square" rtlCol="0">
                <a:spAutoFit/>
              </a:bodyPr>
              <a:lstStyle/>
              <a:p>
                <a:r>
                  <a:rPr lang="en-US" dirty="0" smtClean="0">
                    <a:solidFill>
                      <a:schemeClr val="tx1">
                        <a:lumMod val="50000"/>
                        <a:lumOff val="50000"/>
                      </a:schemeClr>
                    </a:solidFill>
                  </a:rPr>
                  <a:t>2013</a:t>
                </a:r>
                <a:endParaRPr lang="en-US" dirty="0">
                  <a:solidFill>
                    <a:schemeClr val="tx1">
                      <a:lumMod val="50000"/>
                      <a:lumOff val="50000"/>
                    </a:schemeClr>
                  </a:solidFill>
                </a:endParaRPr>
              </a:p>
            </p:txBody>
          </p:sp>
        </p:grpSp>
        <p:sp>
          <p:nvSpPr>
            <p:cNvPr id="43" name="TextBox 42"/>
            <p:cNvSpPr txBox="1"/>
            <p:nvPr/>
          </p:nvSpPr>
          <p:spPr>
            <a:xfrm>
              <a:off x="8195036" y="1024256"/>
              <a:ext cx="1275126" cy="372540"/>
            </a:xfrm>
            <a:prstGeom prst="rect">
              <a:avLst/>
            </a:prstGeom>
            <a:noFill/>
          </p:spPr>
          <p:txBody>
            <a:bodyPr wrap="square" rtlCol="0">
              <a:spAutoFit/>
            </a:bodyPr>
            <a:lstStyle/>
            <a:p>
              <a:r>
                <a:rPr lang="en-US" dirty="0" smtClean="0">
                  <a:solidFill>
                    <a:srgbClr val="00B050"/>
                  </a:solidFill>
                </a:rPr>
                <a:t>R 3.0</a:t>
              </a:r>
              <a:endParaRPr lang="en-US" dirty="0">
                <a:solidFill>
                  <a:srgbClr val="00B050"/>
                </a:solidFill>
              </a:endParaRPr>
            </a:p>
          </p:txBody>
        </p:sp>
      </p:grpSp>
      <p:grpSp>
        <p:nvGrpSpPr>
          <p:cNvPr id="66" name="Group 65"/>
          <p:cNvGrpSpPr/>
          <p:nvPr/>
        </p:nvGrpSpPr>
        <p:grpSpPr>
          <a:xfrm>
            <a:off x="5230535" y="5291404"/>
            <a:ext cx="4341303" cy="369332"/>
            <a:chOff x="7424257" y="1024256"/>
            <a:chExt cx="4341303" cy="369332"/>
          </a:xfrm>
        </p:grpSpPr>
        <p:grpSp>
          <p:nvGrpSpPr>
            <p:cNvPr id="67" name="Group 66"/>
            <p:cNvGrpSpPr/>
            <p:nvPr/>
          </p:nvGrpSpPr>
          <p:grpSpPr>
            <a:xfrm>
              <a:off x="7424257" y="1024256"/>
              <a:ext cx="931178" cy="369332"/>
              <a:chOff x="7424257" y="1024256"/>
              <a:chExt cx="931178" cy="369332"/>
            </a:xfrm>
          </p:grpSpPr>
          <p:cxnSp>
            <p:nvCxnSpPr>
              <p:cNvPr id="69" name="Straight Connector 68"/>
              <p:cNvCxnSpPr/>
              <p:nvPr/>
            </p:nvCxnSpPr>
            <p:spPr>
              <a:xfrm flipV="1">
                <a:off x="7424257" y="1213083"/>
                <a:ext cx="159391" cy="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7583648" y="1024256"/>
                <a:ext cx="771787" cy="369332"/>
              </a:xfrm>
              <a:prstGeom prst="rect">
                <a:avLst/>
              </a:prstGeom>
              <a:noFill/>
            </p:spPr>
            <p:txBody>
              <a:bodyPr wrap="square" rtlCol="0">
                <a:spAutoFit/>
              </a:bodyPr>
              <a:lstStyle/>
              <a:p>
                <a:r>
                  <a:rPr lang="en-US" dirty="0" smtClean="0">
                    <a:solidFill>
                      <a:schemeClr val="tx1">
                        <a:lumMod val="50000"/>
                        <a:lumOff val="50000"/>
                      </a:schemeClr>
                    </a:solidFill>
                  </a:rPr>
                  <a:t>2016</a:t>
                </a:r>
                <a:endParaRPr lang="en-US" dirty="0">
                  <a:solidFill>
                    <a:schemeClr val="tx1">
                      <a:lumMod val="50000"/>
                      <a:lumOff val="50000"/>
                    </a:schemeClr>
                  </a:solidFill>
                </a:endParaRPr>
              </a:p>
            </p:txBody>
          </p:sp>
        </p:grpSp>
        <p:sp>
          <p:nvSpPr>
            <p:cNvPr id="68" name="TextBox 67"/>
            <p:cNvSpPr txBox="1"/>
            <p:nvPr/>
          </p:nvSpPr>
          <p:spPr>
            <a:xfrm>
              <a:off x="8195036" y="1024256"/>
              <a:ext cx="3570524" cy="369332"/>
            </a:xfrm>
            <a:prstGeom prst="rect">
              <a:avLst/>
            </a:prstGeom>
            <a:noFill/>
          </p:spPr>
          <p:txBody>
            <a:bodyPr wrap="square" rtlCol="0">
              <a:spAutoFit/>
            </a:bodyPr>
            <a:lstStyle/>
            <a:p>
              <a:r>
                <a:rPr lang="en-US" dirty="0" err="1" smtClean="0">
                  <a:solidFill>
                    <a:srgbClr val="00B050"/>
                  </a:solidFill>
                </a:rPr>
                <a:t>RStudio</a:t>
              </a:r>
              <a:r>
                <a:rPr lang="en-US" dirty="0" smtClean="0">
                  <a:solidFill>
                    <a:srgbClr val="00B050"/>
                  </a:solidFill>
                </a:rPr>
                <a:t>, </a:t>
              </a:r>
              <a:r>
                <a:rPr lang="en-US" dirty="0" err="1" smtClean="0">
                  <a:solidFill>
                    <a:srgbClr val="00B050"/>
                  </a:solidFill>
                </a:rPr>
                <a:t>Tidyverse</a:t>
              </a:r>
              <a:endParaRPr lang="en-US" dirty="0">
                <a:solidFill>
                  <a:srgbClr val="00B050"/>
                </a:solidFill>
              </a:endParaRPr>
            </a:p>
          </p:txBody>
        </p:sp>
      </p:grpSp>
      <p:cxnSp>
        <p:nvCxnSpPr>
          <p:cNvPr id="71" name="Straight Connector 70"/>
          <p:cNvCxnSpPr/>
          <p:nvPr/>
        </p:nvCxnSpPr>
        <p:spPr>
          <a:xfrm flipV="1">
            <a:off x="5225332" y="786631"/>
            <a:ext cx="159391" cy="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384723" y="597804"/>
            <a:ext cx="771787" cy="369332"/>
          </a:xfrm>
          <a:prstGeom prst="rect">
            <a:avLst/>
          </a:prstGeom>
          <a:noFill/>
        </p:spPr>
        <p:txBody>
          <a:bodyPr wrap="square" rtlCol="0">
            <a:spAutoFit/>
          </a:bodyPr>
          <a:lstStyle/>
          <a:p>
            <a:r>
              <a:rPr lang="en-US" dirty="0" smtClean="0">
                <a:solidFill>
                  <a:schemeClr val="tx1">
                    <a:lumMod val="50000"/>
                    <a:lumOff val="50000"/>
                  </a:schemeClr>
                </a:solidFill>
              </a:rPr>
              <a:t>1990</a:t>
            </a:r>
            <a:endParaRPr lang="en-US" dirty="0">
              <a:solidFill>
                <a:schemeClr val="tx1">
                  <a:lumMod val="50000"/>
                  <a:lumOff val="50000"/>
                </a:schemeClr>
              </a:solidFill>
            </a:endParaRPr>
          </a:p>
        </p:txBody>
      </p:sp>
      <p:cxnSp>
        <p:nvCxnSpPr>
          <p:cNvPr id="73" name="Straight Connector 72"/>
          <p:cNvCxnSpPr/>
          <p:nvPr/>
        </p:nvCxnSpPr>
        <p:spPr>
          <a:xfrm flipV="1">
            <a:off x="5226341" y="5785394"/>
            <a:ext cx="159391" cy="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385732" y="5596567"/>
            <a:ext cx="771787" cy="369332"/>
          </a:xfrm>
          <a:prstGeom prst="rect">
            <a:avLst/>
          </a:prstGeom>
          <a:noFill/>
        </p:spPr>
        <p:txBody>
          <a:bodyPr wrap="square" rtlCol="0">
            <a:spAutoFit/>
          </a:bodyPr>
          <a:lstStyle/>
          <a:p>
            <a:r>
              <a:rPr lang="en-US" dirty="0" smtClean="0">
                <a:solidFill>
                  <a:schemeClr val="tx1">
                    <a:lumMod val="50000"/>
                    <a:lumOff val="50000"/>
                  </a:schemeClr>
                </a:solidFill>
              </a:rPr>
              <a:t>2018</a:t>
            </a:r>
            <a:endParaRPr lang="en-US" dirty="0">
              <a:solidFill>
                <a:schemeClr val="tx1">
                  <a:lumMod val="50000"/>
                  <a:lumOff val="50000"/>
                </a:schemeClr>
              </a:solidFill>
            </a:endParaRPr>
          </a:p>
        </p:txBody>
      </p:sp>
    </p:spTree>
    <p:extLst>
      <p:ext uri="{BB962C8B-B14F-4D97-AF65-F5344CB8AC3E}">
        <p14:creationId xmlns:p14="http://schemas.microsoft.com/office/powerpoint/2010/main" val="2234004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
            <a:ext cx="11830051" cy="876300"/>
          </a:xfrm>
        </p:spPr>
        <p:txBody>
          <a:bodyPr>
            <a:normAutofit/>
          </a:bodyPr>
          <a:lstStyle/>
          <a:p>
            <a:r>
              <a:rPr lang="en-US" sz="3200" dirty="0">
                <a:solidFill>
                  <a:srgbClr val="111D4F"/>
                </a:solidFill>
                <a:latin typeface="Arial" panose="020B0604020202020204" pitchFamily="34" charset="0"/>
                <a:cs typeface="Arial" panose="020B0604020202020204" pitchFamily="34" charset="0"/>
              </a:rPr>
              <a:t>Installing R</a:t>
            </a:r>
          </a:p>
        </p:txBody>
      </p:sp>
      <p:sp>
        <p:nvSpPr>
          <p:cNvPr id="3" name="Content Placeholder 2"/>
          <p:cNvSpPr>
            <a:spLocks noGrp="1"/>
          </p:cNvSpPr>
          <p:nvPr>
            <p:ph idx="1"/>
          </p:nvPr>
        </p:nvSpPr>
        <p:spPr>
          <a:xfrm>
            <a:off x="733425" y="1238250"/>
            <a:ext cx="10620375" cy="4539386"/>
          </a:xfrm>
        </p:spPr>
        <p:txBody>
          <a:bodyPr anchor="t">
            <a:normAutofit/>
          </a:bodyPr>
          <a:lstStyle/>
          <a:p>
            <a:r>
              <a:rPr lang="en-US" sz="2400" dirty="0">
                <a:solidFill>
                  <a:srgbClr val="111D4F"/>
                </a:solidFill>
                <a:latin typeface="Arial" panose="020B0604020202020204" pitchFamily="34" charset="0"/>
                <a:cs typeface="Arial" panose="020B0604020202020204" pitchFamily="34" charset="0"/>
              </a:rPr>
              <a:t>Installation Guides</a:t>
            </a:r>
          </a:p>
          <a:p>
            <a:pPr lvl="1"/>
            <a:r>
              <a:rPr lang="en-US" sz="2000" dirty="0">
                <a:solidFill>
                  <a:srgbClr val="111D4F"/>
                </a:solidFill>
                <a:latin typeface="Arial" panose="020B0604020202020204" pitchFamily="34" charset="0"/>
                <a:cs typeface="Arial" panose="020B0604020202020204" pitchFamily="34" charset="0"/>
                <a:hlinkClick r:id="rId3"/>
              </a:rPr>
              <a:t>Friendly</a:t>
            </a:r>
            <a:r>
              <a:rPr lang="en-US" sz="2000" dirty="0">
                <a:solidFill>
                  <a:srgbClr val="111D4F"/>
                </a:solidFill>
                <a:latin typeface="Arial" panose="020B0604020202020204" pitchFamily="34" charset="0"/>
                <a:cs typeface="Arial" panose="020B0604020202020204" pitchFamily="34" charset="0"/>
              </a:rPr>
              <a:t> (scroll down for windows)</a:t>
            </a:r>
          </a:p>
          <a:p>
            <a:pPr lvl="1"/>
            <a:r>
              <a:rPr lang="en-US" sz="2000" dirty="0">
                <a:solidFill>
                  <a:srgbClr val="111D4F"/>
                </a:solidFill>
                <a:latin typeface="Arial" panose="020B0604020202020204" pitchFamily="34" charset="0"/>
                <a:cs typeface="Arial" panose="020B0604020202020204" pitchFamily="34" charset="0"/>
                <a:hlinkClick r:id="rId4"/>
              </a:rPr>
              <a:t>Official</a:t>
            </a:r>
            <a:endParaRPr lang="en-US" sz="2000" dirty="0">
              <a:solidFill>
                <a:srgbClr val="111D4F"/>
              </a:solidFill>
              <a:latin typeface="Arial" panose="020B0604020202020204" pitchFamily="34" charset="0"/>
              <a:cs typeface="Arial" panose="020B0604020202020204" pitchFamily="34" charset="0"/>
            </a:endParaRPr>
          </a:p>
          <a:p>
            <a:endParaRPr lang="en-US" sz="2400" dirty="0">
              <a:solidFill>
                <a:srgbClr val="111D4F"/>
              </a:solidFill>
              <a:latin typeface="Arial" panose="020B0604020202020204" pitchFamily="34" charset="0"/>
              <a:cs typeface="Arial" panose="020B0604020202020204" pitchFamily="34" charset="0"/>
            </a:endParaRPr>
          </a:p>
          <a:p>
            <a:r>
              <a:rPr lang="en-US" sz="2400" dirty="0">
                <a:solidFill>
                  <a:srgbClr val="111D4F"/>
                </a:solidFill>
                <a:latin typeface="Arial" panose="020B0604020202020204" pitchFamily="34" charset="0"/>
                <a:cs typeface="Arial" panose="020B0604020202020204" pitchFamily="34" charset="0"/>
              </a:rPr>
              <a:t>Install R</a:t>
            </a:r>
          </a:p>
          <a:p>
            <a:r>
              <a:rPr lang="en-US" sz="2400" dirty="0">
                <a:solidFill>
                  <a:srgbClr val="111D4F"/>
                </a:solidFill>
                <a:latin typeface="Arial" panose="020B0604020202020204" pitchFamily="34" charset="0"/>
                <a:cs typeface="Arial" panose="020B0604020202020204" pitchFamily="34" charset="0"/>
              </a:rPr>
              <a:t>Install RStudio</a:t>
            </a:r>
          </a:p>
          <a:p>
            <a:r>
              <a:rPr lang="en-US" sz="2400" dirty="0">
                <a:solidFill>
                  <a:srgbClr val="111D4F"/>
                </a:solidFill>
                <a:latin typeface="Arial" panose="020B0604020202020204" pitchFamily="34" charset="0"/>
                <a:cs typeface="Arial" panose="020B0604020202020204" pitchFamily="34" charset="0"/>
              </a:rPr>
              <a:t>Check that some simple math runs!</a:t>
            </a:r>
          </a:p>
          <a:p>
            <a:endParaRPr lang="en-US" sz="2400" dirty="0">
              <a:solidFill>
                <a:srgbClr val="111D4F"/>
              </a:solidFill>
              <a:latin typeface="Arial" panose="020B0604020202020204" pitchFamily="34" charset="0"/>
              <a:cs typeface="Arial" panose="020B0604020202020204" pitchFamily="34" charset="0"/>
            </a:endParaRPr>
          </a:p>
          <a:p>
            <a:r>
              <a:rPr lang="en-US" sz="2400" dirty="0">
                <a:solidFill>
                  <a:srgbClr val="111D4F"/>
                </a:solidFill>
                <a:latin typeface="Arial" panose="020B0604020202020204" pitchFamily="34" charset="0"/>
                <a:cs typeface="Arial" panose="020B0604020202020204" pitchFamily="34" charset="0"/>
              </a:rPr>
              <a:t>After install, </a:t>
            </a:r>
            <a:r>
              <a:rPr lang="en-US" sz="2400" dirty="0" smtClean="0">
                <a:solidFill>
                  <a:srgbClr val="111D4F"/>
                </a:solidFill>
                <a:latin typeface="Arial" panose="020B0604020202020204" pitchFamily="34" charset="0"/>
                <a:cs typeface="Arial" panose="020B0604020202020204" pitchFamily="34" charset="0"/>
              </a:rPr>
              <a:t>I’ll run through a quick demo</a:t>
            </a:r>
            <a:endParaRPr lang="en-US" sz="2400" dirty="0">
              <a:solidFill>
                <a:srgbClr val="111D4F"/>
              </a:solidFill>
              <a:latin typeface="Arial" panose="020B0604020202020204" pitchFamily="34" charset="0"/>
              <a:cs typeface="Arial" panose="020B0604020202020204" pitchFamily="34" charset="0"/>
            </a:endParaRPr>
          </a:p>
          <a:p>
            <a:pPr lvl="1"/>
            <a:r>
              <a:rPr lang="en-US" sz="2000" dirty="0">
                <a:solidFill>
                  <a:srgbClr val="111D4F"/>
                </a:solidFill>
                <a:latin typeface="Arial" panose="020B0604020202020204" pitchFamily="34" charset="0"/>
                <a:cs typeface="Arial" panose="020B0604020202020204" pitchFamily="34" charset="0"/>
              </a:rPr>
              <a:t>If you finish installing early, you can start working through R for Data Science </a:t>
            </a:r>
            <a:r>
              <a:rPr lang="en-US" sz="2000" dirty="0">
                <a:solidFill>
                  <a:srgbClr val="111D4F"/>
                </a:solidFill>
                <a:latin typeface="Arial" panose="020B0604020202020204" pitchFamily="34" charset="0"/>
                <a:cs typeface="Arial" panose="020B0604020202020204" pitchFamily="34" charset="0"/>
                <a:hlinkClick r:id="rId5"/>
              </a:rPr>
              <a:t>Ch. 3</a:t>
            </a:r>
            <a:endParaRPr lang="en-US" sz="2000" dirty="0">
              <a:solidFill>
                <a:srgbClr val="111D4F"/>
              </a:solidFill>
              <a:latin typeface="Arial" panose="020B0604020202020204" pitchFamily="34" charset="0"/>
              <a:cs typeface="Arial" panose="020B0604020202020204" pitchFamily="34" charset="0"/>
            </a:endParaRPr>
          </a:p>
          <a:p>
            <a:endParaRPr lang="en-US" sz="2400" dirty="0">
              <a:solidFill>
                <a:srgbClr val="111D4F"/>
              </a:solidFill>
              <a:latin typeface="Arial" panose="020B0604020202020204" pitchFamily="34" charset="0"/>
              <a:cs typeface="Arial" panose="020B0604020202020204" pitchFamily="34" charset="0"/>
            </a:endParaRPr>
          </a:p>
          <a:p>
            <a:endParaRPr lang="en-US" sz="2000" dirty="0">
              <a:solidFill>
                <a:srgbClr val="111D4F"/>
              </a:solidFill>
              <a:latin typeface="Arial" panose="020B0604020202020204" pitchFamily="34" charset="0"/>
              <a:cs typeface="Arial" panose="020B0604020202020204" pitchFamily="34" charset="0"/>
            </a:endParaRPr>
          </a:p>
        </p:txBody>
      </p:sp>
      <p:sp>
        <p:nvSpPr>
          <p:cNvPr id="6" name="Rectangle 5"/>
          <p:cNvSpPr/>
          <p:nvPr/>
        </p:nvSpPr>
        <p:spPr>
          <a:xfrm>
            <a:off x="1366982" y="6327971"/>
            <a:ext cx="10825018" cy="530029"/>
          </a:xfrm>
          <a:prstGeom prst="rect">
            <a:avLst/>
          </a:prstGeom>
          <a:solidFill>
            <a:srgbClr val="111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6"/>
          <a:stretch>
            <a:fillRect/>
          </a:stretch>
        </p:blipFill>
        <p:spPr>
          <a:xfrm>
            <a:off x="0" y="6328310"/>
            <a:ext cx="1366982" cy="529690"/>
          </a:xfrm>
          <a:prstGeom prst="rect">
            <a:avLst/>
          </a:prstGeom>
        </p:spPr>
      </p:pic>
      <p:sp>
        <p:nvSpPr>
          <p:cNvPr id="8" name="Slide Number Placeholder 7"/>
          <p:cNvSpPr>
            <a:spLocks noGrp="1"/>
          </p:cNvSpPr>
          <p:nvPr>
            <p:ph type="sldNum" sz="quarter" idx="12"/>
          </p:nvPr>
        </p:nvSpPr>
        <p:spPr/>
        <p:txBody>
          <a:bodyPr/>
          <a:lstStyle/>
          <a:p>
            <a:fld id="{A9F10B4E-A22C-48DD-BF96-89E92FBA24D0}" type="slidenum">
              <a:rPr lang="en-US" smtClean="0">
                <a:solidFill>
                  <a:schemeClr val="bg1"/>
                </a:solidFill>
              </a:rPr>
              <a:t>9</a:t>
            </a:fld>
            <a:endParaRPr lang="en-US" dirty="0">
              <a:solidFill>
                <a:schemeClr val="bg1"/>
              </a:solidFill>
            </a:endParaRPr>
          </a:p>
        </p:txBody>
      </p:sp>
      <p:sp>
        <p:nvSpPr>
          <p:cNvPr id="10" name="Rectangle 9"/>
          <p:cNvSpPr/>
          <p:nvPr/>
        </p:nvSpPr>
        <p:spPr>
          <a:xfrm>
            <a:off x="6607897" y="6327633"/>
            <a:ext cx="3174278" cy="53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050" dirty="0">
                <a:solidFill>
                  <a:schemeClr val="bg1"/>
                </a:solidFill>
              </a:rPr>
              <a:t>Fundamentals of Programming II</a:t>
            </a:r>
          </a:p>
          <a:p>
            <a:pPr>
              <a:lnSpc>
                <a:spcPct val="150000"/>
              </a:lnSpc>
            </a:pPr>
            <a:r>
              <a:rPr lang="en-US" sz="1050" dirty="0">
                <a:solidFill>
                  <a:schemeClr val="bg1"/>
                </a:solidFill>
              </a:rPr>
              <a:t>Keith &amp; Jenkins, Air Force Institute of Technology</a:t>
            </a:r>
            <a:endParaRPr lang="en-US" sz="1050" dirty="0"/>
          </a:p>
        </p:txBody>
      </p:sp>
    </p:spTree>
    <p:extLst>
      <p:ext uri="{BB962C8B-B14F-4D97-AF65-F5344CB8AC3E}">
        <p14:creationId xmlns:p14="http://schemas.microsoft.com/office/powerpoint/2010/main" val="33246992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4156</TotalTime>
  <Words>1208</Words>
  <Application>Microsoft Office PowerPoint</Application>
  <PresentationFormat>Widescreen</PresentationFormat>
  <Paragraphs>354</Paragraphs>
  <Slides>17</Slides>
  <Notes>16</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OPER 006: Fundamentals of Programming II  R and Python</vt:lpstr>
      <vt:lpstr>Schedule Version 1.0.0</vt:lpstr>
      <vt:lpstr>Schedule Version 2.0.0</vt:lpstr>
      <vt:lpstr>Schedule Version 2.0.1</vt:lpstr>
      <vt:lpstr>Schedule Version 2.1.0</vt:lpstr>
      <vt:lpstr>Agenda</vt:lpstr>
      <vt:lpstr>Computational Complexity</vt:lpstr>
      <vt:lpstr>R History</vt:lpstr>
      <vt:lpstr>Installing R</vt:lpstr>
      <vt:lpstr>R Hands-On</vt:lpstr>
      <vt:lpstr>Python History</vt:lpstr>
      <vt:lpstr>Installing Python with Jupyter</vt:lpstr>
      <vt:lpstr>Installing Python with VS Code</vt:lpstr>
      <vt:lpstr>Python Hands-On</vt:lpstr>
      <vt:lpstr>Agenda</vt:lpstr>
      <vt:lpstr>Schedule Version 2.1.0</vt:lpstr>
      <vt:lpstr>Combined History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Operations Assessment Planning with Markov Decision Processes</dc:title>
  <dc:creator>Keith, Andrew J Capt USAF AETC AFIT/ENS</dc:creator>
  <cp:lastModifiedBy>Keith, Andrew J Capt USAF AETC AFIT/ENS</cp:lastModifiedBy>
  <cp:revision>121</cp:revision>
  <cp:lastPrinted>2018-06-04T17:56:05Z</cp:lastPrinted>
  <dcterms:created xsi:type="dcterms:W3CDTF">2018-06-04T15:04:00Z</dcterms:created>
  <dcterms:modified xsi:type="dcterms:W3CDTF">2018-09-20T16:57:14Z</dcterms:modified>
</cp:coreProperties>
</file>