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handoutMasterIdLst>
    <p:handoutMasterId r:id="rId10"/>
  </p:handoutMasterIdLst>
  <p:sldIdLst>
    <p:sldId id="256" r:id="rId2"/>
    <p:sldId id="322" r:id="rId3"/>
    <p:sldId id="258" r:id="rId4"/>
    <p:sldId id="329" r:id="rId5"/>
    <p:sldId id="339" r:id="rId6"/>
    <p:sldId id="340" r:id="rId7"/>
    <p:sldId id="333" r:id="rId8"/>
  </p:sldIdLst>
  <p:sldSz cx="12192000" cy="6858000"/>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345F"/>
    <a:srgbClr val="111D4F"/>
    <a:srgbClr val="6B81DF"/>
    <a:srgbClr val="0015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6434"/>
          </a:xfrm>
          <a:prstGeom prst="rect">
            <a:avLst/>
          </a:prstGeom>
        </p:spPr>
        <p:txBody>
          <a:bodyPr vert="horz" lIns="91440" tIns="45720" rIns="91440" bIns="45720" rtlCol="0"/>
          <a:lstStyle>
            <a:lvl1pPr algn="r">
              <a:defRPr sz="1200"/>
            </a:lvl1pPr>
          </a:lstStyle>
          <a:p>
            <a:fld id="{B911B51B-C8BC-4587-A295-8CA94CAA4AD5}" type="datetimeFigureOut">
              <a:rPr lang="en-US" smtClean="0"/>
              <a:t>9/25/2018</a:t>
            </a:fld>
            <a:endParaRPr lang="en-US"/>
          </a:p>
        </p:txBody>
      </p:sp>
      <p:sp>
        <p:nvSpPr>
          <p:cNvPr id="4" name="Footer Placeholder 3"/>
          <p:cNvSpPr>
            <a:spLocks noGrp="1"/>
          </p:cNvSpPr>
          <p:nvPr>
            <p:ph type="ftr" sz="quarter" idx="2"/>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6433"/>
          </a:xfrm>
          <a:prstGeom prst="rect">
            <a:avLst/>
          </a:prstGeom>
        </p:spPr>
        <p:txBody>
          <a:bodyPr vert="horz" lIns="91440" tIns="45720" rIns="91440" bIns="45720" rtlCol="0" anchor="b"/>
          <a:lstStyle>
            <a:lvl1pPr algn="r">
              <a:defRPr sz="1200"/>
            </a:lvl1pPr>
          </a:lstStyle>
          <a:p>
            <a:fld id="{13308A93-4F7B-443E-B6E6-7789BFD58C0F}" type="slidenum">
              <a:rPr lang="en-US" smtClean="0"/>
              <a:t>‹#›</a:t>
            </a:fld>
            <a:endParaRPr lang="en-US"/>
          </a:p>
        </p:txBody>
      </p:sp>
    </p:spTree>
    <p:extLst>
      <p:ext uri="{BB962C8B-B14F-4D97-AF65-F5344CB8AC3E}">
        <p14:creationId xmlns:p14="http://schemas.microsoft.com/office/powerpoint/2010/main" val="3662106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434"/>
          </a:xfrm>
          <a:prstGeom prst="rect">
            <a:avLst/>
          </a:prstGeom>
        </p:spPr>
        <p:txBody>
          <a:bodyPr vert="horz" lIns="91440" tIns="45720" rIns="91440" bIns="45720" rtlCol="0"/>
          <a:lstStyle>
            <a:lvl1pPr algn="r">
              <a:defRPr sz="1200"/>
            </a:lvl1pPr>
          </a:lstStyle>
          <a:p>
            <a:fld id="{2AE195C9-D914-476B-9DEE-DF8A6762A96A}" type="datetimeFigureOut">
              <a:rPr lang="en-US" smtClean="0"/>
              <a:t>9/25/2018</a:t>
            </a:fld>
            <a:endParaRPr lang="en-US"/>
          </a:p>
        </p:txBody>
      </p:sp>
      <p:sp>
        <p:nvSpPr>
          <p:cNvPr id="4" name="Slide Image Placeholder 3"/>
          <p:cNvSpPr>
            <a:spLocks noGrp="1" noRot="1" noChangeAspect="1"/>
          </p:cNvSpPr>
          <p:nvPr>
            <p:ph type="sldImg" idx="2"/>
          </p:nvPr>
        </p:nvSpPr>
        <p:spPr>
          <a:xfrm>
            <a:off x="6413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73892"/>
            <a:ext cx="5486400" cy="366045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6433"/>
          </a:xfrm>
          <a:prstGeom prst="rect">
            <a:avLst/>
          </a:prstGeom>
        </p:spPr>
        <p:txBody>
          <a:bodyPr vert="horz" lIns="91440" tIns="45720" rIns="91440" bIns="45720" rtlCol="0" anchor="b"/>
          <a:lstStyle>
            <a:lvl1pPr algn="r">
              <a:defRPr sz="1200"/>
            </a:lvl1pPr>
          </a:lstStyle>
          <a:p>
            <a:fld id="{7E7FA8D0-3ADF-4575-A929-B363EAFEBAE9}" type="slidenum">
              <a:rPr lang="en-US" smtClean="0"/>
              <a:t>‹#›</a:t>
            </a:fld>
            <a:endParaRPr lang="en-US"/>
          </a:p>
        </p:txBody>
      </p:sp>
    </p:spTree>
    <p:extLst>
      <p:ext uri="{BB962C8B-B14F-4D97-AF65-F5344CB8AC3E}">
        <p14:creationId xmlns:p14="http://schemas.microsoft.com/office/powerpoint/2010/main" val="3450500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7FA8D0-3ADF-4575-A929-B363EAFEBAE9}" type="slidenum">
              <a:rPr lang="en-US" smtClean="0"/>
              <a:t>2</a:t>
            </a:fld>
            <a:endParaRPr lang="en-US"/>
          </a:p>
        </p:txBody>
      </p:sp>
    </p:spTree>
    <p:extLst>
      <p:ext uri="{BB962C8B-B14F-4D97-AF65-F5344CB8AC3E}">
        <p14:creationId xmlns:p14="http://schemas.microsoft.com/office/powerpoint/2010/main" val="817026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7FA8D0-3ADF-4575-A929-B363EAFEBAE9}" type="slidenum">
              <a:rPr lang="en-US" smtClean="0"/>
              <a:t>3</a:t>
            </a:fld>
            <a:endParaRPr lang="en-US"/>
          </a:p>
        </p:txBody>
      </p:sp>
    </p:spTree>
    <p:extLst>
      <p:ext uri="{BB962C8B-B14F-4D97-AF65-F5344CB8AC3E}">
        <p14:creationId xmlns:p14="http://schemas.microsoft.com/office/powerpoint/2010/main" val="1863032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7FA8D0-3ADF-4575-A929-B363EAFEBAE9}" type="slidenum">
              <a:rPr lang="en-US" smtClean="0"/>
              <a:t>4</a:t>
            </a:fld>
            <a:endParaRPr lang="en-US"/>
          </a:p>
        </p:txBody>
      </p:sp>
    </p:spTree>
    <p:extLst>
      <p:ext uri="{BB962C8B-B14F-4D97-AF65-F5344CB8AC3E}">
        <p14:creationId xmlns:p14="http://schemas.microsoft.com/office/powerpoint/2010/main" val="2067668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7FA8D0-3ADF-4575-A929-B363EAFEBAE9}" type="slidenum">
              <a:rPr lang="en-US" smtClean="0"/>
              <a:t>5</a:t>
            </a:fld>
            <a:endParaRPr lang="en-US"/>
          </a:p>
        </p:txBody>
      </p:sp>
    </p:spTree>
    <p:extLst>
      <p:ext uri="{BB962C8B-B14F-4D97-AF65-F5344CB8AC3E}">
        <p14:creationId xmlns:p14="http://schemas.microsoft.com/office/powerpoint/2010/main" val="2348827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7FA8D0-3ADF-4575-A929-B363EAFEBAE9}" type="slidenum">
              <a:rPr lang="en-US" smtClean="0"/>
              <a:t>6</a:t>
            </a:fld>
            <a:endParaRPr lang="en-US"/>
          </a:p>
        </p:txBody>
      </p:sp>
    </p:spTree>
    <p:extLst>
      <p:ext uri="{BB962C8B-B14F-4D97-AF65-F5344CB8AC3E}">
        <p14:creationId xmlns:p14="http://schemas.microsoft.com/office/powerpoint/2010/main" val="4174703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7FA8D0-3ADF-4575-A929-B363EAFEBAE9}" type="slidenum">
              <a:rPr lang="en-US" smtClean="0"/>
              <a:t>7</a:t>
            </a:fld>
            <a:endParaRPr lang="en-US"/>
          </a:p>
        </p:txBody>
      </p:sp>
    </p:spTree>
    <p:extLst>
      <p:ext uri="{BB962C8B-B14F-4D97-AF65-F5344CB8AC3E}">
        <p14:creationId xmlns:p14="http://schemas.microsoft.com/office/powerpoint/2010/main" val="2990974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9A0C9A2-E48F-405F-ADFF-D20D657A0102}" type="datetime1">
              <a:rPr lang="en-US" smtClean="0"/>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F10B4E-A22C-48DD-BF96-89E92FBA24D0}" type="slidenum">
              <a:rPr lang="en-US" smtClean="0"/>
              <a:t>‹#›</a:t>
            </a:fld>
            <a:endParaRPr lang="en-US"/>
          </a:p>
        </p:txBody>
      </p:sp>
    </p:spTree>
    <p:extLst>
      <p:ext uri="{BB962C8B-B14F-4D97-AF65-F5344CB8AC3E}">
        <p14:creationId xmlns:p14="http://schemas.microsoft.com/office/powerpoint/2010/main" val="4207002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54C9ED-D9B9-49D1-9675-CE7D9E843BB1}" type="datetime1">
              <a:rPr lang="en-US" smtClean="0"/>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F10B4E-A22C-48DD-BF96-89E92FBA24D0}" type="slidenum">
              <a:rPr lang="en-US" smtClean="0"/>
              <a:t>‹#›</a:t>
            </a:fld>
            <a:endParaRPr lang="en-US"/>
          </a:p>
        </p:txBody>
      </p:sp>
    </p:spTree>
    <p:extLst>
      <p:ext uri="{BB962C8B-B14F-4D97-AF65-F5344CB8AC3E}">
        <p14:creationId xmlns:p14="http://schemas.microsoft.com/office/powerpoint/2010/main" val="2094601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0E2451-5548-433A-A262-A73640AFF7EE}" type="datetime1">
              <a:rPr lang="en-US" smtClean="0"/>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F10B4E-A22C-48DD-BF96-89E92FBA24D0}" type="slidenum">
              <a:rPr lang="en-US" smtClean="0"/>
              <a:t>‹#›</a:t>
            </a:fld>
            <a:endParaRPr lang="en-US"/>
          </a:p>
        </p:txBody>
      </p:sp>
    </p:spTree>
    <p:extLst>
      <p:ext uri="{BB962C8B-B14F-4D97-AF65-F5344CB8AC3E}">
        <p14:creationId xmlns:p14="http://schemas.microsoft.com/office/powerpoint/2010/main" val="3419434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64EF01-CAF3-4C2A-AB6F-445E7B559C0A}" type="datetime1">
              <a:rPr lang="en-US" smtClean="0"/>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F10B4E-A22C-48DD-BF96-89E92FBA24D0}" type="slidenum">
              <a:rPr lang="en-US" smtClean="0"/>
              <a:t>‹#›</a:t>
            </a:fld>
            <a:endParaRPr lang="en-US"/>
          </a:p>
        </p:txBody>
      </p:sp>
    </p:spTree>
    <p:extLst>
      <p:ext uri="{BB962C8B-B14F-4D97-AF65-F5344CB8AC3E}">
        <p14:creationId xmlns:p14="http://schemas.microsoft.com/office/powerpoint/2010/main" val="170066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AFB36E-8B6C-402E-99F4-CAFC9B8EF1CA}" type="datetime1">
              <a:rPr lang="en-US" smtClean="0"/>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F10B4E-A22C-48DD-BF96-89E92FBA24D0}" type="slidenum">
              <a:rPr lang="en-US" smtClean="0"/>
              <a:t>‹#›</a:t>
            </a:fld>
            <a:endParaRPr lang="en-US"/>
          </a:p>
        </p:txBody>
      </p:sp>
    </p:spTree>
    <p:extLst>
      <p:ext uri="{BB962C8B-B14F-4D97-AF65-F5344CB8AC3E}">
        <p14:creationId xmlns:p14="http://schemas.microsoft.com/office/powerpoint/2010/main" val="3391655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B49A98-C763-4072-B874-2C8D6DB5CEDB}" type="datetime1">
              <a:rPr lang="en-US" smtClean="0"/>
              <a:t>9/25/2018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F10B4E-A22C-48DD-BF96-89E92FBA24D0}" type="slidenum">
              <a:rPr lang="en-US" smtClean="0"/>
              <a:t>‹#›</a:t>
            </a:fld>
            <a:endParaRPr lang="en-US"/>
          </a:p>
        </p:txBody>
      </p:sp>
    </p:spTree>
    <p:extLst>
      <p:ext uri="{BB962C8B-B14F-4D97-AF65-F5344CB8AC3E}">
        <p14:creationId xmlns:p14="http://schemas.microsoft.com/office/powerpoint/2010/main" val="3730700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B7D8C7-CCA2-4673-88FA-891D7B1A322E}" type="datetime1">
              <a:rPr lang="en-US" smtClean="0"/>
              <a:t>9/25/2018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F10B4E-A22C-48DD-BF96-89E92FBA24D0}" type="slidenum">
              <a:rPr lang="en-US" smtClean="0"/>
              <a:t>‹#›</a:t>
            </a:fld>
            <a:endParaRPr lang="en-US"/>
          </a:p>
        </p:txBody>
      </p:sp>
    </p:spTree>
    <p:extLst>
      <p:ext uri="{BB962C8B-B14F-4D97-AF65-F5344CB8AC3E}">
        <p14:creationId xmlns:p14="http://schemas.microsoft.com/office/powerpoint/2010/main" val="1710766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952CEE0-30E3-404B-80F9-916FCCF3751A}" type="datetime1">
              <a:rPr lang="en-US" smtClean="0"/>
              <a:t>9/25/2018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F10B4E-A22C-48DD-BF96-89E92FBA24D0}" type="slidenum">
              <a:rPr lang="en-US" smtClean="0"/>
              <a:t>‹#›</a:t>
            </a:fld>
            <a:endParaRPr lang="en-US"/>
          </a:p>
        </p:txBody>
      </p:sp>
    </p:spTree>
    <p:extLst>
      <p:ext uri="{BB962C8B-B14F-4D97-AF65-F5344CB8AC3E}">
        <p14:creationId xmlns:p14="http://schemas.microsoft.com/office/powerpoint/2010/main" val="317950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588D46-4C64-4A78-9DC9-636CFF8D0FEF}" type="datetime1">
              <a:rPr lang="en-US" smtClean="0"/>
              <a:t>9/25/2018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F10B4E-A22C-48DD-BF96-89E92FBA24D0}" type="slidenum">
              <a:rPr lang="en-US" smtClean="0"/>
              <a:t>‹#›</a:t>
            </a:fld>
            <a:endParaRPr lang="en-US"/>
          </a:p>
        </p:txBody>
      </p:sp>
    </p:spTree>
    <p:extLst>
      <p:ext uri="{BB962C8B-B14F-4D97-AF65-F5344CB8AC3E}">
        <p14:creationId xmlns:p14="http://schemas.microsoft.com/office/powerpoint/2010/main" val="3613173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F9F4A0-4D3E-49E0-A5D9-8D8761497A5B}" type="datetime1">
              <a:rPr lang="en-US" smtClean="0"/>
              <a:t>9/25/2018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F10B4E-A22C-48DD-BF96-89E92FBA24D0}" type="slidenum">
              <a:rPr lang="en-US" smtClean="0"/>
              <a:t>‹#›</a:t>
            </a:fld>
            <a:endParaRPr lang="en-US"/>
          </a:p>
        </p:txBody>
      </p:sp>
    </p:spTree>
    <p:extLst>
      <p:ext uri="{BB962C8B-B14F-4D97-AF65-F5344CB8AC3E}">
        <p14:creationId xmlns:p14="http://schemas.microsoft.com/office/powerpoint/2010/main" val="585330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D665A3-9F42-4F35-B5F7-466CF2A4B2E4}" type="datetime1">
              <a:rPr lang="en-US" smtClean="0"/>
              <a:t>9/25/2018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F10B4E-A22C-48DD-BF96-89E92FBA24D0}" type="slidenum">
              <a:rPr lang="en-US" smtClean="0"/>
              <a:t>‹#›</a:t>
            </a:fld>
            <a:endParaRPr lang="en-US"/>
          </a:p>
        </p:txBody>
      </p:sp>
    </p:spTree>
    <p:extLst>
      <p:ext uri="{BB962C8B-B14F-4D97-AF65-F5344CB8AC3E}">
        <p14:creationId xmlns:p14="http://schemas.microsoft.com/office/powerpoint/2010/main" val="3215022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2670F5-9C7A-4AC2-93EA-5D3AABA015C6}" type="datetime1">
              <a:rPr lang="en-US" smtClean="0"/>
              <a:t>9/25/2018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F10B4E-A22C-48DD-BF96-89E92FBA24D0}" type="slidenum">
              <a:rPr lang="en-US" smtClean="0"/>
              <a:t>‹#›</a:t>
            </a:fld>
            <a:endParaRPr lang="en-US"/>
          </a:p>
        </p:txBody>
      </p:sp>
    </p:spTree>
    <p:extLst>
      <p:ext uri="{BB962C8B-B14F-4D97-AF65-F5344CB8AC3E}">
        <p14:creationId xmlns:p14="http://schemas.microsoft.com/office/powerpoint/2010/main" val="3571745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acleddata.com/download/2912/"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www.acleddata.com/download/2829/"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11D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80291" y="1122363"/>
            <a:ext cx="11379200" cy="2387600"/>
          </a:xfrm>
        </p:spPr>
        <p:txBody>
          <a:bodyPr anchor="ctr">
            <a:normAutofit/>
          </a:bodyPr>
          <a:lstStyle/>
          <a:p>
            <a:pPr algn="l"/>
            <a:r>
              <a:rPr lang="en-US" sz="4400" dirty="0">
                <a:solidFill>
                  <a:schemeClr val="bg1"/>
                </a:solidFill>
                <a:latin typeface="Arial" panose="020B0604020202020204" pitchFamily="34" charset="0"/>
                <a:cs typeface="Arial" panose="020B0604020202020204" pitchFamily="34" charset="0"/>
              </a:rPr>
              <a:t>OPER 006: Fundamentals of Programming II</a:t>
            </a:r>
            <a:br>
              <a:rPr lang="en-US" sz="4400" dirty="0">
                <a:solidFill>
                  <a:schemeClr val="bg1"/>
                </a:solidFill>
                <a:latin typeface="Arial" panose="020B0604020202020204" pitchFamily="34" charset="0"/>
                <a:cs typeface="Arial" panose="020B0604020202020204" pitchFamily="34" charset="0"/>
              </a:rPr>
            </a:br>
            <a:r>
              <a:rPr lang="en-US" sz="4400" dirty="0">
                <a:solidFill>
                  <a:schemeClr val="bg1"/>
                </a:solidFill>
                <a:latin typeface="Arial" panose="020B0604020202020204" pitchFamily="34" charset="0"/>
                <a:cs typeface="Arial" panose="020B0604020202020204" pitchFamily="34" charset="0"/>
              </a:rPr>
              <a:t/>
            </a:r>
            <a:br>
              <a:rPr lang="en-US" sz="4400" dirty="0">
                <a:solidFill>
                  <a:schemeClr val="bg1"/>
                </a:solidFill>
                <a:latin typeface="Arial" panose="020B0604020202020204" pitchFamily="34" charset="0"/>
                <a:cs typeface="Arial" panose="020B0604020202020204" pitchFamily="34" charset="0"/>
              </a:rPr>
            </a:br>
            <a:r>
              <a:rPr lang="en-US" sz="4400" dirty="0" smtClean="0">
                <a:solidFill>
                  <a:schemeClr val="bg1"/>
                </a:solidFill>
                <a:latin typeface="Arial" panose="020B0604020202020204" pitchFamily="34" charset="0"/>
                <a:cs typeface="Arial" panose="020B0604020202020204" pitchFamily="34" charset="0"/>
              </a:rPr>
              <a:t>Mini Project</a:t>
            </a:r>
            <a:endParaRPr lang="en-US" sz="4400" dirty="0">
              <a:solidFill>
                <a:schemeClr val="bg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480291" y="4125686"/>
            <a:ext cx="11379200" cy="1132114"/>
          </a:xfrm>
        </p:spPr>
        <p:txBody>
          <a:bodyPr>
            <a:normAutofit/>
          </a:bodyPr>
          <a:lstStyle/>
          <a:p>
            <a:pPr algn="l"/>
            <a:r>
              <a:rPr lang="en-US" sz="2000" dirty="0">
                <a:solidFill>
                  <a:schemeClr val="bg1"/>
                </a:solidFill>
                <a:latin typeface="Arial" panose="020B0604020202020204" pitchFamily="34" charset="0"/>
                <a:cs typeface="Arial" panose="020B0604020202020204" pitchFamily="34" charset="0"/>
              </a:rPr>
              <a:t>Capt Andrew Keith, Capt Phil Jenkins</a:t>
            </a:r>
          </a:p>
          <a:p>
            <a:pPr algn="l"/>
            <a:r>
              <a:rPr lang="en-US" sz="2000" smtClean="0">
                <a:solidFill>
                  <a:schemeClr val="bg1"/>
                </a:solidFill>
                <a:latin typeface="Arial" panose="020B0604020202020204" pitchFamily="34" charset="0"/>
                <a:cs typeface="Arial" panose="020B0604020202020204" pitchFamily="34" charset="0"/>
              </a:rPr>
              <a:t>26 </a:t>
            </a:r>
            <a:r>
              <a:rPr lang="en-US" sz="2000" dirty="0">
                <a:solidFill>
                  <a:schemeClr val="bg1"/>
                </a:solidFill>
                <a:latin typeface="Arial" panose="020B0604020202020204" pitchFamily="34" charset="0"/>
                <a:cs typeface="Arial" panose="020B0604020202020204" pitchFamily="34" charset="0"/>
              </a:rPr>
              <a:t>Sep 2018</a:t>
            </a:r>
          </a:p>
        </p:txBody>
      </p:sp>
      <p:grpSp>
        <p:nvGrpSpPr>
          <p:cNvPr id="7" name="Group 6"/>
          <p:cNvGrpSpPr/>
          <p:nvPr/>
        </p:nvGrpSpPr>
        <p:grpSpPr>
          <a:xfrm>
            <a:off x="0" y="6327971"/>
            <a:ext cx="12192000" cy="530029"/>
            <a:chOff x="0" y="6327971"/>
            <a:chExt cx="12192000" cy="530029"/>
          </a:xfrm>
        </p:grpSpPr>
        <p:pic>
          <p:nvPicPr>
            <p:cNvPr id="4" name="Picture 3"/>
            <p:cNvPicPr>
              <a:picLocks noChangeAspect="1"/>
            </p:cNvPicPr>
            <p:nvPr/>
          </p:nvPicPr>
          <p:blipFill>
            <a:blip r:embed="rId2"/>
            <a:stretch>
              <a:fillRect/>
            </a:stretch>
          </p:blipFill>
          <p:spPr>
            <a:xfrm>
              <a:off x="0" y="6327971"/>
              <a:ext cx="1366982" cy="530029"/>
            </a:xfrm>
            <a:prstGeom prst="rect">
              <a:avLst/>
            </a:prstGeom>
          </p:spPr>
        </p:pic>
        <p:sp>
          <p:nvSpPr>
            <p:cNvPr id="6" name="Rectangle 5"/>
            <p:cNvSpPr/>
            <p:nvPr/>
          </p:nvSpPr>
          <p:spPr>
            <a:xfrm>
              <a:off x="1366982" y="6327971"/>
              <a:ext cx="10825018" cy="5300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xmlns="" id="{D188F258-72F4-4565-82DD-38B0669BD247}"/>
              </a:ext>
            </a:extLst>
          </p:cNvPr>
          <p:cNvSpPr txBox="1"/>
          <p:nvPr/>
        </p:nvSpPr>
        <p:spPr>
          <a:xfrm>
            <a:off x="8570051" y="6339069"/>
            <a:ext cx="3621949" cy="507831"/>
          </a:xfrm>
          <a:prstGeom prst="rect">
            <a:avLst/>
          </a:prstGeom>
          <a:noFill/>
        </p:spPr>
        <p:txBody>
          <a:bodyPr wrap="square" rtlCol="0">
            <a:spAutoFit/>
          </a:bodyPr>
          <a:lstStyle/>
          <a:p>
            <a:pPr algn="r"/>
            <a:r>
              <a:rPr lang="en-US" sz="900" dirty="0">
                <a:solidFill>
                  <a:schemeClr val="tx1">
                    <a:lumMod val="50000"/>
                    <a:lumOff val="50000"/>
                  </a:schemeClr>
                </a:solidFill>
              </a:rPr>
              <a:t>Disclaimer. The views expressed in this presentation are those of the authors and do not reflect the official policy or position of the United States Air Force, Department of Defense or the U.S. government.</a:t>
            </a:r>
          </a:p>
        </p:txBody>
      </p:sp>
    </p:spTree>
    <p:extLst>
      <p:ext uri="{BB962C8B-B14F-4D97-AF65-F5344CB8AC3E}">
        <p14:creationId xmlns:p14="http://schemas.microsoft.com/office/powerpoint/2010/main" val="8954696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
            <a:ext cx="11830051" cy="876300"/>
          </a:xfrm>
        </p:spPr>
        <p:txBody>
          <a:bodyPr>
            <a:normAutofit/>
          </a:bodyPr>
          <a:lstStyle/>
          <a:p>
            <a:r>
              <a:rPr lang="en-US" sz="3200" dirty="0">
                <a:solidFill>
                  <a:srgbClr val="111D4F"/>
                </a:solidFill>
                <a:latin typeface="Arial" panose="020B0604020202020204" pitchFamily="34" charset="0"/>
                <a:cs typeface="Arial" panose="020B0604020202020204" pitchFamily="34" charset="0"/>
              </a:rPr>
              <a:t>Schedule Version </a:t>
            </a:r>
            <a:r>
              <a:rPr lang="en-US" sz="3200" dirty="0" smtClean="0">
                <a:solidFill>
                  <a:srgbClr val="111D4F"/>
                </a:solidFill>
                <a:latin typeface="Arial" panose="020B0604020202020204" pitchFamily="34" charset="0"/>
                <a:cs typeface="Arial" panose="020B0604020202020204" pitchFamily="34" charset="0"/>
              </a:rPr>
              <a:t>2.1.1</a:t>
            </a:r>
            <a:endParaRPr lang="en-US" sz="3200" dirty="0">
              <a:solidFill>
                <a:srgbClr val="111D4F"/>
              </a:solidFill>
              <a:latin typeface="Arial" panose="020B0604020202020204" pitchFamily="34" charset="0"/>
              <a:cs typeface="Arial" panose="020B0604020202020204" pitchFamily="34" charset="0"/>
            </a:endParaRPr>
          </a:p>
        </p:txBody>
      </p:sp>
      <p:sp>
        <p:nvSpPr>
          <p:cNvPr id="6" name="Rectangle 5"/>
          <p:cNvSpPr/>
          <p:nvPr/>
        </p:nvSpPr>
        <p:spPr>
          <a:xfrm>
            <a:off x="1366982" y="6327971"/>
            <a:ext cx="10825018" cy="530029"/>
          </a:xfrm>
          <a:prstGeom prst="rect">
            <a:avLst/>
          </a:prstGeom>
          <a:solidFill>
            <a:srgbClr val="111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3"/>
          <a:stretch>
            <a:fillRect/>
          </a:stretch>
        </p:blipFill>
        <p:spPr>
          <a:xfrm>
            <a:off x="0" y="6328310"/>
            <a:ext cx="1366982" cy="529690"/>
          </a:xfrm>
          <a:prstGeom prst="rect">
            <a:avLst/>
          </a:prstGeom>
        </p:spPr>
      </p:pic>
      <p:sp>
        <p:nvSpPr>
          <p:cNvPr id="8" name="Slide Number Placeholder 7"/>
          <p:cNvSpPr>
            <a:spLocks noGrp="1"/>
          </p:cNvSpPr>
          <p:nvPr>
            <p:ph type="sldNum" sz="quarter" idx="12"/>
          </p:nvPr>
        </p:nvSpPr>
        <p:spPr/>
        <p:txBody>
          <a:bodyPr/>
          <a:lstStyle/>
          <a:p>
            <a:fld id="{A9F10B4E-A22C-48DD-BF96-89E92FBA24D0}" type="slidenum">
              <a:rPr lang="en-US" smtClean="0">
                <a:solidFill>
                  <a:schemeClr val="bg1"/>
                </a:solidFill>
              </a:rPr>
              <a:t>2</a:t>
            </a:fld>
            <a:endParaRPr lang="en-US" dirty="0">
              <a:solidFill>
                <a:schemeClr val="bg1"/>
              </a:solidFill>
            </a:endParaRPr>
          </a:p>
        </p:txBody>
      </p:sp>
      <p:sp>
        <p:nvSpPr>
          <p:cNvPr id="10" name="Rectangle 9"/>
          <p:cNvSpPr/>
          <p:nvPr/>
        </p:nvSpPr>
        <p:spPr>
          <a:xfrm>
            <a:off x="6607897" y="6327633"/>
            <a:ext cx="3174278" cy="53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050" dirty="0">
                <a:solidFill>
                  <a:schemeClr val="bg1"/>
                </a:solidFill>
              </a:rPr>
              <a:t>Fundamentals of Programming II</a:t>
            </a:r>
          </a:p>
          <a:p>
            <a:pPr>
              <a:lnSpc>
                <a:spcPct val="150000"/>
              </a:lnSpc>
            </a:pPr>
            <a:r>
              <a:rPr lang="en-US" sz="1050" dirty="0">
                <a:solidFill>
                  <a:schemeClr val="bg1"/>
                </a:solidFill>
              </a:rPr>
              <a:t>Keith &amp; Jenkins, Air Force Institute of Technology</a:t>
            </a:r>
            <a:endParaRPr lang="en-US" sz="1050" dirty="0"/>
          </a:p>
        </p:txBody>
      </p:sp>
      <p:graphicFrame>
        <p:nvGraphicFramePr>
          <p:cNvPr id="11" name="Table 10">
            <a:extLst>
              <a:ext uri="{FF2B5EF4-FFF2-40B4-BE49-F238E27FC236}">
                <a16:creationId xmlns:a16="http://schemas.microsoft.com/office/drawing/2014/main" xmlns="" id="{6FDD37DF-68A8-4703-9397-DA8C2937E81E}"/>
              </a:ext>
            </a:extLst>
          </p:cNvPr>
          <p:cNvGraphicFramePr>
            <a:graphicFrameLocks noGrp="1"/>
          </p:cNvGraphicFramePr>
          <p:nvPr>
            <p:extLst>
              <p:ext uri="{D42A27DB-BD31-4B8C-83A1-F6EECF244321}">
                <p14:modId xmlns:p14="http://schemas.microsoft.com/office/powerpoint/2010/main" val="1633035564"/>
              </p:ext>
            </p:extLst>
          </p:nvPr>
        </p:nvGraphicFramePr>
        <p:xfrm>
          <a:off x="511277" y="1361768"/>
          <a:ext cx="11169445" cy="3839497"/>
        </p:xfrm>
        <a:graphic>
          <a:graphicData uri="http://schemas.openxmlformats.org/drawingml/2006/table">
            <a:tbl>
              <a:tblPr firstRow="1" bandRow="1">
                <a:tableStyleId>{5940675A-B579-460E-94D1-54222C63F5DA}</a:tableStyleId>
              </a:tblPr>
              <a:tblGrid>
                <a:gridCol w="2233889">
                  <a:extLst>
                    <a:ext uri="{9D8B030D-6E8A-4147-A177-3AD203B41FA5}">
                      <a16:colId xmlns:a16="http://schemas.microsoft.com/office/drawing/2014/main" xmlns="" val="3961292297"/>
                    </a:ext>
                  </a:extLst>
                </a:gridCol>
                <a:gridCol w="2233889">
                  <a:extLst>
                    <a:ext uri="{9D8B030D-6E8A-4147-A177-3AD203B41FA5}">
                      <a16:colId xmlns:a16="http://schemas.microsoft.com/office/drawing/2014/main" xmlns="" val="240432922"/>
                    </a:ext>
                  </a:extLst>
                </a:gridCol>
                <a:gridCol w="2233889">
                  <a:extLst>
                    <a:ext uri="{9D8B030D-6E8A-4147-A177-3AD203B41FA5}">
                      <a16:colId xmlns:a16="http://schemas.microsoft.com/office/drawing/2014/main" xmlns="" val="2431407503"/>
                    </a:ext>
                  </a:extLst>
                </a:gridCol>
                <a:gridCol w="2233889">
                  <a:extLst>
                    <a:ext uri="{9D8B030D-6E8A-4147-A177-3AD203B41FA5}">
                      <a16:colId xmlns:a16="http://schemas.microsoft.com/office/drawing/2014/main" xmlns="" val="825935609"/>
                    </a:ext>
                  </a:extLst>
                </a:gridCol>
                <a:gridCol w="2233889">
                  <a:extLst>
                    <a:ext uri="{9D8B030D-6E8A-4147-A177-3AD203B41FA5}">
                      <a16:colId xmlns:a16="http://schemas.microsoft.com/office/drawing/2014/main" xmlns="" val="998594772"/>
                    </a:ext>
                  </a:extLst>
                </a:gridCol>
              </a:tblGrid>
              <a:tr h="614516">
                <a:tc>
                  <a:txBody>
                    <a:bodyPr/>
                    <a:lstStyle/>
                    <a:p>
                      <a:pPr algn="ctr"/>
                      <a:r>
                        <a:rPr lang="en-US" b="1" dirty="0">
                          <a:solidFill>
                            <a:schemeClr val="bg1"/>
                          </a:solidFill>
                        </a:rPr>
                        <a:t>Mon</a:t>
                      </a:r>
                      <a:r>
                        <a:rPr lang="en-US" dirty="0">
                          <a:solidFill>
                            <a:schemeClr val="bg1"/>
                          </a:solidFill>
                        </a:rPr>
                        <a:t> (17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Tues</a:t>
                      </a:r>
                      <a:r>
                        <a:rPr lang="en-US" dirty="0">
                          <a:solidFill>
                            <a:schemeClr val="bg1"/>
                          </a:solidFill>
                        </a:rPr>
                        <a:t> (18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Wed</a:t>
                      </a:r>
                      <a:r>
                        <a:rPr lang="en-US" dirty="0">
                          <a:solidFill>
                            <a:schemeClr val="bg1"/>
                          </a:solidFill>
                        </a:rPr>
                        <a:t> (19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Thurs</a:t>
                      </a:r>
                      <a:r>
                        <a:rPr lang="en-US" dirty="0">
                          <a:solidFill>
                            <a:schemeClr val="bg1"/>
                          </a:solidFill>
                        </a:rPr>
                        <a:t> (20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Fri</a:t>
                      </a:r>
                      <a:r>
                        <a:rPr lang="en-US" dirty="0">
                          <a:solidFill>
                            <a:schemeClr val="bg1"/>
                          </a:solidFill>
                        </a:rPr>
                        <a:t> (21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xmlns="" val="1349161369"/>
                  </a:ext>
                </a:extLst>
              </a:tr>
              <a:tr h="962333">
                <a:tc>
                  <a:txBody>
                    <a:bodyPr/>
                    <a:lstStyle/>
                    <a:p>
                      <a:pPr algn="ctr"/>
                      <a:r>
                        <a:rPr lang="en-US" dirty="0">
                          <a:solidFill>
                            <a:schemeClr val="tx1">
                              <a:lumMod val="65000"/>
                              <a:lumOff val="35000"/>
                            </a:schemeClr>
                          </a:solidFill>
                        </a:rPr>
                        <a:t>Analytical Tools</a:t>
                      </a:r>
                    </a:p>
                    <a:p>
                      <a:pPr algn="ctr"/>
                      <a:r>
                        <a:rPr lang="en-US" dirty="0">
                          <a:solidFill>
                            <a:schemeClr val="tx1">
                              <a:lumMod val="65000"/>
                              <a:lumOff val="35000"/>
                            </a:schemeClr>
                          </a:solidFill>
                        </a:rPr>
                        <a:t>Military Analysis</a:t>
                      </a:r>
                    </a:p>
                  </a:txBody>
                  <a:tcPr anchor="ctr">
                    <a:lnL w="12700" cmpd="sng">
                      <a:noFill/>
                    </a:lnL>
                    <a:lnR w="12700" cmpd="sng">
                      <a:noFill/>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lumMod val="65000"/>
                              <a:lumOff val="35000"/>
                            </a:schemeClr>
                          </a:solidFill>
                        </a:rPr>
                        <a:t>Code Development</a:t>
                      </a:r>
                    </a:p>
                    <a:p>
                      <a:pPr algn="ctr"/>
                      <a:r>
                        <a:rPr lang="en-US" dirty="0">
                          <a:solidFill>
                            <a:schemeClr val="tx1">
                              <a:lumMod val="65000"/>
                              <a:lumOff val="35000"/>
                            </a:schemeClr>
                          </a:solidFill>
                        </a:rPr>
                        <a:t>Version Control</a:t>
                      </a:r>
                    </a:p>
                  </a:txBody>
                  <a:tcPr anchor="ctr">
                    <a:lnL w="12700" cmpd="sng">
                      <a:noFill/>
                    </a:lnL>
                    <a:lnR w="12700" cmpd="sng">
                      <a:noFill/>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lumMod val="65000"/>
                              <a:lumOff val="35000"/>
                            </a:schemeClr>
                          </a:solidFill>
                        </a:rPr>
                        <a:t>Code Testing</a:t>
                      </a:r>
                    </a:p>
                    <a:p>
                      <a:pPr algn="ctr"/>
                      <a:r>
                        <a:rPr lang="en-US" dirty="0">
                          <a:solidFill>
                            <a:schemeClr val="tx1">
                              <a:lumMod val="65000"/>
                              <a:lumOff val="35000"/>
                            </a:schemeClr>
                          </a:solidFill>
                        </a:rPr>
                        <a:t>Code Maintenance</a:t>
                      </a:r>
                    </a:p>
                    <a:p>
                      <a:pPr algn="ctr"/>
                      <a:r>
                        <a:rPr lang="en-US" sz="1800" kern="1200" dirty="0">
                          <a:solidFill>
                            <a:schemeClr val="tx1">
                              <a:lumMod val="65000"/>
                              <a:lumOff val="35000"/>
                            </a:schemeClr>
                          </a:solidFill>
                          <a:latin typeface="+mn-lt"/>
                          <a:ea typeface="+mn-ea"/>
                          <a:cs typeface="+mn-cs"/>
                        </a:rPr>
                        <a:t>Performance</a:t>
                      </a:r>
                    </a:p>
                  </a:txBody>
                  <a:tcPr anchor="ctr">
                    <a:lnL w="12700" cmpd="sng">
                      <a:noFill/>
                    </a:lnL>
                    <a:lnR w="12700" cmpd="sng">
                      <a:noFill/>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kern="1200" dirty="0">
                          <a:solidFill>
                            <a:schemeClr val="tx1">
                              <a:lumMod val="65000"/>
                              <a:lumOff val="35000"/>
                            </a:schemeClr>
                          </a:solidFill>
                          <a:latin typeface="+mn-lt"/>
                          <a:ea typeface="+mn-ea"/>
                          <a:cs typeface="+mn-cs"/>
                        </a:rPr>
                        <a:t>R</a:t>
                      </a:r>
                    </a:p>
                    <a:p>
                      <a:pPr algn="ctr"/>
                      <a:r>
                        <a:rPr lang="en-US" sz="1800" kern="1200" dirty="0" smtClean="0">
                          <a:solidFill>
                            <a:schemeClr val="tx1">
                              <a:lumMod val="65000"/>
                              <a:lumOff val="35000"/>
                            </a:schemeClr>
                          </a:solidFill>
                          <a:latin typeface="+mn-lt"/>
                          <a:ea typeface="+mn-ea"/>
                          <a:cs typeface="+mn-cs"/>
                        </a:rPr>
                        <a:t>Python</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err="1" smtClean="0">
                          <a:solidFill>
                            <a:schemeClr val="tx1">
                              <a:lumMod val="65000"/>
                              <a:lumOff val="35000"/>
                            </a:schemeClr>
                          </a:solidFill>
                          <a:latin typeface="+mn-lt"/>
                          <a:ea typeface="+mn-ea"/>
                          <a:cs typeface="+mn-cs"/>
                        </a:rPr>
                        <a:t>Jupyter</a:t>
                      </a:r>
                      <a:r>
                        <a:rPr lang="en-US" sz="1800" kern="1200" dirty="0" smtClean="0">
                          <a:solidFill>
                            <a:schemeClr val="tx1">
                              <a:lumMod val="65000"/>
                              <a:lumOff val="35000"/>
                            </a:schemeClr>
                          </a:solidFill>
                          <a:latin typeface="+mn-lt"/>
                          <a:ea typeface="+mn-ea"/>
                          <a:cs typeface="+mn-cs"/>
                        </a:rPr>
                        <a:t> Notebook</a:t>
                      </a:r>
                    </a:p>
                  </a:txBody>
                  <a:tcPr anchor="ctr">
                    <a:lnL w="12700" cmpd="sng">
                      <a:noFill/>
                    </a:lnL>
                    <a:lnR w="12700" cmpd="sng">
                      <a:noFill/>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tx1">
                            <a:lumMod val="65000"/>
                            <a:lumOff val="35000"/>
                          </a:schemeClr>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9620520"/>
                  </a:ext>
                </a:extLst>
              </a:tr>
              <a:tr h="669822">
                <a:tc>
                  <a:txBody>
                    <a:bodyPr/>
                    <a:lstStyle/>
                    <a:p>
                      <a:pPr algn="ctr"/>
                      <a:endParaRPr lang="en-US" dirty="0">
                        <a:solidFill>
                          <a:schemeClr val="tx1">
                            <a:lumMod val="65000"/>
                            <a:lumOff val="35000"/>
                          </a:schemeClr>
                        </a:solidFill>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tx1">
                            <a:lumMod val="65000"/>
                            <a:lumOff val="35000"/>
                          </a:schemeClr>
                        </a:solidFill>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tx1">
                            <a:lumMod val="65000"/>
                            <a:lumOff val="35000"/>
                          </a:schemeClr>
                        </a:solidFill>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tx1">
                            <a:lumMod val="65000"/>
                            <a:lumOff val="35000"/>
                          </a:schemeClr>
                        </a:solidFill>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tx1">
                            <a:lumMod val="65000"/>
                            <a:lumOff val="35000"/>
                          </a:schemeClr>
                        </a:solidFill>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570142452"/>
                  </a:ext>
                </a:extLst>
              </a:tr>
              <a:tr h="630493">
                <a:tc>
                  <a:txBody>
                    <a:bodyPr/>
                    <a:lstStyle/>
                    <a:p>
                      <a:pPr algn="ctr"/>
                      <a:r>
                        <a:rPr lang="en-US" b="1" dirty="0">
                          <a:solidFill>
                            <a:schemeClr val="bg1"/>
                          </a:solidFill>
                        </a:rPr>
                        <a:t>Mon</a:t>
                      </a:r>
                      <a:r>
                        <a:rPr lang="en-US" dirty="0">
                          <a:solidFill>
                            <a:schemeClr val="bg1"/>
                          </a:solidFill>
                        </a:rPr>
                        <a:t> (24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Tues</a:t>
                      </a:r>
                      <a:r>
                        <a:rPr lang="en-US" dirty="0">
                          <a:solidFill>
                            <a:schemeClr val="bg1"/>
                          </a:solidFill>
                        </a:rPr>
                        <a:t> (25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Wed</a:t>
                      </a:r>
                      <a:r>
                        <a:rPr lang="en-US" dirty="0">
                          <a:solidFill>
                            <a:schemeClr val="bg1"/>
                          </a:solidFill>
                        </a:rPr>
                        <a:t> (26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Thurs</a:t>
                      </a:r>
                      <a:r>
                        <a:rPr lang="en-US" dirty="0">
                          <a:solidFill>
                            <a:schemeClr val="bg1"/>
                          </a:solidFill>
                        </a:rPr>
                        <a:t> (27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Fri</a:t>
                      </a:r>
                      <a:r>
                        <a:rPr lang="en-US" dirty="0">
                          <a:solidFill>
                            <a:schemeClr val="bg1"/>
                          </a:solidFill>
                        </a:rPr>
                        <a:t> (28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xmlns="" val="3867658397"/>
                  </a:ext>
                </a:extLst>
              </a:tr>
              <a:tr h="962333">
                <a:tc>
                  <a:txBody>
                    <a:bodyPr/>
                    <a:lstStyle/>
                    <a:p>
                      <a:pPr algn="ctr"/>
                      <a:r>
                        <a:rPr lang="en-US" dirty="0" err="1">
                          <a:solidFill>
                            <a:schemeClr val="tx1">
                              <a:lumMod val="65000"/>
                              <a:lumOff val="35000"/>
                            </a:schemeClr>
                          </a:solidFill>
                        </a:rPr>
                        <a:t>Matlab</a:t>
                      </a:r>
                      <a:endParaRPr lang="en-US" dirty="0">
                        <a:solidFill>
                          <a:schemeClr val="tx1">
                            <a:lumMod val="65000"/>
                            <a:lumOff val="35000"/>
                          </a:schemeClr>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dirty="0" smtClean="0">
                          <a:solidFill>
                            <a:schemeClr val="tx1">
                              <a:lumMod val="65000"/>
                              <a:lumOff val="35000"/>
                            </a:schemeClr>
                          </a:solidFill>
                        </a:rPr>
                        <a:t>Julia</a:t>
                      </a:r>
                    </a:p>
                    <a:p>
                      <a:pPr algn="ctr"/>
                      <a:r>
                        <a:rPr lang="en-US" sz="1800" kern="1200" dirty="0" err="1" smtClean="0">
                          <a:solidFill>
                            <a:schemeClr val="tx1">
                              <a:lumMod val="65000"/>
                              <a:lumOff val="35000"/>
                            </a:schemeClr>
                          </a:solidFill>
                          <a:latin typeface="+mn-lt"/>
                          <a:ea typeface="+mn-ea"/>
                          <a:cs typeface="+mn-cs"/>
                        </a:rPr>
                        <a:t>Jupyter</a:t>
                      </a:r>
                      <a:r>
                        <a:rPr lang="en-US" sz="1800" kern="1200" dirty="0" smtClean="0">
                          <a:solidFill>
                            <a:schemeClr val="tx1">
                              <a:lumMod val="65000"/>
                              <a:lumOff val="35000"/>
                            </a:schemeClr>
                          </a:solidFill>
                          <a:latin typeface="+mn-lt"/>
                          <a:ea typeface="+mn-ea"/>
                          <a:cs typeface="+mn-cs"/>
                        </a:rPr>
                        <a:t> Lab</a:t>
                      </a:r>
                      <a:endParaRPr lang="en-US" sz="1800" kern="1200" dirty="0">
                        <a:solidFill>
                          <a:schemeClr val="tx1">
                            <a:lumMod val="65000"/>
                            <a:lumOff val="35000"/>
                          </a:schemeClr>
                        </a:solidFill>
                        <a:latin typeface="+mn-lt"/>
                        <a:ea typeface="+mn-ea"/>
                        <a:cs typeface="+mn-cs"/>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dirty="0">
                          <a:solidFill>
                            <a:schemeClr val="tx1">
                              <a:lumMod val="65000"/>
                              <a:lumOff val="35000"/>
                            </a:schemeClr>
                          </a:solidFill>
                        </a:rPr>
                        <a:t>Project</a:t>
                      </a: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dirty="0">
                          <a:solidFill>
                            <a:schemeClr val="tx1">
                              <a:lumMod val="65000"/>
                              <a:lumOff val="35000"/>
                            </a:schemeClr>
                          </a:solidFill>
                        </a:rPr>
                        <a:t>Project</a:t>
                      </a:r>
                    </a:p>
                    <a:p>
                      <a:pPr algn="ctr"/>
                      <a:r>
                        <a:rPr lang="en-US" sz="1800" kern="1200" dirty="0">
                          <a:solidFill>
                            <a:schemeClr val="tx1">
                              <a:lumMod val="65000"/>
                              <a:lumOff val="35000"/>
                            </a:schemeClr>
                          </a:solidFill>
                          <a:latin typeface="+mn-lt"/>
                          <a:ea typeface="+mn-ea"/>
                          <a:cs typeface="+mn-cs"/>
                        </a:rPr>
                        <a:t>Wrap-Up</a:t>
                      </a: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solidFill>
                          <a:schemeClr val="tx1">
                            <a:lumMod val="65000"/>
                            <a:lumOff val="35000"/>
                          </a:schemeClr>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040072640"/>
                  </a:ext>
                </a:extLst>
              </a:tr>
            </a:tbl>
          </a:graphicData>
        </a:graphic>
      </p:graphicFrame>
    </p:spTree>
    <p:extLst>
      <p:ext uri="{BB962C8B-B14F-4D97-AF65-F5344CB8AC3E}">
        <p14:creationId xmlns:p14="http://schemas.microsoft.com/office/powerpoint/2010/main" val="20342574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
            <a:ext cx="11830051" cy="876300"/>
          </a:xfrm>
        </p:spPr>
        <p:txBody>
          <a:bodyPr>
            <a:normAutofit/>
          </a:bodyPr>
          <a:lstStyle/>
          <a:p>
            <a:r>
              <a:rPr lang="en-US" sz="3200" dirty="0">
                <a:solidFill>
                  <a:srgbClr val="111D4F"/>
                </a:solidFill>
                <a:latin typeface="Arial" panose="020B0604020202020204" pitchFamily="34" charset="0"/>
                <a:cs typeface="Arial" panose="020B0604020202020204" pitchFamily="34" charset="0"/>
              </a:rPr>
              <a:t>Agenda</a:t>
            </a:r>
          </a:p>
        </p:txBody>
      </p:sp>
      <p:sp>
        <p:nvSpPr>
          <p:cNvPr id="3" name="Content Placeholder 2"/>
          <p:cNvSpPr>
            <a:spLocks noGrp="1"/>
          </p:cNvSpPr>
          <p:nvPr>
            <p:ph idx="1"/>
          </p:nvPr>
        </p:nvSpPr>
        <p:spPr>
          <a:xfrm>
            <a:off x="733425" y="1238250"/>
            <a:ext cx="10620375" cy="4539386"/>
          </a:xfrm>
        </p:spPr>
        <p:txBody>
          <a:bodyPr anchor="t">
            <a:normAutofit/>
          </a:bodyPr>
          <a:lstStyle/>
          <a:p>
            <a:r>
              <a:rPr lang="en-US" sz="2400" dirty="0" smtClean="0">
                <a:solidFill>
                  <a:srgbClr val="111D4F"/>
                </a:solidFill>
                <a:latin typeface="Arial" panose="020B0604020202020204" pitchFamily="34" charset="0"/>
                <a:cs typeface="Arial" panose="020B0604020202020204" pitchFamily="34" charset="0"/>
              </a:rPr>
              <a:t>Course Project</a:t>
            </a:r>
            <a:endParaRPr lang="en-US" sz="2000" dirty="0">
              <a:solidFill>
                <a:srgbClr val="111D4F"/>
              </a:solidFill>
              <a:latin typeface="Arial" panose="020B0604020202020204" pitchFamily="34" charset="0"/>
              <a:cs typeface="Arial" panose="020B0604020202020204" pitchFamily="34" charset="0"/>
            </a:endParaRPr>
          </a:p>
        </p:txBody>
      </p:sp>
      <p:sp>
        <p:nvSpPr>
          <p:cNvPr id="6" name="Rectangle 5"/>
          <p:cNvSpPr/>
          <p:nvPr/>
        </p:nvSpPr>
        <p:spPr>
          <a:xfrm>
            <a:off x="1366982" y="6327971"/>
            <a:ext cx="10825018" cy="530029"/>
          </a:xfrm>
          <a:prstGeom prst="rect">
            <a:avLst/>
          </a:prstGeom>
          <a:solidFill>
            <a:srgbClr val="111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3"/>
          <a:stretch>
            <a:fillRect/>
          </a:stretch>
        </p:blipFill>
        <p:spPr>
          <a:xfrm>
            <a:off x="0" y="6328310"/>
            <a:ext cx="1366982" cy="529690"/>
          </a:xfrm>
          <a:prstGeom prst="rect">
            <a:avLst/>
          </a:prstGeom>
        </p:spPr>
      </p:pic>
      <p:sp>
        <p:nvSpPr>
          <p:cNvPr id="8" name="Slide Number Placeholder 7"/>
          <p:cNvSpPr>
            <a:spLocks noGrp="1"/>
          </p:cNvSpPr>
          <p:nvPr>
            <p:ph type="sldNum" sz="quarter" idx="12"/>
          </p:nvPr>
        </p:nvSpPr>
        <p:spPr/>
        <p:txBody>
          <a:bodyPr/>
          <a:lstStyle/>
          <a:p>
            <a:fld id="{A9F10B4E-A22C-48DD-BF96-89E92FBA24D0}" type="slidenum">
              <a:rPr lang="en-US" smtClean="0">
                <a:solidFill>
                  <a:schemeClr val="bg1"/>
                </a:solidFill>
              </a:rPr>
              <a:t>3</a:t>
            </a:fld>
            <a:endParaRPr lang="en-US" dirty="0">
              <a:solidFill>
                <a:schemeClr val="bg1"/>
              </a:solidFill>
            </a:endParaRPr>
          </a:p>
        </p:txBody>
      </p:sp>
      <p:sp>
        <p:nvSpPr>
          <p:cNvPr id="10" name="Rectangle 9"/>
          <p:cNvSpPr/>
          <p:nvPr/>
        </p:nvSpPr>
        <p:spPr>
          <a:xfrm>
            <a:off x="6607897" y="6327633"/>
            <a:ext cx="3174278" cy="53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050" dirty="0">
                <a:solidFill>
                  <a:schemeClr val="bg1"/>
                </a:solidFill>
              </a:rPr>
              <a:t>Fundamentals of Programming II</a:t>
            </a:r>
          </a:p>
          <a:p>
            <a:pPr>
              <a:lnSpc>
                <a:spcPct val="150000"/>
              </a:lnSpc>
            </a:pPr>
            <a:r>
              <a:rPr lang="en-US" sz="1050" dirty="0">
                <a:solidFill>
                  <a:schemeClr val="bg1"/>
                </a:solidFill>
              </a:rPr>
              <a:t>Keith &amp; Jenkins, Air Force Institute of Technology</a:t>
            </a:r>
            <a:endParaRPr lang="en-US" sz="1050" dirty="0"/>
          </a:p>
        </p:txBody>
      </p:sp>
    </p:spTree>
    <p:extLst>
      <p:ext uri="{BB962C8B-B14F-4D97-AF65-F5344CB8AC3E}">
        <p14:creationId xmlns:p14="http://schemas.microsoft.com/office/powerpoint/2010/main" val="2255676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
            <a:ext cx="11830051" cy="876300"/>
          </a:xfrm>
        </p:spPr>
        <p:txBody>
          <a:bodyPr>
            <a:normAutofit/>
          </a:bodyPr>
          <a:lstStyle/>
          <a:p>
            <a:r>
              <a:rPr lang="en-US" sz="3200" dirty="0" smtClean="0">
                <a:solidFill>
                  <a:srgbClr val="111D4F"/>
                </a:solidFill>
                <a:latin typeface="Arial" panose="020B0604020202020204" pitchFamily="34" charset="0"/>
                <a:cs typeface="Arial" panose="020B0604020202020204" pitchFamily="34" charset="0"/>
              </a:rPr>
              <a:t>Course Project</a:t>
            </a:r>
            <a:endParaRPr lang="en-US" sz="3200" dirty="0">
              <a:solidFill>
                <a:srgbClr val="111D4F"/>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33425" y="1238250"/>
            <a:ext cx="10620375" cy="4539386"/>
          </a:xfrm>
        </p:spPr>
        <p:txBody>
          <a:bodyPr anchor="t">
            <a:normAutofit/>
          </a:bodyPr>
          <a:lstStyle/>
          <a:p>
            <a:r>
              <a:rPr lang="en-US" sz="2400" dirty="0" smtClean="0">
                <a:solidFill>
                  <a:srgbClr val="111D4F"/>
                </a:solidFill>
                <a:latin typeface="Arial" panose="020B0604020202020204" pitchFamily="34" charset="0"/>
                <a:cs typeface="Arial" panose="020B0604020202020204" pitchFamily="34" charset="0"/>
              </a:rPr>
              <a:t>Desired Outcome: get familiar enough in R, Julia, or Python that you can use it to make homework and projects easier</a:t>
            </a:r>
            <a:endParaRPr lang="en-US" sz="2000" dirty="0" smtClean="0">
              <a:solidFill>
                <a:srgbClr val="111D4F"/>
              </a:solidFill>
              <a:latin typeface="Arial" panose="020B0604020202020204" pitchFamily="34" charset="0"/>
              <a:cs typeface="Arial" panose="020B0604020202020204" pitchFamily="34" charset="0"/>
            </a:endParaRPr>
          </a:p>
          <a:p>
            <a:endParaRPr lang="en-US" sz="2400" dirty="0">
              <a:solidFill>
                <a:srgbClr val="111D4F"/>
              </a:solidFill>
              <a:latin typeface="Arial" panose="020B0604020202020204" pitchFamily="34" charset="0"/>
              <a:cs typeface="Arial" panose="020B0604020202020204" pitchFamily="34" charset="0"/>
            </a:endParaRPr>
          </a:p>
          <a:p>
            <a:r>
              <a:rPr lang="en-US" sz="2400" dirty="0" smtClean="0">
                <a:solidFill>
                  <a:srgbClr val="111D4F"/>
                </a:solidFill>
                <a:latin typeface="Arial" panose="020B0604020202020204" pitchFamily="34" charset="0"/>
                <a:cs typeface="Arial" panose="020B0604020202020204" pitchFamily="34" charset="0"/>
              </a:rPr>
              <a:t>ROE</a:t>
            </a:r>
          </a:p>
          <a:p>
            <a:pPr lvl="1"/>
            <a:r>
              <a:rPr lang="en-US" sz="2000" dirty="0" smtClean="0">
                <a:solidFill>
                  <a:srgbClr val="111D4F"/>
                </a:solidFill>
                <a:latin typeface="Arial" panose="020B0604020202020204" pitchFamily="34" charset="0"/>
                <a:cs typeface="Arial" panose="020B0604020202020204" pitchFamily="34" charset="0"/>
              </a:rPr>
              <a:t>Pick a language that you’re not familiar with!</a:t>
            </a:r>
          </a:p>
          <a:p>
            <a:pPr lvl="1"/>
            <a:r>
              <a:rPr lang="en-US" sz="2000" dirty="0" smtClean="0">
                <a:solidFill>
                  <a:srgbClr val="111D4F"/>
                </a:solidFill>
                <a:latin typeface="Arial" panose="020B0604020202020204" pitchFamily="34" charset="0"/>
                <a:cs typeface="Arial" panose="020B0604020202020204" pitchFamily="34" charset="0"/>
              </a:rPr>
              <a:t>No Excel or JMP…not even to look at the data</a:t>
            </a:r>
          </a:p>
          <a:p>
            <a:pPr lvl="1"/>
            <a:r>
              <a:rPr lang="en-US" sz="2000" dirty="0" smtClean="0">
                <a:solidFill>
                  <a:srgbClr val="111D4F"/>
                </a:solidFill>
                <a:latin typeface="Arial" panose="020B0604020202020204" pitchFamily="34" charset="0"/>
                <a:cs typeface="Arial" panose="020B0604020202020204" pitchFamily="34" charset="0"/>
              </a:rPr>
              <a:t>Use the help/support/tutorials from previous lectures when you get stuck</a:t>
            </a:r>
          </a:p>
          <a:p>
            <a:pPr lvl="1"/>
            <a:endParaRPr lang="en-US" sz="2000" dirty="0" smtClean="0">
              <a:solidFill>
                <a:srgbClr val="111D4F"/>
              </a:solidFill>
              <a:latin typeface="Arial" panose="020B0604020202020204" pitchFamily="34" charset="0"/>
              <a:cs typeface="Arial" panose="020B0604020202020204" pitchFamily="34" charset="0"/>
            </a:endParaRPr>
          </a:p>
          <a:p>
            <a:endParaRPr lang="en-US" sz="2400" dirty="0">
              <a:solidFill>
                <a:srgbClr val="111D4F"/>
              </a:solidFill>
              <a:latin typeface="Arial" panose="020B0604020202020204" pitchFamily="34" charset="0"/>
              <a:cs typeface="Arial" panose="020B0604020202020204" pitchFamily="34" charset="0"/>
            </a:endParaRPr>
          </a:p>
          <a:p>
            <a:endParaRPr lang="en-US" sz="2400" dirty="0" smtClean="0">
              <a:solidFill>
                <a:srgbClr val="111D4F"/>
              </a:solidFill>
              <a:latin typeface="Arial" panose="020B0604020202020204" pitchFamily="34" charset="0"/>
              <a:cs typeface="Arial" panose="020B0604020202020204" pitchFamily="34" charset="0"/>
            </a:endParaRPr>
          </a:p>
          <a:p>
            <a:endParaRPr lang="en-US" sz="2400" dirty="0">
              <a:solidFill>
                <a:srgbClr val="111D4F"/>
              </a:solidFill>
              <a:latin typeface="Arial" panose="020B0604020202020204" pitchFamily="34" charset="0"/>
              <a:cs typeface="Arial" panose="020B0604020202020204" pitchFamily="34" charset="0"/>
            </a:endParaRPr>
          </a:p>
          <a:p>
            <a:pPr marL="0" indent="0">
              <a:buNone/>
            </a:pPr>
            <a:endParaRPr lang="en-US" sz="2400" dirty="0">
              <a:solidFill>
                <a:srgbClr val="111D4F"/>
              </a:solidFill>
              <a:latin typeface="Arial" panose="020B0604020202020204" pitchFamily="34" charset="0"/>
              <a:cs typeface="Arial" panose="020B0604020202020204" pitchFamily="34" charset="0"/>
            </a:endParaRPr>
          </a:p>
          <a:p>
            <a:endParaRPr lang="en-US" sz="2000" dirty="0" smtClean="0">
              <a:solidFill>
                <a:srgbClr val="111D4F"/>
              </a:solidFill>
              <a:latin typeface="Arial" panose="020B0604020202020204" pitchFamily="34" charset="0"/>
              <a:cs typeface="Arial" panose="020B0604020202020204" pitchFamily="34" charset="0"/>
            </a:endParaRPr>
          </a:p>
        </p:txBody>
      </p:sp>
      <p:sp>
        <p:nvSpPr>
          <p:cNvPr id="6" name="Rectangle 5"/>
          <p:cNvSpPr/>
          <p:nvPr/>
        </p:nvSpPr>
        <p:spPr>
          <a:xfrm>
            <a:off x="1366982" y="6327971"/>
            <a:ext cx="10825018" cy="530029"/>
          </a:xfrm>
          <a:prstGeom prst="rect">
            <a:avLst/>
          </a:prstGeom>
          <a:solidFill>
            <a:srgbClr val="111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3"/>
          <a:stretch>
            <a:fillRect/>
          </a:stretch>
        </p:blipFill>
        <p:spPr>
          <a:xfrm>
            <a:off x="0" y="6328310"/>
            <a:ext cx="1366982" cy="529690"/>
          </a:xfrm>
          <a:prstGeom prst="rect">
            <a:avLst/>
          </a:prstGeom>
        </p:spPr>
      </p:pic>
      <p:sp>
        <p:nvSpPr>
          <p:cNvPr id="8" name="Slide Number Placeholder 7"/>
          <p:cNvSpPr>
            <a:spLocks noGrp="1"/>
          </p:cNvSpPr>
          <p:nvPr>
            <p:ph type="sldNum" sz="quarter" idx="12"/>
          </p:nvPr>
        </p:nvSpPr>
        <p:spPr/>
        <p:txBody>
          <a:bodyPr/>
          <a:lstStyle/>
          <a:p>
            <a:fld id="{A9F10B4E-A22C-48DD-BF96-89E92FBA24D0}" type="slidenum">
              <a:rPr lang="en-US" smtClean="0">
                <a:solidFill>
                  <a:schemeClr val="bg1"/>
                </a:solidFill>
              </a:rPr>
              <a:t>4</a:t>
            </a:fld>
            <a:endParaRPr lang="en-US" dirty="0">
              <a:solidFill>
                <a:schemeClr val="bg1"/>
              </a:solidFill>
            </a:endParaRPr>
          </a:p>
        </p:txBody>
      </p:sp>
      <p:sp>
        <p:nvSpPr>
          <p:cNvPr id="10" name="Rectangle 9"/>
          <p:cNvSpPr/>
          <p:nvPr/>
        </p:nvSpPr>
        <p:spPr>
          <a:xfrm>
            <a:off x="6607897" y="6327633"/>
            <a:ext cx="3174278" cy="53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050" dirty="0">
                <a:solidFill>
                  <a:schemeClr val="bg1"/>
                </a:solidFill>
              </a:rPr>
              <a:t>Fundamentals of Programming II</a:t>
            </a:r>
          </a:p>
          <a:p>
            <a:pPr>
              <a:lnSpc>
                <a:spcPct val="150000"/>
              </a:lnSpc>
            </a:pPr>
            <a:r>
              <a:rPr lang="en-US" sz="1050" dirty="0">
                <a:solidFill>
                  <a:schemeClr val="bg1"/>
                </a:solidFill>
              </a:rPr>
              <a:t>Keith &amp; Jenkins, Air Force Institute of Technology</a:t>
            </a:r>
            <a:endParaRPr lang="en-US" sz="1050" dirty="0"/>
          </a:p>
        </p:txBody>
      </p:sp>
    </p:spTree>
    <p:extLst>
      <p:ext uri="{BB962C8B-B14F-4D97-AF65-F5344CB8AC3E}">
        <p14:creationId xmlns:p14="http://schemas.microsoft.com/office/powerpoint/2010/main" val="4303312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
            <a:ext cx="11830051" cy="876300"/>
          </a:xfrm>
        </p:spPr>
        <p:txBody>
          <a:bodyPr>
            <a:normAutofit/>
          </a:bodyPr>
          <a:lstStyle/>
          <a:p>
            <a:r>
              <a:rPr lang="en-US" sz="3200" dirty="0" smtClean="0">
                <a:solidFill>
                  <a:srgbClr val="111D4F"/>
                </a:solidFill>
                <a:latin typeface="Arial" panose="020B0604020202020204" pitchFamily="34" charset="0"/>
                <a:cs typeface="Arial" panose="020B0604020202020204" pitchFamily="34" charset="0"/>
              </a:rPr>
              <a:t>Project Overview</a:t>
            </a:r>
            <a:endParaRPr lang="en-US" sz="3200" dirty="0">
              <a:solidFill>
                <a:srgbClr val="111D4F"/>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33425" y="1238250"/>
            <a:ext cx="10620375" cy="4539386"/>
          </a:xfrm>
        </p:spPr>
        <p:txBody>
          <a:bodyPr anchor="t">
            <a:normAutofit/>
          </a:bodyPr>
          <a:lstStyle/>
          <a:p>
            <a:r>
              <a:rPr lang="en-US" sz="2400" dirty="0" smtClean="0">
                <a:solidFill>
                  <a:srgbClr val="111D4F"/>
                </a:solidFill>
                <a:latin typeface="Arial" panose="020B0604020202020204" pitchFamily="34" charset="0"/>
                <a:cs typeface="Arial" panose="020B0604020202020204" pitchFamily="34" charset="0"/>
              </a:rPr>
              <a:t>Analyze data from </a:t>
            </a:r>
            <a:r>
              <a:rPr lang="en-US" sz="2400" dirty="0">
                <a:solidFill>
                  <a:srgbClr val="111D4F"/>
                </a:solidFill>
                <a:latin typeface="Arial" panose="020B0604020202020204" pitchFamily="34" charset="0"/>
                <a:cs typeface="Arial" panose="020B0604020202020204" pitchFamily="34" charset="0"/>
              </a:rPr>
              <a:t>the </a:t>
            </a:r>
            <a:r>
              <a:rPr lang="en-US" sz="2400" dirty="0">
                <a:solidFill>
                  <a:srgbClr val="111D4F"/>
                </a:solidFill>
                <a:latin typeface="Arial" panose="020B0604020202020204" pitchFamily="34" charset="0"/>
                <a:cs typeface="Arial" panose="020B0604020202020204" pitchFamily="34" charset="0"/>
              </a:rPr>
              <a:t>Armed Conflict Location &amp; Event </a:t>
            </a:r>
            <a:r>
              <a:rPr lang="en-US" sz="2400" dirty="0" smtClean="0">
                <a:solidFill>
                  <a:srgbClr val="111D4F"/>
                </a:solidFill>
                <a:latin typeface="Arial" panose="020B0604020202020204" pitchFamily="34" charset="0"/>
                <a:cs typeface="Arial" panose="020B0604020202020204" pitchFamily="34" charset="0"/>
              </a:rPr>
              <a:t>Data Project</a:t>
            </a:r>
            <a:endParaRPr lang="en-US" sz="2400" dirty="0">
              <a:solidFill>
                <a:srgbClr val="111D4F"/>
              </a:solidFill>
              <a:latin typeface="Arial" panose="020B0604020202020204" pitchFamily="34" charset="0"/>
              <a:cs typeface="Arial" panose="020B0604020202020204" pitchFamily="34" charset="0"/>
            </a:endParaRPr>
          </a:p>
          <a:p>
            <a:endParaRPr lang="en-US" sz="2400" dirty="0">
              <a:solidFill>
                <a:srgbClr val="111D4F"/>
              </a:solidFill>
              <a:latin typeface="Arial" panose="020B0604020202020204" pitchFamily="34" charset="0"/>
              <a:cs typeface="Arial" panose="020B0604020202020204" pitchFamily="34" charset="0"/>
            </a:endParaRPr>
          </a:p>
          <a:p>
            <a:r>
              <a:rPr lang="en-US" sz="2400" dirty="0" smtClean="0">
                <a:solidFill>
                  <a:srgbClr val="111D4F"/>
                </a:solidFill>
                <a:latin typeface="Arial" panose="020B0604020202020204" pitchFamily="34" charset="0"/>
                <a:cs typeface="Arial" panose="020B0604020202020204" pitchFamily="34" charset="0"/>
              </a:rPr>
              <a:t>Dataset: Armed conflict in the Southeast Asia region 2010-2018</a:t>
            </a:r>
          </a:p>
          <a:p>
            <a:endParaRPr lang="en-US" sz="2400" dirty="0">
              <a:solidFill>
                <a:srgbClr val="111D4F"/>
              </a:solidFill>
              <a:latin typeface="Arial" panose="020B0604020202020204" pitchFamily="34" charset="0"/>
              <a:cs typeface="Arial" panose="020B0604020202020204" pitchFamily="34" charset="0"/>
            </a:endParaRPr>
          </a:p>
          <a:p>
            <a:r>
              <a:rPr lang="en-US" sz="2400" dirty="0" smtClean="0">
                <a:solidFill>
                  <a:srgbClr val="111D4F"/>
                </a:solidFill>
                <a:latin typeface="Arial" panose="020B0604020202020204" pitchFamily="34" charset="0"/>
                <a:cs typeface="Arial" panose="020B0604020202020204" pitchFamily="34" charset="0"/>
              </a:rPr>
              <a:t>Research Questions</a:t>
            </a:r>
          </a:p>
          <a:p>
            <a:pPr lvl="1"/>
            <a:r>
              <a:rPr lang="en-US" sz="2000" dirty="0" smtClean="0">
                <a:solidFill>
                  <a:srgbClr val="111D4F"/>
                </a:solidFill>
                <a:latin typeface="Arial" panose="020B0604020202020204" pitchFamily="34" charset="0"/>
                <a:cs typeface="Arial" panose="020B0604020202020204" pitchFamily="34" charset="0"/>
              </a:rPr>
              <a:t>Which country experienced the most violence since 2010?</a:t>
            </a:r>
          </a:p>
          <a:p>
            <a:pPr lvl="1"/>
            <a:r>
              <a:rPr lang="en-US" sz="2000" dirty="0" smtClean="0">
                <a:solidFill>
                  <a:srgbClr val="111D4F"/>
                </a:solidFill>
                <a:latin typeface="Arial" panose="020B0604020202020204" pitchFamily="34" charset="0"/>
                <a:cs typeface="Arial" panose="020B0604020202020204" pitchFamily="34" charset="0"/>
              </a:rPr>
              <a:t>How has violence been trending in Southeast Asia over time?</a:t>
            </a:r>
          </a:p>
          <a:p>
            <a:pPr lvl="1"/>
            <a:r>
              <a:rPr lang="en-US" sz="2000" dirty="0" smtClean="0">
                <a:solidFill>
                  <a:srgbClr val="111D4F"/>
                </a:solidFill>
                <a:latin typeface="Arial" panose="020B0604020202020204" pitchFamily="34" charset="0"/>
                <a:cs typeface="Arial" panose="020B0604020202020204" pitchFamily="34" charset="0"/>
              </a:rPr>
              <a:t>Do violence trends vary by country or region?</a:t>
            </a:r>
          </a:p>
          <a:p>
            <a:pPr lvl="1"/>
            <a:r>
              <a:rPr lang="en-US" sz="2000" dirty="0" smtClean="0">
                <a:solidFill>
                  <a:srgbClr val="111D4F"/>
                </a:solidFill>
                <a:latin typeface="Arial" panose="020B0604020202020204" pitchFamily="34" charset="0"/>
                <a:cs typeface="Arial" panose="020B0604020202020204" pitchFamily="34" charset="0"/>
              </a:rPr>
              <a:t>Anything else interesting you find!</a:t>
            </a:r>
          </a:p>
          <a:p>
            <a:pPr lvl="1"/>
            <a:endParaRPr lang="en-US" sz="2400" dirty="0">
              <a:solidFill>
                <a:srgbClr val="111D4F"/>
              </a:solidFill>
              <a:latin typeface="Arial" panose="020B0604020202020204" pitchFamily="34" charset="0"/>
              <a:cs typeface="Arial" panose="020B0604020202020204" pitchFamily="34" charset="0"/>
            </a:endParaRPr>
          </a:p>
          <a:p>
            <a:endParaRPr lang="en-US" sz="2400" dirty="0">
              <a:solidFill>
                <a:srgbClr val="111D4F"/>
              </a:solidFill>
              <a:latin typeface="Arial" panose="020B0604020202020204" pitchFamily="34" charset="0"/>
              <a:cs typeface="Arial" panose="020B0604020202020204" pitchFamily="34" charset="0"/>
            </a:endParaRPr>
          </a:p>
          <a:p>
            <a:endParaRPr lang="en-US" sz="2400" dirty="0" smtClean="0">
              <a:solidFill>
                <a:srgbClr val="111D4F"/>
              </a:solidFill>
              <a:latin typeface="Arial" panose="020B0604020202020204" pitchFamily="34" charset="0"/>
              <a:cs typeface="Arial" panose="020B0604020202020204" pitchFamily="34" charset="0"/>
            </a:endParaRPr>
          </a:p>
          <a:p>
            <a:endParaRPr lang="en-US" sz="2400" dirty="0">
              <a:solidFill>
                <a:srgbClr val="111D4F"/>
              </a:solidFill>
              <a:latin typeface="Arial" panose="020B0604020202020204" pitchFamily="34" charset="0"/>
              <a:cs typeface="Arial" panose="020B0604020202020204" pitchFamily="34" charset="0"/>
            </a:endParaRPr>
          </a:p>
          <a:p>
            <a:pPr marL="0" indent="0">
              <a:buNone/>
            </a:pPr>
            <a:endParaRPr lang="en-US" sz="2400" dirty="0">
              <a:solidFill>
                <a:srgbClr val="111D4F"/>
              </a:solidFill>
              <a:latin typeface="Arial" panose="020B0604020202020204" pitchFamily="34" charset="0"/>
              <a:cs typeface="Arial" panose="020B0604020202020204" pitchFamily="34" charset="0"/>
            </a:endParaRPr>
          </a:p>
          <a:p>
            <a:endParaRPr lang="en-US" sz="2000" dirty="0" smtClean="0">
              <a:solidFill>
                <a:srgbClr val="111D4F"/>
              </a:solidFill>
              <a:latin typeface="Arial" panose="020B0604020202020204" pitchFamily="34" charset="0"/>
              <a:cs typeface="Arial" panose="020B0604020202020204" pitchFamily="34" charset="0"/>
            </a:endParaRPr>
          </a:p>
        </p:txBody>
      </p:sp>
      <p:sp>
        <p:nvSpPr>
          <p:cNvPr id="6" name="Rectangle 5"/>
          <p:cNvSpPr/>
          <p:nvPr/>
        </p:nvSpPr>
        <p:spPr>
          <a:xfrm>
            <a:off x="1366982" y="6327971"/>
            <a:ext cx="10825018" cy="530029"/>
          </a:xfrm>
          <a:prstGeom prst="rect">
            <a:avLst/>
          </a:prstGeom>
          <a:solidFill>
            <a:srgbClr val="111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3"/>
          <a:stretch>
            <a:fillRect/>
          </a:stretch>
        </p:blipFill>
        <p:spPr>
          <a:xfrm>
            <a:off x="0" y="6328310"/>
            <a:ext cx="1366982" cy="529690"/>
          </a:xfrm>
          <a:prstGeom prst="rect">
            <a:avLst/>
          </a:prstGeom>
        </p:spPr>
      </p:pic>
      <p:sp>
        <p:nvSpPr>
          <p:cNvPr id="8" name="Slide Number Placeholder 7"/>
          <p:cNvSpPr>
            <a:spLocks noGrp="1"/>
          </p:cNvSpPr>
          <p:nvPr>
            <p:ph type="sldNum" sz="quarter" idx="12"/>
          </p:nvPr>
        </p:nvSpPr>
        <p:spPr/>
        <p:txBody>
          <a:bodyPr/>
          <a:lstStyle/>
          <a:p>
            <a:fld id="{A9F10B4E-A22C-48DD-BF96-89E92FBA24D0}" type="slidenum">
              <a:rPr lang="en-US" smtClean="0">
                <a:solidFill>
                  <a:schemeClr val="bg1"/>
                </a:solidFill>
              </a:rPr>
              <a:t>5</a:t>
            </a:fld>
            <a:endParaRPr lang="en-US" dirty="0">
              <a:solidFill>
                <a:schemeClr val="bg1"/>
              </a:solidFill>
            </a:endParaRPr>
          </a:p>
        </p:txBody>
      </p:sp>
      <p:sp>
        <p:nvSpPr>
          <p:cNvPr id="10" name="Rectangle 9"/>
          <p:cNvSpPr/>
          <p:nvPr/>
        </p:nvSpPr>
        <p:spPr>
          <a:xfrm>
            <a:off x="6607897" y="6327633"/>
            <a:ext cx="3174278" cy="53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050" dirty="0">
                <a:solidFill>
                  <a:schemeClr val="bg1"/>
                </a:solidFill>
              </a:rPr>
              <a:t>Fundamentals of Programming II</a:t>
            </a:r>
          </a:p>
          <a:p>
            <a:pPr>
              <a:lnSpc>
                <a:spcPct val="150000"/>
              </a:lnSpc>
            </a:pPr>
            <a:r>
              <a:rPr lang="en-US" sz="1050" dirty="0">
                <a:solidFill>
                  <a:schemeClr val="bg1"/>
                </a:solidFill>
              </a:rPr>
              <a:t>Keith &amp; Jenkins, Air Force Institute of Technology</a:t>
            </a:r>
            <a:endParaRPr lang="en-US" sz="1050" dirty="0"/>
          </a:p>
        </p:txBody>
      </p:sp>
    </p:spTree>
    <p:extLst>
      <p:ext uri="{BB962C8B-B14F-4D97-AF65-F5344CB8AC3E}">
        <p14:creationId xmlns:p14="http://schemas.microsoft.com/office/powerpoint/2010/main" val="32600613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
            <a:ext cx="11830051" cy="876300"/>
          </a:xfrm>
        </p:spPr>
        <p:txBody>
          <a:bodyPr>
            <a:normAutofit/>
          </a:bodyPr>
          <a:lstStyle/>
          <a:p>
            <a:r>
              <a:rPr lang="en-US" sz="3200" dirty="0" smtClean="0">
                <a:solidFill>
                  <a:srgbClr val="111D4F"/>
                </a:solidFill>
                <a:latin typeface="Arial" panose="020B0604020202020204" pitchFamily="34" charset="0"/>
                <a:cs typeface="Arial" panose="020B0604020202020204" pitchFamily="34" charset="0"/>
              </a:rPr>
              <a:t>Project Tasks</a:t>
            </a:r>
            <a:endParaRPr lang="en-US" sz="3200" dirty="0">
              <a:solidFill>
                <a:srgbClr val="111D4F"/>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33425" y="1238250"/>
            <a:ext cx="10620375" cy="4539386"/>
          </a:xfrm>
        </p:spPr>
        <p:txBody>
          <a:bodyPr anchor="t">
            <a:normAutofit fontScale="70000" lnSpcReduction="20000"/>
          </a:bodyPr>
          <a:lstStyle/>
          <a:p>
            <a:r>
              <a:rPr lang="en-US" sz="2400" dirty="0" smtClean="0">
                <a:solidFill>
                  <a:srgbClr val="111D4F"/>
                </a:solidFill>
                <a:latin typeface="Arial" panose="020B0604020202020204" pitchFamily="34" charset="0"/>
                <a:cs typeface="Arial" panose="020B0604020202020204" pitchFamily="34" charset="0"/>
              </a:rPr>
              <a:t>Pick a language: R, Julia, or Python</a:t>
            </a:r>
          </a:p>
          <a:p>
            <a:pPr lvl="1"/>
            <a:r>
              <a:rPr lang="en-US" sz="2000" dirty="0" smtClean="0">
                <a:solidFill>
                  <a:srgbClr val="111D4F"/>
                </a:solidFill>
                <a:latin typeface="Arial" panose="020B0604020202020204" pitchFamily="34" charset="0"/>
                <a:cs typeface="Arial" panose="020B0604020202020204" pitchFamily="34" charset="0"/>
              </a:rPr>
              <a:t>Meet your group members</a:t>
            </a:r>
          </a:p>
          <a:p>
            <a:endParaRPr lang="en-US" sz="2400" dirty="0">
              <a:solidFill>
                <a:srgbClr val="111D4F"/>
              </a:solidFill>
              <a:latin typeface="Arial" panose="020B0604020202020204" pitchFamily="34" charset="0"/>
              <a:cs typeface="Arial" panose="020B0604020202020204" pitchFamily="34" charset="0"/>
            </a:endParaRPr>
          </a:p>
          <a:p>
            <a:r>
              <a:rPr lang="en-US" sz="2400" dirty="0" smtClean="0">
                <a:solidFill>
                  <a:srgbClr val="111D4F"/>
                </a:solidFill>
                <a:latin typeface="Arial" panose="020B0604020202020204" pitchFamily="34" charset="0"/>
                <a:cs typeface="Arial" panose="020B0604020202020204" pitchFamily="34" charset="0"/>
              </a:rPr>
              <a:t>Get the data</a:t>
            </a:r>
          </a:p>
          <a:p>
            <a:pPr lvl="1"/>
            <a:r>
              <a:rPr lang="en-US" sz="2000" dirty="0" smtClean="0">
                <a:solidFill>
                  <a:srgbClr val="111D4F"/>
                </a:solidFill>
                <a:latin typeface="Arial" panose="020B0604020202020204" pitchFamily="34" charset="0"/>
                <a:cs typeface="Arial" panose="020B0604020202020204" pitchFamily="34" charset="0"/>
              </a:rPr>
              <a:t>Course folder </a:t>
            </a:r>
            <a:r>
              <a:rPr lang="en-US" sz="2000" dirty="0" smtClean="0">
                <a:solidFill>
                  <a:srgbClr val="111D4F"/>
                </a:solidFill>
                <a:latin typeface="Arial" panose="020B0604020202020204" pitchFamily="34" charset="0"/>
                <a:cs typeface="Arial" panose="020B0604020202020204" pitchFamily="34" charset="0"/>
                <a:sym typeface="Wingdings" panose="05000000000000000000" pitchFamily="2" charset="2"/>
              </a:rPr>
              <a:t> Project</a:t>
            </a:r>
            <a:endParaRPr lang="en-US" sz="2000" dirty="0" smtClean="0">
              <a:solidFill>
                <a:srgbClr val="111D4F"/>
              </a:solidFill>
              <a:latin typeface="Arial" panose="020B0604020202020204" pitchFamily="34" charset="0"/>
              <a:cs typeface="Arial" panose="020B0604020202020204" pitchFamily="34" charset="0"/>
            </a:endParaRPr>
          </a:p>
          <a:p>
            <a:pPr lvl="1"/>
            <a:r>
              <a:rPr lang="en-US" sz="2000" dirty="0" smtClean="0">
                <a:solidFill>
                  <a:srgbClr val="111D4F"/>
                </a:solidFill>
                <a:latin typeface="Arial" panose="020B0604020202020204" pitchFamily="34" charset="0"/>
                <a:cs typeface="Arial" panose="020B0604020202020204" pitchFamily="34" charset="0"/>
              </a:rPr>
              <a:t>Directly from ACLED</a:t>
            </a:r>
          </a:p>
          <a:p>
            <a:pPr lvl="2"/>
            <a:r>
              <a:rPr lang="en-US" sz="1600" dirty="0" smtClean="0">
                <a:solidFill>
                  <a:srgbClr val="111D4F"/>
                </a:solidFill>
                <a:latin typeface="Arial" panose="020B0604020202020204" pitchFamily="34" charset="0"/>
                <a:cs typeface="Arial" panose="020B0604020202020204" pitchFamily="34" charset="0"/>
              </a:rPr>
              <a:t>Data: </a:t>
            </a:r>
            <a:r>
              <a:rPr lang="en-US" sz="1600" dirty="0">
                <a:solidFill>
                  <a:srgbClr val="111D4F"/>
                </a:solidFill>
                <a:latin typeface="Arial" panose="020B0604020202020204" pitchFamily="34" charset="0"/>
                <a:cs typeface="Arial" panose="020B0604020202020204" pitchFamily="34" charset="0"/>
                <a:hlinkClick r:id="rId3"/>
              </a:rPr>
              <a:t>https://www.acleddata.com/download/2912/</a:t>
            </a:r>
            <a:r>
              <a:rPr lang="en-US" sz="1600" dirty="0">
                <a:solidFill>
                  <a:srgbClr val="111D4F"/>
                </a:solidFill>
                <a:latin typeface="Arial" panose="020B0604020202020204" pitchFamily="34" charset="0"/>
                <a:cs typeface="Arial" panose="020B0604020202020204" pitchFamily="34" charset="0"/>
              </a:rPr>
              <a:t> </a:t>
            </a:r>
            <a:endParaRPr lang="en-US" sz="1600" dirty="0" smtClean="0">
              <a:solidFill>
                <a:srgbClr val="111D4F"/>
              </a:solidFill>
              <a:latin typeface="Arial" panose="020B0604020202020204" pitchFamily="34" charset="0"/>
              <a:cs typeface="Arial" panose="020B0604020202020204" pitchFamily="34" charset="0"/>
            </a:endParaRPr>
          </a:p>
          <a:p>
            <a:pPr lvl="2"/>
            <a:r>
              <a:rPr lang="en-US" sz="1600" dirty="0" smtClean="0">
                <a:solidFill>
                  <a:srgbClr val="111D4F"/>
                </a:solidFill>
                <a:latin typeface="Arial" panose="020B0604020202020204" pitchFamily="34" charset="0"/>
                <a:cs typeface="Arial" panose="020B0604020202020204" pitchFamily="34" charset="0"/>
              </a:rPr>
              <a:t>Description: </a:t>
            </a:r>
            <a:r>
              <a:rPr lang="en-US" sz="1600" dirty="0">
                <a:solidFill>
                  <a:srgbClr val="111D4F"/>
                </a:solidFill>
                <a:latin typeface="Arial" panose="020B0604020202020204" pitchFamily="34" charset="0"/>
                <a:cs typeface="Arial" panose="020B0604020202020204" pitchFamily="34" charset="0"/>
                <a:hlinkClick r:id="rId4"/>
              </a:rPr>
              <a:t>https://www.acleddata.com/download/2829/</a:t>
            </a:r>
            <a:r>
              <a:rPr lang="en-US" sz="1600" dirty="0">
                <a:solidFill>
                  <a:srgbClr val="111D4F"/>
                </a:solidFill>
                <a:latin typeface="Arial" panose="020B0604020202020204" pitchFamily="34" charset="0"/>
                <a:cs typeface="Arial" panose="020B0604020202020204" pitchFamily="34" charset="0"/>
              </a:rPr>
              <a:t> </a:t>
            </a:r>
          </a:p>
          <a:p>
            <a:pPr marL="914400" lvl="2" indent="0">
              <a:buNone/>
            </a:pPr>
            <a:endParaRPr lang="en-US" sz="2400" dirty="0">
              <a:solidFill>
                <a:srgbClr val="111D4F"/>
              </a:solidFill>
              <a:latin typeface="Arial" panose="020B0604020202020204" pitchFamily="34" charset="0"/>
              <a:cs typeface="Arial" panose="020B0604020202020204" pitchFamily="34" charset="0"/>
            </a:endParaRPr>
          </a:p>
          <a:p>
            <a:r>
              <a:rPr lang="en-US" sz="2400" dirty="0" smtClean="0">
                <a:solidFill>
                  <a:srgbClr val="111D4F"/>
                </a:solidFill>
                <a:latin typeface="Arial" panose="020B0604020202020204" pitchFamily="34" charset="0"/>
                <a:cs typeface="Arial" panose="020B0604020202020204" pitchFamily="34" charset="0"/>
              </a:rPr>
              <a:t>Data exploration</a:t>
            </a:r>
          </a:p>
          <a:p>
            <a:pPr lvl="1"/>
            <a:r>
              <a:rPr lang="en-US" sz="2000" dirty="0" smtClean="0">
                <a:solidFill>
                  <a:srgbClr val="111D4F"/>
                </a:solidFill>
                <a:latin typeface="Arial" panose="020B0604020202020204" pitchFamily="34" charset="0"/>
                <a:cs typeface="Arial" panose="020B0604020202020204" pitchFamily="34" charset="0"/>
              </a:rPr>
              <a:t>Read through the column descriptions from the pdf file</a:t>
            </a:r>
          </a:p>
          <a:p>
            <a:pPr lvl="1"/>
            <a:r>
              <a:rPr lang="en-US" sz="2000" dirty="0" smtClean="0">
                <a:solidFill>
                  <a:srgbClr val="111D4F"/>
                </a:solidFill>
                <a:latin typeface="Arial" panose="020B0604020202020204" pitchFamily="34" charset="0"/>
                <a:cs typeface="Arial" panose="020B0604020202020204" pitchFamily="34" charset="0"/>
              </a:rPr>
              <a:t>Sort interesting columns to find extreme events</a:t>
            </a:r>
          </a:p>
          <a:p>
            <a:pPr lvl="1"/>
            <a:r>
              <a:rPr lang="en-US" sz="2000" dirty="0" smtClean="0">
                <a:solidFill>
                  <a:srgbClr val="111D4F"/>
                </a:solidFill>
                <a:latin typeface="Arial" panose="020B0604020202020204" pitchFamily="34" charset="0"/>
                <a:cs typeface="Arial" panose="020B0604020202020204" pitchFamily="34" charset="0"/>
              </a:rPr>
              <a:t>Plots some variables that you think might have an interesting relationship (time and country are good independent variables)</a:t>
            </a:r>
            <a:endParaRPr lang="en-US" dirty="0" smtClean="0">
              <a:solidFill>
                <a:srgbClr val="111D4F"/>
              </a:solidFill>
              <a:latin typeface="Arial" panose="020B0604020202020204" pitchFamily="34" charset="0"/>
              <a:cs typeface="Arial" panose="020B0604020202020204" pitchFamily="34" charset="0"/>
            </a:endParaRPr>
          </a:p>
          <a:p>
            <a:endParaRPr lang="en-US" sz="2400" dirty="0">
              <a:solidFill>
                <a:srgbClr val="111D4F"/>
              </a:solidFill>
              <a:latin typeface="Arial" panose="020B0604020202020204" pitchFamily="34" charset="0"/>
              <a:cs typeface="Arial" panose="020B0604020202020204" pitchFamily="34" charset="0"/>
            </a:endParaRPr>
          </a:p>
          <a:p>
            <a:r>
              <a:rPr lang="en-US" sz="2400" dirty="0" smtClean="0">
                <a:solidFill>
                  <a:srgbClr val="111D4F"/>
                </a:solidFill>
                <a:latin typeface="Arial" panose="020B0604020202020204" pitchFamily="34" charset="0"/>
                <a:cs typeface="Arial" panose="020B0604020202020204" pitchFamily="34" charset="0"/>
              </a:rPr>
              <a:t>Answer the research questions</a:t>
            </a:r>
          </a:p>
          <a:p>
            <a:pPr lvl="1"/>
            <a:r>
              <a:rPr lang="en-US" sz="2000" dirty="0" smtClean="0">
                <a:solidFill>
                  <a:srgbClr val="111D4F"/>
                </a:solidFill>
                <a:latin typeface="Arial" panose="020B0604020202020204" pitchFamily="34" charset="0"/>
                <a:cs typeface="Arial" panose="020B0604020202020204" pitchFamily="34" charset="0"/>
              </a:rPr>
              <a:t>There are many right answers!</a:t>
            </a:r>
            <a:endParaRPr lang="en-US" sz="2000" dirty="0" smtClean="0">
              <a:solidFill>
                <a:srgbClr val="111D4F"/>
              </a:solidFill>
              <a:latin typeface="Arial" panose="020B0604020202020204" pitchFamily="34" charset="0"/>
              <a:cs typeface="Arial" panose="020B0604020202020204" pitchFamily="34" charset="0"/>
            </a:endParaRPr>
          </a:p>
          <a:p>
            <a:pPr lvl="1"/>
            <a:r>
              <a:rPr lang="en-US" sz="2000" dirty="0" smtClean="0">
                <a:solidFill>
                  <a:srgbClr val="111D4F"/>
                </a:solidFill>
                <a:latin typeface="Arial" panose="020B0604020202020204" pitchFamily="34" charset="0"/>
                <a:cs typeface="Arial" panose="020B0604020202020204" pitchFamily="34" charset="0"/>
              </a:rPr>
              <a:t>Consider using some basic descriptive statistics or statistical tests</a:t>
            </a:r>
            <a:endParaRPr lang="en-US" sz="2000" dirty="0" smtClean="0">
              <a:solidFill>
                <a:srgbClr val="111D4F"/>
              </a:solidFill>
              <a:latin typeface="Arial" panose="020B0604020202020204" pitchFamily="34" charset="0"/>
              <a:cs typeface="Arial" panose="020B0604020202020204" pitchFamily="34" charset="0"/>
            </a:endParaRPr>
          </a:p>
          <a:p>
            <a:endParaRPr lang="en-US" sz="2400" dirty="0">
              <a:solidFill>
                <a:srgbClr val="111D4F"/>
              </a:solidFill>
              <a:latin typeface="Arial" panose="020B0604020202020204" pitchFamily="34" charset="0"/>
              <a:cs typeface="Arial" panose="020B0604020202020204" pitchFamily="34" charset="0"/>
            </a:endParaRPr>
          </a:p>
          <a:p>
            <a:endParaRPr lang="en-US" sz="2400" dirty="0" smtClean="0">
              <a:solidFill>
                <a:srgbClr val="111D4F"/>
              </a:solidFill>
              <a:latin typeface="Arial" panose="020B0604020202020204" pitchFamily="34" charset="0"/>
              <a:cs typeface="Arial" panose="020B0604020202020204" pitchFamily="34" charset="0"/>
            </a:endParaRPr>
          </a:p>
          <a:p>
            <a:endParaRPr lang="en-US" sz="2400" dirty="0">
              <a:solidFill>
                <a:srgbClr val="111D4F"/>
              </a:solidFill>
              <a:latin typeface="Arial" panose="020B0604020202020204" pitchFamily="34" charset="0"/>
              <a:cs typeface="Arial" panose="020B0604020202020204" pitchFamily="34" charset="0"/>
            </a:endParaRPr>
          </a:p>
          <a:p>
            <a:pPr marL="0" indent="0">
              <a:buNone/>
            </a:pPr>
            <a:endParaRPr lang="en-US" sz="2400" dirty="0">
              <a:solidFill>
                <a:srgbClr val="111D4F"/>
              </a:solidFill>
              <a:latin typeface="Arial" panose="020B0604020202020204" pitchFamily="34" charset="0"/>
              <a:cs typeface="Arial" panose="020B0604020202020204" pitchFamily="34" charset="0"/>
            </a:endParaRPr>
          </a:p>
          <a:p>
            <a:endParaRPr lang="en-US" sz="2000" dirty="0" smtClean="0">
              <a:solidFill>
                <a:srgbClr val="111D4F"/>
              </a:solidFill>
              <a:latin typeface="Arial" panose="020B0604020202020204" pitchFamily="34" charset="0"/>
              <a:cs typeface="Arial" panose="020B0604020202020204" pitchFamily="34" charset="0"/>
            </a:endParaRPr>
          </a:p>
        </p:txBody>
      </p:sp>
      <p:sp>
        <p:nvSpPr>
          <p:cNvPr id="6" name="Rectangle 5"/>
          <p:cNvSpPr/>
          <p:nvPr/>
        </p:nvSpPr>
        <p:spPr>
          <a:xfrm>
            <a:off x="1366982" y="6327971"/>
            <a:ext cx="10825018" cy="530029"/>
          </a:xfrm>
          <a:prstGeom prst="rect">
            <a:avLst/>
          </a:prstGeom>
          <a:solidFill>
            <a:srgbClr val="111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5"/>
          <a:stretch>
            <a:fillRect/>
          </a:stretch>
        </p:blipFill>
        <p:spPr>
          <a:xfrm>
            <a:off x="0" y="6328310"/>
            <a:ext cx="1366982" cy="529690"/>
          </a:xfrm>
          <a:prstGeom prst="rect">
            <a:avLst/>
          </a:prstGeom>
        </p:spPr>
      </p:pic>
      <p:sp>
        <p:nvSpPr>
          <p:cNvPr id="8" name="Slide Number Placeholder 7"/>
          <p:cNvSpPr>
            <a:spLocks noGrp="1"/>
          </p:cNvSpPr>
          <p:nvPr>
            <p:ph type="sldNum" sz="quarter" idx="12"/>
          </p:nvPr>
        </p:nvSpPr>
        <p:spPr/>
        <p:txBody>
          <a:bodyPr/>
          <a:lstStyle/>
          <a:p>
            <a:fld id="{A9F10B4E-A22C-48DD-BF96-89E92FBA24D0}" type="slidenum">
              <a:rPr lang="en-US" smtClean="0">
                <a:solidFill>
                  <a:schemeClr val="bg1"/>
                </a:solidFill>
              </a:rPr>
              <a:t>6</a:t>
            </a:fld>
            <a:endParaRPr lang="en-US" dirty="0">
              <a:solidFill>
                <a:schemeClr val="bg1"/>
              </a:solidFill>
            </a:endParaRPr>
          </a:p>
        </p:txBody>
      </p:sp>
      <p:sp>
        <p:nvSpPr>
          <p:cNvPr id="10" name="Rectangle 9"/>
          <p:cNvSpPr/>
          <p:nvPr/>
        </p:nvSpPr>
        <p:spPr>
          <a:xfrm>
            <a:off x="6607897" y="6327633"/>
            <a:ext cx="3174278" cy="53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050" dirty="0">
                <a:solidFill>
                  <a:schemeClr val="bg1"/>
                </a:solidFill>
              </a:rPr>
              <a:t>Fundamentals of Programming II</a:t>
            </a:r>
          </a:p>
          <a:p>
            <a:pPr>
              <a:lnSpc>
                <a:spcPct val="150000"/>
              </a:lnSpc>
            </a:pPr>
            <a:r>
              <a:rPr lang="en-US" sz="1050" dirty="0">
                <a:solidFill>
                  <a:schemeClr val="bg1"/>
                </a:solidFill>
              </a:rPr>
              <a:t>Keith &amp; Jenkins, Air Force Institute of Technology</a:t>
            </a:r>
            <a:endParaRPr lang="en-US" sz="1050" dirty="0"/>
          </a:p>
        </p:txBody>
      </p:sp>
    </p:spTree>
    <p:extLst>
      <p:ext uri="{BB962C8B-B14F-4D97-AF65-F5344CB8AC3E}">
        <p14:creationId xmlns:p14="http://schemas.microsoft.com/office/powerpoint/2010/main" val="23867913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
            <a:ext cx="11830051" cy="876300"/>
          </a:xfrm>
        </p:spPr>
        <p:txBody>
          <a:bodyPr>
            <a:normAutofit/>
          </a:bodyPr>
          <a:lstStyle/>
          <a:p>
            <a:r>
              <a:rPr lang="en-US" sz="3200" dirty="0">
                <a:solidFill>
                  <a:srgbClr val="111D4F"/>
                </a:solidFill>
                <a:latin typeface="Arial" panose="020B0604020202020204" pitchFamily="34" charset="0"/>
                <a:cs typeface="Arial" panose="020B0604020202020204" pitchFamily="34" charset="0"/>
              </a:rPr>
              <a:t>Schedule Version </a:t>
            </a:r>
            <a:r>
              <a:rPr lang="en-US" sz="3200" dirty="0" smtClean="0">
                <a:solidFill>
                  <a:srgbClr val="111D4F"/>
                </a:solidFill>
                <a:latin typeface="Arial" panose="020B0604020202020204" pitchFamily="34" charset="0"/>
                <a:cs typeface="Arial" panose="020B0604020202020204" pitchFamily="34" charset="0"/>
              </a:rPr>
              <a:t>2.1.1</a:t>
            </a:r>
            <a:endParaRPr lang="en-US" sz="3200" dirty="0">
              <a:solidFill>
                <a:srgbClr val="111D4F"/>
              </a:solidFill>
              <a:latin typeface="Arial" panose="020B0604020202020204" pitchFamily="34" charset="0"/>
              <a:cs typeface="Arial" panose="020B0604020202020204" pitchFamily="34" charset="0"/>
            </a:endParaRPr>
          </a:p>
        </p:txBody>
      </p:sp>
      <p:sp>
        <p:nvSpPr>
          <p:cNvPr id="6" name="Rectangle 5"/>
          <p:cNvSpPr/>
          <p:nvPr/>
        </p:nvSpPr>
        <p:spPr>
          <a:xfrm>
            <a:off x="1366982" y="6327971"/>
            <a:ext cx="10825018" cy="530029"/>
          </a:xfrm>
          <a:prstGeom prst="rect">
            <a:avLst/>
          </a:prstGeom>
          <a:solidFill>
            <a:srgbClr val="111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3"/>
          <a:stretch>
            <a:fillRect/>
          </a:stretch>
        </p:blipFill>
        <p:spPr>
          <a:xfrm>
            <a:off x="0" y="6328310"/>
            <a:ext cx="1366982" cy="529690"/>
          </a:xfrm>
          <a:prstGeom prst="rect">
            <a:avLst/>
          </a:prstGeom>
        </p:spPr>
      </p:pic>
      <p:sp>
        <p:nvSpPr>
          <p:cNvPr id="8" name="Slide Number Placeholder 7"/>
          <p:cNvSpPr>
            <a:spLocks noGrp="1"/>
          </p:cNvSpPr>
          <p:nvPr>
            <p:ph type="sldNum" sz="quarter" idx="12"/>
          </p:nvPr>
        </p:nvSpPr>
        <p:spPr/>
        <p:txBody>
          <a:bodyPr/>
          <a:lstStyle/>
          <a:p>
            <a:fld id="{A9F10B4E-A22C-48DD-BF96-89E92FBA24D0}" type="slidenum">
              <a:rPr lang="en-US" smtClean="0">
                <a:solidFill>
                  <a:schemeClr val="bg1"/>
                </a:solidFill>
              </a:rPr>
              <a:t>7</a:t>
            </a:fld>
            <a:endParaRPr lang="en-US" dirty="0">
              <a:solidFill>
                <a:schemeClr val="bg1"/>
              </a:solidFill>
            </a:endParaRPr>
          </a:p>
        </p:txBody>
      </p:sp>
      <p:sp>
        <p:nvSpPr>
          <p:cNvPr id="10" name="Rectangle 9"/>
          <p:cNvSpPr/>
          <p:nvPr/>
        </p:nvSpPr>
        <p:spPr>
          <a:xfrm>
            <a:off x="6607897" y="6327633"/>
            <a:ext cx="3174278" cy="53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050" dirty="0">
                <a:solidFill>
                  <a:schemeClr val="bg1"/>
                </a:solidFill>
              </a:rPr>
              <a:t>Fundamentals of Programming II</a:t>
            </a:r>
          </a:p>
          <a:p>
            <a:pPr>
              <a:lnSpc>
                <a:spcPct val="150000"/>
              </a:lnSpc>
            </a:pPr>
            <a:r>
              <a:rPr lang="en-US" sz="1050" dirty="0">
                <a:solidFill>
                  <a:schemeClr val="bg1"/>
                </a:solidFill>
              </a:rPr>
              <a:t>Keith &amp; Jenkins, Air Force Institute of Technology</a:t>
            </a:r>
            <a:endParaRPr lang="en-US" sz="1050" dirty="0"/>
          </a:p>
        </p:txBody>
      </p:sp>
      <p:graphicFrame>
        <p:nvGraphicFramePr>
          <p:cNvPr id="11" name="Table 10">
            <a:extLst>
              <a:ext uri="{FF2B5EF4-FFF2-40B4-BE49-F238E27FC236}">
                <a16:creationId xmlns:a16="http://schemas.microsoft.com/office/drawing/2014/main" xmlns="" id="{6FDD37DF-68A8-4703-9397-DA8C2937E81E}"/>
              </a:ext>
            </a:extLst>
          </p:cNvPr>
          <p:cNvGraphicFramePr>
            <a:graphicFrameLocks noGrp="1"/>
          </p:cNvGraphicFramePr>
          <p:nvPr>
            <p:extLst/>
          </p:nvPr>
        </p:nvGraphicFramePr>
        <p:xfrm>
          <a:off x="511277" y="1361768"/>
          <a:ext cx="11169445" cy="3839497"/>
        </p:xfrm>
        <a:graphic>
          <a:graphicData uri="http://schemas.openxmlformats.org/drawingml/2006/table">
            <a:tbl>
              <a:tblPr firstRow="1" bandRow="1">
                <a:tableStyleId>{5940675A-B579-460E-94D1-54222C63F5DA}</a:tableStyleId>
              </a:tblPr>
              <a:tblGrid>
                <a:gridCol w="2233889">
                  <a:extLst>
                    <a:ext uri="{9D8B030D-6E8A-4147-A177-3AD203B41FA5}">
                      <a16:colId xmlns:a16="http://schemas.microsoft.com/office/drawing/2014/main" xmlns="" val="3961292297"/>
                    </a:ext>
                  </a:extLst>
                </a:gridCol>
                <a:gridCol w="2233889">
                  <a:extLst>
                    <a:ext uri="{9D8B030D-6E8A-4147-A177-3AD203B41FA5}">
                      <a16:colId xmlns:a16="http://schemas.microsoft.com/office/drawing/2014/main" xmlns="" val="240432922"/>
                    </a:ext>
                  </a:extLst>
                </a:gridCol>
                <a:gridCol w="2233889">
                  <a:extLst>
                    <a:ext uri="{9D8B030D-6E8A-4147-A177-3AD203B41FA5}">
                      <a16:colId xmlns:a16="http://schemas.microsoft.com/office/drawing/2014/main" xmlns="" val="2431407503"/>
                    </a:ext>
                  </a:extLst>
                </a:gridCol>
                <a:gridCol w="2233889">
                  <a:extLst>
                    <a:ext uri="{9D8B030D-6E8A-4147-A177-3AD203B41FA5}">
                      <a16:colId xmlns:a16="http://schemas.microsoft.com/office/drawing/2014/main" xmlns="" val="825935609"/>
                    </a:ext>
                  </a:extLst>
                </a:gridCol>
                <a:gridCol w="2233889">
                  <a:extLst>
                    <a:ext uri="{9D8B030D-6E8A-4147-A177-3AD203B41FA5}">
                      <a16:colId xmlns:a16="http://schemas.microsoft.com/office/drawing/2014/main" xmlns="" val="998594772"/>
                    </a:ext>
                  </a:extLst>
                </a:gridCol>
              </a:tblGrid>
              <a:tr h="614516">
                <a:tc>
                  <a:txBody>
                    <a:bodyPr/>
                    <a:lstStyle/>
                    <a:p>
                      <a:pPr algn="ctr"/>
                      <a:r>
                        <a:rPr lang="en-US" b="1" dirty="0">
                          <a:solidFill>
                            <a:schemeClr val="bg1"/>
                          </a:solidFill>
                        </a:rPr>
                        <a:t>Mon</a:t>
                      </a:r>
                      <a:r>
                        <a:rPr lang="en-US" dirty="0">
                          <a:solidFill>
                            <a:schemeClr val="bg1"/>
                          </a:solidFill>
                        </a:rPr>
                        <a:t> (17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Tues</a:t>
                      </a:r>
                      <a:r>
                        <a:rPr lang="en-US" dirty="0">
                          <a:solidFill>
                            <a:schemeClr val="bg1"/>
                          </a:solidFill>
                        </a:rPr>
                        <a:t> (18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Wed</a:t>
                      </a:r>
                      <a:r>
                        <a:rPr lang="en-US" dirty="0">
                          <a:solidFill>
                            <a:schemeClr val="bg1"/>
                          </a:solidFill>
                        </a:rPr>
                        <a:t> (19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Thurs</a:t>
                      </a:r>
                      <a:r>
                        <a:rPr lang="en-US" dirty="0">
                          <a:solidFill>
                            <a:schemeClr val="bg1"/>
                          </a:solidFill>
                        </a:rPr>
                        <a:t> (20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Fri</a:t>
                      </a:r>
                      <a:r>
                        <a:rPr lang="en-US" dirty="0">
                          <a:solidFill>
                            <a:schemeClr val="bg1"/>
                          </a:solidFill>
                        </a:rPr>
                        <a:t> (21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xmlns="" val="1349161369"/>
                  </a:ext>
                </a:extLst>
              </a:tr>
              <a:tr h="962333">
                <a:tc>
                  <a:txBody>
                    <a:bodyPr/>
                    <a:lstStyle/>
                    <a:p>
                      <a:pPr algn="ctr"/>
                      <a:r>
                        <a:rPr lang="en-US" dirty="0">
                          <a:solidFill>
                            <a:schemeClr val="tx1">
                              <a:lumMod val="65000"/>
                              <a:lumOff val="35000"/>
                            </a:schemeClr>
                          </a:solidFill>
                        </a:rPr>
                        <a:t>Analytical Tools</a:t>
                      </a:r>
                    </a:p>
                    <a:p>
                      <a:pPr algn="ctr"/>
                      <a:r>
                        <a:rPr lang="en-US" dirty="0">
                          <a:solidFill>
                            <a:schemeClr val="tx1">
                              <a:lumMod val="65000"/>
                              <a:lumOff val="35000"/>
                            </a:schemeClr>
                          </a:solidFill>
                        </a:rPr>
                        <a:t>Military Analysis</a:t>
                      </a:r>
                    </a:p>
                  </a:txBody>
                  <a:tcPr anchor="ctr">
                    <a:lnL w="12700" cmpd="sng">
                      <a:noFill/>
                    </a:lnL>
                    <a:lnR w="12700" cmpd="sng">
                      <a:noFill/>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lumMod val="65000"/>
                              <a:lumOff val="35000"/>
                            </a:schemeClr>
                          </a:solidFill>
                        </a:rPr>
                        <a:t>Code Development</a:t>
                      </a:r>
                    </a:p>
                    <a:p>
                      <a:pPr algn="ctr"/>
                      <a:r>
                        <a:rPr lang="en-US" dirty="0">
                          <a:solidFill>
                            <a:schemeClr val="tx1">
                              <a:lumMod val="65000"/>
                              <a:lumOff val="35000"/>
                            </a:schemeClr>
                          </a:solidFill>
                        </a:rPr>
                        <a:t>Version Control</a:t>
                      </a:r>
                    </a:p>
                  </a:txBody>
                  <a:tcPr anchor="ctr">
                    <a:lnL w="12700" cmpd="sng">
                      <a:noFill/>
                    </a:lnL>
                    <a:lnR w="12700" cmpd="sng">
                      <a:noFill/>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lumMod val="65000"/>
                              <a:lumOff val="35000"/>
                            </a:schemeClr>
                          </a:solidFill>
                        </a:rPr>
                        <a:t>Code Testing</a:t>
                      </a:r>
                    </a:p>
                    <a:p>
                      <a:pPr algn="ctr"/>
                      <a:r>
                        <a:rPr lang="en-US" dirty="0">
                          <a:solidFill>
                            <a:schemeClr val="tx1">
                              <a:lumMod val="65000"/>
                              <a:lumOff val="35000"/>
                            </a:schemeClr>
                          </a:solidFill>
                        </a:rPr>
                        <a:t>Code Maintenance</a:t>
                      </a:r>
                    </a:p>
                    <a:p>
                      <a:pPr algn="ctr"/>
                      <a:r>
                        <a:rPr lang="en-US" sz="1800" kern="1200" dirty="0">
                          <a:solidFill>
                            <a:schemeClr val="tx1">
                              <a:lumMod val="65000"/>
                              <a:lumOff val="35000"/>
                            </a:schemeClr>
                          </a:solidFill>
                          <a:latin typeface="+mn-lt"/>
                          <a:ea typeface="+mn-ea"/>
                          <a:cs typeface="+mn-cs"/>
                        </a:rPr>
                        <a:t>Performance</a:t>
                      </a:r>
                    </a:p>
                  </a:txBody>
                  <a:tcPr anchor="ctr">
                    <a:lnL w="12700" cmpd="sng">
                      <a:noFill/>
                    </a:lnL>
                    <a:lnR w="12700" cmpd="sng">
                      <a:noFill/>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kern="1200" dirty="0">
                          <a:solidFill>
                            <a:schemeClr val="tx1">
                              <a:lumMod val="65000"/>
                              <a:lumOff val="35000"/>
                            </a:schemeClr>
                          </a:solidFill>
                          <a:latin typeface="+mn-lt"/>
                          <a:ea typeface="+mn-ea"/>
                          <a:cs typeface="+mn-cs"/>
                        </a:rPr>
                        <a:t>R</a:t>
                      </a:r>
                    </a:p>
                    <a:p>
                      <a:pPr algn="ctr"/>
                      <a:r>
                        <a:rPr lang="en-US" sz="1800" kern="1200" dirty="0" smtClean="0">
                          <a:solidFill>
                            <a:schemeClr val="tx1">
                              <a:lumMod val="65000"/>
                              <a:lumOff val="35000"/>
                            </a:schemeClr>
                          </a:solidFill>
                          <a:latin typeface="+mn-lt"/>
                          <a:ea typeface="+mn-ea"/>
                          <a:cs typeface="+mn-cs"/>
                        </a:rPr>
                        <a:t>Python</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err="1" smtClean="0">
                          <a:solidFill>
                            <a:schemeClr val="tx1">
                              <a:lumMod val="65000"/>
                              <a:lumOff val="35000"/>
                            </a:schemeClr>
                          </a:solidFill>
                          <a:latin typeface="+mn-lt"/>
                          <a:ea typeface="+mn-ea"/>
                          <a:cs typeface="+mn-cs"/>
                        </a:rPr>
                        <a:t>Jupyter</a:t>
                      </a:r>
                      <a:r>
                        <a:rPr lang="en-US" sz="1800" kern="1200" dirty="0" smtClean="0">
                          <a:solidFill>
                            <a:schemeClr val="tx1">
                              <a:lumMod val="65000"/>
                              <a:lumOff val="35000"/>
                            </a:schemeClr>
                          </a:solidFill>
                          <a:latin typeface="+mn-lt"/>
                          <a:ea typeface="+mn-ea"/>
                          <a:cs typeface="+mn-cs"/>
                        </a:rPr>
                        <a:t> Notebook</a:t>
                      </a:r>
                    </a:p>
                  </a:txBody>
                  <a:tcPr anchor="ctr">
                    <a:lnL w="12700" cmpd="sng">
                      <a:noFill/>
                    </a:lnL>
                    <a:lnR w="12700" cmpd="sng">
                      <a:noFill/>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tx1">
                            <a:lumMod val="65000"/>
                            <a:lumOff val="35000"/>
                          </a:schemeClr>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9620520"/>
                  </a:ext>
                </a:extLst>
              </a:tr>
              <a:tr h="669822">
                <a:tc>
                  <a:txBody>
                    <a:bodyPr/>
                    <a:lstStyle/>
                    <a:p>
                      <a:pPr algn="ctr"/>
                      <a:endParaRPr lang="en-US" dirty="0">
                        <a:solidFill>
                          <a:schemeClr val="tx1">
                            <a:lumMod val="65000"/>
                            <a:lumOff val="35000"/>
                          </a:schemeClr>
                        </a:solidFill>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tx1">
                            <a:lumMod val="65000"/>
                            <a:lumOff val="35000"/>
                          </a:schemeClr>
                        </a:solidFill>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tx1">
                            <a:lumMod val="65000"/>
                            <a:lumOff val="35000"/>
                          </a:schemeClr>
                        </a:solidFill>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tx1">
                            <a:lumMod val="65000"/>
                            <a:lumOff val="35000"/>
                          </a:schemeClr>
                        </a:solidFill>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tx1">
                            <a:lumMod val="65000"/>
                            <a:lumOff val="35000"/>
                          </a:schemeClr>
                        </a:solidFill>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570142452"/>
                  </a:ext>
                </a:extLst>
              </a:tr>
              <a:tr h="630493">
                <a:tc>
                  <a:txBody>
                    <a:bodyPr/>
                    <a:lstStyle/>
                    <a:p>
                      <a:pPr algn="ctr"/>
                      <a:r>
                        <a:rPr lang="en-US" b="1" dirty="0">
                          <a:solidFill>
                            <a:schemeClr val="bg1"/>
                          </a:solidFill>
                        </a:rPr>
                        <a:t>Mon</a:t>
                      </a:r>
                      <a:r>
                        <a:rPr lang="en-US" dirty="0">
                          <a:solidFill>
                            <a:schemeClr val="bg1"/>
                          </a:solidFill>
                        </a:rPr>
                        <a:t> (24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Tues</a:t>
                      </a:r>
                      <a:r>
                        <a:rPr lang="en-US" dirty="0">
                          <a:solidFill>
                            <a:schemeClr val="bg1"/>
                          </a:solidFill>
                        </a:rPr>
                        <a:t> (25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Wed</a:t>
                      </a:r>
                      <a:r>
                        <a:rPr lang="en-US" dirty="0">
                          <a:solidFill>
                            <a:schemeClr val="bg1"/>
                          </a:solidFill>
                        </a:rPr>
                        <a:t> (26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Thurs</a:t>
                      </a:r>
                      <a:r>
                        <a:rPr lang="en-US" dirty="0">
                          <a:solidFill>
                            <a:schemeClr val="bg1"/>
                          </a:solidFill>
                        </a:rPr>
                        <a:t> (27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Fri</a:t>
                      </a:r>
                      <a:r>
                        <a:rPr lang="en-US" dirty="0">
                          <a:solidFill>
                            <a:schemeClr val="bg1"/>
                          </a:solidFill>
                        </a:rPr>
                        <a:t> (28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xmlns="" val="3867658397"/>
                  </a:ext>
                </a:extLst>
              </a:tr>
              <a:tr h="962333">
                <a:tc>
                  <a:txBody>
                    <a:bodyPr/>
                    <a:lstStyle/>
                    <a:p>
                      <a:pPr algn="ctr"/>
                      <a:r>
                        <a:rPr lang="en-US" dirty="0" err="1">
                          <a:solidFill>
                            <a:schemeClr val="tx1">
                              <a:lumMod val="65000"/>
                              <a:lumOff val="35000"/>
                            </a:schemeClr>
                          </a:solidFill>
                        </a:rPr>
                        <a:t>Matlab</a:t>
                      </a:r>
                      <a:endParaRPr lang="en-US" dirty="0">
                        <a:solidFill>
                          <a:schemeClr val="tx1">
                            <a:lumMod val="65000"/>
                            <a:lumOff val="35000"/>
                          </a:schemeClr>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dirty="0" smtClean="0">
                          <a:solidFill>
                            <a:schemeClr val="tx1">
                              <a:lumMod val="65000"/>
                              <a:lumOff val="35000"/>
                            </a:schemeClr>
                          </a:solidFill>
                        </a:rPr>
                        <a:t>Julia</a:t>
                      </a:r>
                    </a:p>
                    <a:p>
                      <a:pPr algn="ctr"/>
                      <a:r>
                        <a:rPr lang="en-US" sz="1800" kern="1200" dirty="0" err="1" smtClean="0">
                          <a:solidFill>
                            <a:schemeClr val="tx1">
                              <a:lumMod val="65000"/>
                              <a:lumOff val="35000"/>
                            </a:schemeClr>
                          </a:solidFill>
                          <a:latin typeface="+mn-lt"/>
                          <a:ea typeface="+mn-ea"/>
                          <a:cs typeface="+mn-cs"/>
                        </a:rPr>
                        <a:t>Jupyter</a:t>
                      </a:r>
                      <a:r>
                        <a:rPr lang="en-US" sz="1800" kern="1200" dirty="0" smtClean="0">
                          <a:solidFill>
                            <a:schemeClr val="tx1">
                              <a:lumMod val="65000"/>
                              <a:lumOff val="35000"/>
                            </a:schemeClr>
                          </a:solidFill>
                          <a:latin typeface="+mn-lt"/>
                          <a:ea typeface="+mn-ea"/>
                          <a:cs typeface="+mn-cs"/>
                        </a:rPr>
                        <a:t> Lab</a:t>
                      </a:r>
                      <a:endParaRPr lang="en-US" sz="1800" kern="1200" dirty="0">
                        <a:solidFill>
                          <a:schemeClr val="tx1">
                            <a:lumMod val="65000"/>
                            <a:lumOff val="35000"/>
                          </a:schemeClr>
                        </a:solidFill>
                        <a:latin typeface="+mn-lt"/>
                        <a:ea typeface="+mn-ea"/>
                        <a:cs typeface="+mn-cs"/>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dirty="0">
                          <a:solidFill>
                            <a:schemeClr val="tx1">
                              <a:lumMod val="65000"/>
                              <a:lumOff val="35000"/>
                            </a:schemeClr>
                          </a:solidFill>
                        </a:rPr>
                        <a:t>Project</a:t>
                      </a: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dirty="0">
                          <a:solidFill>
                            <a:schemeClr val="tx1">
                              <a:lumMod val="65000"/>
                              <a:lumOff val="35000"/>
                            </a:schemeClr>
                          </a:solidFill>
                        </a:rPr>
                        <a:t>Project</a:t>
                      </a:r>
                    </a:p>
                    <a:p>
                      <a:pPr algn="ctr"/>
                      <a:r>
                        <a:rPr lang="en-US" sz="1800" kern="1200" dirty="0">
                          <a:solidFill>
                            <a:schemeClr val="tx1">
                              <a:lumMod val="65000"/>
                              <a:lumOff val="35000"/>
                            </a:schemeClr>
                          </a:solidFill>
                          <a:latin typeface="+mn-lt"/>
                          <a:ea typeface="+mn-ea"/>
                          <a:cs typeface="+mn-cs"/>
                        </a:rPr>
                        <a:t>Wrap-Up</a:t>
                      </a: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solidFill>
                          <a:schemeClr val="tx1">
                            <a:lumMod val="65000"/>
                            <a:lumOff val="35000"/>
                          </a:schemeClr>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040072640"/>
                  </a:ext>
                </a:extLst>
              </a:tr>
            </a:tbl>
          </a:graphicData>
        </a:graphic>
      </p:graphicFrame>
    </p:spTree>
    <p:extLst>
      <p:ext uri="{BB962C8B-B14F-4D97-AF65-F5344CB8AC3E}">
        <p14:creationId xmlns:p14="http://schemas.microsoft.com/office/powerpoint/2010/main" val="26248887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4515</TotalTime>
  <Words>513</Words>
  <Application>Microsoft Office PowerPoint</Application>
  <PresentationFormat>Widescreen</PresentationFormat>
  <Paragraphs>130</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OPER 006: Fundamentals of Programming II  Mini Project</vt:lpstr>
      <vt:lpstr>Schedule Version 2.1.1</vt:lpstr>
      <vt:lpstr>Agenda</vt:lpstr>
      <vt:lpstr>Course Project</vt:lpstr>
      <vt:lpstr>Project Overview</vt:lpstr>
      <vt:lpstr>Project Tasks</vt:lpstr>
      <vt:lpstr>Schedule Version 2.1.1</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Operations Assessment Planning with Markov Decision Processes</dc:title>
  <dc:creator>Keith, Andrew J Capt USAF AETC AFIT/ENS</dc:creator>
  <cp:lastModifiedBy>Keith, Andrew J Capt USAF AETC AFIT/ENS</cp:lastModifiedBy>
  <cp:revision>147</cp:revision>
  <cp:lastPrinted>2018-06-04T17:56:05Z</cp:lastPrinted>
  <dcterms:created xsi:type="dcterms:W3CDTF">2018-06-04T15:04:00Z</dcterms:created>
  <dcterms:modified xsi:type="dcterms:W3CDTF">2018-09-25T16:47:06Z</dcterms:modified>
</cp:coreProperties>
</file>