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2" r:id="rId4"/>
    <p:sldId id="259" r:id="rId5"/>
    <p:sldId id="264" r:id="rId6"/>
    <p:sldId id="265" r:id="rId7"/>
    <p:sldId id="258" r:id="rId8"/>
    <p:sldId id="266" r:id="rId9"/>
    <p:sldId id="267" r:id="rId10"/>
    <p:sldId id="271" r:id="rId11"/>
    <p:sldId id="269" r:id="rId12"/>
    <p:sldId id="270" r:id="rId13"/>
    <p:sldId id="273" r:id="rId14"/>
    <p:sldId id="268" r:id="rId15"/>
    <p:sldId id="272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9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D765F-AC2D-42AA-A0E5-12A28983CCA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rcheckpoint.com/can-i-get-a-dui-removed-from-my-record-in-california/" TargetMode="External"/><Relationship Id="rId3" Type="http://schemas.openxmlformats.org/officeDocument/2006/relationships/hyperlink" Target="https://www.uber.com/blog/los-angeles/uber-la-officially-launched/" TargetMode="External"/><Relationship Id="rId7" Type="http://schemas.openxmlformats.org/officeDocument/2006/relationships/hyperlink" Target="https://www.nhtsa.gov/risky-driving/drunk-driving#age-5056" TargetMode="External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UI_laws_in_California" TargetMode="External"/><Relationship Id="rId5" Type="http://schemas.openxmlformats.org/officeDocument/2006/relationships/hyperlink" Target="https://en.wikipedia.org/wiki/Transportation_network_company" TargetMode="External"/><Relationship Id="rId10" Type="http://schemas.openxmlformats.org/officeDocument/2006/relationships/hyperlink" Target="https://catalog.data.gov/dataset/impaired-driving-death-rate-by-age-and-gender-2012-all-states-587fd" TargetMode="External"/><Relationship Id="rId4" Type="http://schemas.openxmlformats.org/officeDocument/2006/relationships/hyperlink" Target="https://s3.amazonaws.com/uber-static/comms/PDF/Uber_Driver-Partners_Hall_Kreuger_2015.pdf" TargetMode="External"/><Relationship Id="rId9" Type="http://schemas.openxmlformats.org/officeDocument/2006/relationships/hyperlink" Target="https://www.edhat.com/news/dui-suspected-in-rollover-accid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4983970" cy="2971051"/>
          </a:xfrm>
        </p:spPr>
        <p:txBody>
          <a:bodyPr/>
          <a:lstStyle/>
          <a:p>
            <a:pPr algn="ctr"/>
            <a:r>
              <a:rPr lang="en-US" dirty="0" smtClean="0"/>
              <a:t>Do TNCs </a:t>
            </a:r>
            <a:br>
              <a:rPr lang="en-US" dirty="0" smtClean="0"/>
            </a:br>
            <a:r>
              <a:rPr lang="en-US" dirty="0" smtClean="0"/>
              <a:t>affect</a:t>
            </a:r>
            <a:br>
              <a:rPr lang="en-US" dirty="0" smtClean="0"/>
            </a:br>
            <a:r>
              <a:rPr lang="en-US" dirty="0" smtClean="0"/>
              <a:t>DUI Deaths?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Drew Russell, </a:t>
            </a:r>
            <a:r>
              <a:rPr lang="en-US" dirty="0" err="1" smtClean="0"/>
              <a:t>Mayssa</a:t>
            </a:r>
            <a:r>
              <a:rPr lang="en-US" dirty="0" smtClean="0"/>
              <a:t> </a:t>
            </a:r>
            <a:r>
              <a:rPr lang="en-US" dirty="0" err="1" smtClean="0"/>
              <a:t>Maring</a:t>
            </a:r>
            <a:r>
              <a:rPr lang="en-US" dirty="0" smtClean="0"/>
              <a:t>, Aaron Kim</a:t>
            </a:r>
            <a:endParaRPr lang="en-US" dirty="0"/>
          </a:p>
        </p:txBody>
      </p:sp>
      <p:pic>
        <p:nvPicPr>
          <p:cNvPr id="4" name="Picture 4" descr="Image result for transportation network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68" y="277109"/>
            <a:ext cx="4994290" cy="31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8" y="3725880"/>
            <a:ext cx="4998820" cy="28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14" y="2455256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5" y="2596572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72" y="2524578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74" y="2696326"/>
            <a:ext cx="484928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14" y="2396854"/>
            <a:ext cx="4849284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3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49" y="2604886"/>
            <a:ext cx="484928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74517" cy="36365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 anchor="t"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en.wikipedia.org/wiki/Uber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https://www.uber.com/blog/los-angeles/uber-la-officially-launched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https://s3.amazonaws.com/uber-static/comms/PDF/Uber_Driver-Partners_Hall_Kreuger_2015.pdf</a:t>
            </a:r>
            <a:endParaRPr lang="en-US" sz="1400" dirty="0"/>
          </a:p>
          <a:p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en.wikipedia.org/wiki/Transportation_network_company</a:t>
            </a:r>
            <a:endParaRPr lang="en-US" sz="1400" dirty="0" smtClean="0"/>
          </a:p>
          <a:p>
            <a:r>
              <a:rPr lang="en-US" sz="1400" dirty="0">
                <a:hlinkClick r:id="rId6"/>
              </a:rPr>
              <a:t>https://en.wikipedia.org/wiki/DUI_laws_in_California</a:t>
            </a:r>
            <a:endParaRPr lang="en-US" sz="1400" dirty="0" smtClean="0">
              <a:hlinkClick r:id="rId7"/>
            </a:endParaRPr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www.nhtsa.gov/risky-driving/drunk-driving#age-5056</a:t>
            </a:r>
            <a:endParaRPr lang="en-US" sz="1400" dirty="0" smtClean="0"/>
          </a:p>
          <a:p>
            <a:r>
              <a:rPr lang="en-US" sz="1400" dirty="0">
                <a:hlinkClick r:id="rId8"/>
              </a:rPr>
              <a:t>https://mrcheckpoint.com/can-i-get-a-dui-removed-from-my-record-in-california</a:t>
            </a:r>
            <a:r>
              <a:rPr lang="en-US" sz="1400" dirty="0" smtClean="0">
                <a:hlinkClick r:id="rId8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www.edhat.com/news/dui-suspected-in-rollover-accident</a:t>
            </a:r>
            <a:endParaRPr lang="en-US" sz="1400" dirty="0" smtClean="0"/>
          </a:p>
          <a:p>
            <a:r>
              <a:rPr lang="en-US" sz="1400" dirty="0">
                <a:hlinkClick r:id="rId10"/>
              </a:rPr>
              <a:t>https://catalog.data.gov/dataset/impaired-driving-death-rate-by-age-and-gender-2012-all-states-587fd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ransportation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C</a:t>
            </a:r>
            <a:r>
              <a:rPr lang="en-US" dirty="0" smtClean="0"/>
              <a:t>ompany</a:t>
            </a:r>
            <a:r>
              <a:rPr lang="en-US" dirty="0"/>
              <a:t> (TNC)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58386" cy="4328142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Also known as mobility </a:t>
            </a:r>
            <a:r>
              <a:rPr lang="en-US" sz="2000" dirty="0"/>
              <a:t>service provider (MSP) or ride-hailing </a:t>
            </a:r>
            <a:r>
              <a:rPr lang="en-US" sz="2000" dirty="0" smtClean="0"/>
              <a:t>service</a:t>
            </a:r>
          </a:p>
          <a:p>
            <a:r>
              <a:rPr lang="en-US" sz="2000" dirty="0" smtClean="0"/>
              <a:t>Defined as </a:t>
            </a:r>
            <a:r>
              <a:rPr lang="en-US" sz="2000" dirty="0"/>
              <a:t>a company that uses an online-enabled platform to connect passengers with drivers using their personal, non-commercial </a:t>
            </a:r>
            <a:r>
              <a:rPr lang="en-US" sz="2000" dirty="0" smtClean="0"/>
              <a:t>vehicles</a:t>
            </a:r>
          </a:p>
          <a:p>
            <a:r>
              <a:rPr lang="en-US" dirty="0" smtClean="0"/>
              <a:t>Provide service to areas that do not have taxis normally available</a:t>
            </a:r>
          </a:p>
          <a:p>
            <a:r>
              <a:rPr lang="en-US" dirty="0"/>
              <a:t>C</a:t>
            </a:r>
            <a:r>
              <a:rPr lang="en-US" dirty="0" smtClean="0"/>
              <a:t>harging </a:t>
            </a:r>
            <a:r>
              <a:rPr lang="en-US" dirty="0"/>
              <a:t>lower rates than </a:t>
            </a:r>
            <a:r>
              <a:rPr lang="en-US" dirty="0" smtClean="0"/>
              <a:t>taxicabs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14" y="2093000"/>
            <a:ext cx="5827362" cy="1902063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11" y="4053914"/>
            <a:ext cx="4993029" cy="24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57644" cy="433645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Lyft was launched in 2012 in</a:t>
            </a:r>
            <a:r>
              <a:rPr lang="en-US" dirty="0"/>
              <a:t> San Francisco by Logan Green and John Zimmer as a service of </a:t>
            </a:r>
            <a:r>
              <a:rPr lang="en-US" dirty="0" err="1" smtClean="0"/>
              <a:t>Zimride</a:t>
            </a:r>
            <a:r>
              <a:rPr lang="en-US" dirty="0" smtClean="0"/>
              <a:t>, a ridesharing company the two founded in 2007 </a:t>
            </a:r>
          </a:p>
          <a:p>
            <a:r>
              <a:rPr lang="en-US" dirty="0" smtClean="0"/>
              <a:t>By 2013, Lyft was providing 30,000 rides a week</a:t>
            </a:r>
          </a:p>
          <a:p>
            <a:r>
              <a:rPr lang="en-US" dirty="0" smtClean="0"/>
              <a:t>August 2013, it hits a million completed rides.</a:t>
            </a:r>
          </a:p>
          <a:p>
            <a:r>
              <a:rPr lang="en-US" dirty="0" smtClean="0"/>
              <a:t>April </a:t>
            </a:r>
            <a:r>
              <a:rPr lang="en-US" dirty="0"/>
              <a:t>2014, </a:t>
            </a:r>
            <a:r>
              <a:rPr lang="en-US" dirty="0" smtClean="0"/>
              <a:t>Lyft had become available in </a:t>
            </a:r>
            <a:r>
              <a:rPr lang="en-US" dirty="0"/>
              <a:t>60 U.S. cities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Image result for ly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06" y="2724554"/>
            <a:ext cx="5159837" cy="28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91390" cy="427476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U</a:t>
            </a:r>
            <a:r>
              <a:rPr lang="en-US" dirty="0"/>
              <a:t>ber was founded in 2009 as </a:t>
            </a:r>
            <a:r>
              <a:rPr lang="en-US" dirty="0" err="1"/>
              <a:t>UberCab</a:t>
            </a:r>
            <a:r>
              <a:rPr lang="en-US" dirty="0"/>
              <a:t> by Garrett </a:t>
            </a:r>
            <a:r>
              <a:rPr lang="en-US" dirty="0" smtClean="0"/>
              <a:t>Camp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 Travis </a:t>
            </a:r>
            <a:r>
              <a:rPr lang="en-US" dirty="0" smtClean="0"/>
              <a:t>Kalanick</a:t>
            </a:r>
          </a:p>
          <a:p>
            <a:r>
              <a:rPr lang="en-US" dirty="0" smtClean="0"/>
              <a:t>Other </a:t>
            </a:r>
            <a:r>
              <a:rPr lang="en-US" dirty="0"/>
              <a:t>Uber ventures:</a:t>
            </a:r>
          </a:p>
          <a:p>
            <a:pPr lvl="1"/>
            <a:r>
              <a:rPr lang="en-US" dirty="0"/>
              <a:t>Self-driving technology</a:t>
            </a:r>
          </a:p>
          <a:p>
            <a:pPr lvl="1"/>
            <a:r>
              <a:rPr lang="en-US" dirty="0"/>
              <a:t>Uber Air</a:t>
            </a:r>
          </a:p>
          <a:p>
            <a:pPr lvl="1"/>
            <a:r>
              <a:rPr lang="en-US" dirty="0"/>
              <a:t>Uber </a:t>
            </a:r>
            <a:r>
              <a:rPr lang="en-US" dirty="0" smtClean="0"/>
              <a:t>Eats</a:t>
            </a:r>
            <a:endParaRPr lang="en-US" dirty="0"/>
          </a:p>
          <a:p>
            <a:pPr lvl="1"/>
            <a:r>
              <a:rPr lang="en-US" dirty="0" err="1" smtClean="0"/>
              <a:t>UberGo</a:t>
            </a:r>
            <a:r>
              <a:rPr lang="en-US" dirty="0" smtClean="0"/>
              <a:t>, rides </a:t>
            </a:r>
            <a:r>
              <a:rPr lang="en-US" dirty="0"/>
              <a:t>in a hatchback</a:t>
            </a:r>
          </a:p>
          <a:p>
            <a:endParaRPr lang="en-US" dirty="0" smtClean="0">
              <a:hlinkClick r:id="rId2"/>
            </a:endParaRPr>
          </a:p>
        </p:txBody>
      </p:sp>
      <p:pic>
        <p:nvPicPr>
          <p:cNvPr id="2052" name="Picture 4" descr="Image result for u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77" y="2784763"/>
            <a:ext cx="5842661" cy="30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2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30214" cy="3636511"/>
          </a:xfrm>
        </p:spPr>
        <p:txBody>
          <a:bodyPr anchor="t"/>
          <a:lstStyle/>
          <a:p>
            <a:r>
              <a:rPr lang="en-US" dirty="0"/>
              <a:t>In July 2012, the company introduced </a:t>
            </a:r>
            <a:r>
              <a:rPr lang="en-US" dirty="0" err="1"/>
              <a:t>UberX</a:t>
            </a:r>
            <a:r>
              <a:rPr lang="en-US" dirty="0"/>
              <a:t>, using non-luxury vehicles</a:t>
            </a:r>
          </a:p>
          <a:p>
            <a:r>
              <a:rPr lang="en-US" dirty="0" smtClean="0"/>
              <a:t>By </a:t>
            </a:r>
            <a:r>
              <a:rPr lang="en-US" dirty="0"/>
              <a:t>early 2013, the service was operating in 35 cities as well as allowed drivers to use their personal vehicles</a:t>
            </a:r>
          </a:p>
          <a:p>
            <a:r>
              <a:rPr lang="en-US" dirty="0" smtClean="0"/>
              <a:t>From </a:t>
            </a:r>
            <a:r>
              <a:rPr lang="en-US" dirty="0"/>
              <a:t>a base of near zero in mid-2012, more than 160,000 drivers actively partnered with Uber at the end of 2014 in the United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07" y="2311327"/>
            <a:ext cx="4941605" cy="3933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8911" y="2865515"/>
            <a:ext cx="642601" cy="33092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90895" cy="4436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Driving under the influence (DUI) occurs when a person operates a motor vehicle while </a:t>
            </a:r>
            <a:r>
              <a:rPr lang="en-US" dirty="0" smtClean="0"/>
              <a:t>intoxicated</a:t>
            </a:r>
          </a:p>
          <a:p>
            <a:r>
              <a:rPr lang="en-US" dirty="0" smtClean="0"/>
              <a:t>Minors  - blood </a:t>
            </a:r>
            <a:r>
              <a:rPr lang="en-US" dirty="0"/>
              <a:t>alcohol levels of 0.01 or </a:t>
            </a:r>
            <a:r>
              <a:rPr lang="en-US" dirty="0" smtClean="0"/>
              <a:t>higher</a:t>
            </a:r>
          </a:p>
          <a:p>
            <a:r>
              <a:rPr lang="en-US" dirty="0" smtClean="0"/>
              <a:t>CDL</a:t>
            </a:r>
            <a:r>
              <a:rPr lang="en-US" dirty="0"/>
              <a:t> license holders </a:t>
            </a:r>
            <a:r>
              <a:rPr lang="en-US" dirty="0" smtClean="0"/>
              <a:t>- blood </a:t>
            </a:r>
            <a:r>
              <a:rPr lang="en-US" dirty="0"/>
              <a:t>alcohol levels of 0.04 or higher.</a:t>
            </a:r>
            <a:endParaRPr lang="en-US" dirty="0" smtClean="0"/>
          </a:p>
          <a:p>
            <a:r>
              <a:rPr lang="en-US" dirty="0" smtClean="0"/>
              <a:t>The highest </a:t>
            </a:r>
            <a:r>
              <a:rPr lang="en-US" dirty="0"/>
              <a:t>percentage of drunk drivers </a:t>
            </a:r>
            <a:r>
              <a:rPr lang="en-US" dirty="0" smtClean="0"/>
              <a:t>were </a:t>
            </a:r>
            <a:r>
              <a:rPr lang="en-US" dirty="0"/>
              <a:t>21- to 24-year-olds, at 27 percent, followed by 25- to 34-year-olds, at 26 </a:t>
            </a:r>
            <a:r>
              <a:rPr lang="en-US" dirty="0" smtClean="0"/>
              <a:t>percent.</a:t>
            </a:r>
          </a:p>
          <a:p>
            <a:r>
              <a:rPr lang="en-US" dirty="0" smtClean="0"/>
              <a:t>Men </a:t>
            </a:r>
            <a:r>
              <a:rPr lang="en-US" dirty="0"/>
              <a:t>are most likely to be involved in this type of crash, with 4 male drunk drivers for every female drunk driver.</a:t>
            </a:r>
          </a:p>
        </p:txBody>
      </p:sp>
      <p:pic>
        <p:nvPicPr>
          <p:cNvPr id="1026" name="Picture 2" descr="Image result for d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04" y="2585258"/>
            <a:ext cx="5433906" cy="35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311</TotalTime>
  <Words>154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Do TNCs  affect DUI Deaths?</vt:lpstr>
      <vt:lpstr>Transportation Network Company (TNC)</vt:lpstr>
      <vt:lpstr>Lyft</vt:lpstr>
      <vt:lpstr>Uber</vt:lpstr>
      <vt:lpstr>Uber</vt:lpstr>
      <vt:lpstr>DUI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Kim</dc:creator>
  <cp:lastModifiedBy>Aaron Kim</cp:lastModifiedBy>
  <cp:revision>25</cp:revision>
  <dcterms:created xsi:type="dcterms:W3CDTF">2019-04-04T04:55:03Z</dcterms:created>
  <dcterms:modified xsi:type="dcterms:W3CDTF">2019-04-05T22:22:39Z</dcterms:modified>
</cp:coreProperties>
</file>