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2" r:id="rId4"/>
    <p:sldId id="259" r:id="rId5"/>
    <p:sldId id="264" r:id="rId6"/>
    <p:sldId id="265" r:id="rId7"/>
    <p:sldId id="276" r:id="rId8"/>
    <p:sldId id="258" r:id="rId9"/>
    <p:sldId id="266" r:id="rId10"/>
    <p:sldId id="271" r:id="rId11"/>
    <p:sldId id="269" r:id="rId12"/>
    <p:sldId id="270" r:id="rId13"/>
    <p:sldId id="273" r:id="rId14"/>
    <p:sldId id="268" r:id="rId15"/>
    <p:sldId id="272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24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9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D765F-AC2D-42AA-A0E5-12A28983CCA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rcheckpoint.com/can-i-get-a-dui-removed-from-my-record-in-california/" TargetMode="External"/><Relationship Id="rId3" Type="http://schemas.openxmlformats.org/officeDocument/2006/relationships/hyperlink" Target="https://www.uber.com/blog/los-angeles/uber-la-officially-launched/" TargetMode="External"/><Relationship Id="rId7" Type="http://schemas.openxmlformats.org/officeDocument/2006/relationships/hyperlink" Target="https://www.nhtsa.gov/risky-driving/drunk-driving#age-5056" TargetMode="External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UI_laws_in_California" TargetMode="External"/><Relationship Id="rId5" Type="http://schemas.openxmlformats.org/officeDocument/2006/relationships/hyperlink" Target="https://en.wikipedia.org/wiki/Transportation_network_company" TargetMode="External"/><Relationship Id="rId10" Type="http://schemas.openxmlformats.org/officeDocument/2006/relationships/hyperlink" Target="https://catalog.data.gov/dataset/impaired-driving-death-rate-by-age-and-gender-2012-all-states-587fd" TargetMode="External"/><Relationship Id="rId4" Type="http://schemas.openxmlformats.org/officeDocument/2006/relationships/hyperlink" Target="https://s3.amazonaws.com/uber-static/comms/PDF/Uber_Driver-Partners_Hall_Kreuger_2015.pdf" TargetMode="External"/><Relationship Id="rId9" Type="http://schemas.openxmlformats.org/officeDocument/2006/relationships/hyperlink" Target="https://www.edhat.com/news/dui-suspected-in-rollover-accid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4983970" cy="2971051"/>
          </a:xfrm>
        </p:spPr>
        <p:txBody>
          <a:bodyPr/>
          <a:lstStyle/>
          <a:p>
            <a:pPr algn="ctr"/>
            <a:r>
              <a:rPr lang="en-US" dirty="0"/>
              <a:t>Do TNCs </a:t>
            </a:r>
            <a:br>
              <a:rPr lang="en-US" dirty="0"/>
            </a:br>
            <a:r>
              <a:rPr lang="en-US" dirty="0"/>
              <a:t>affect</a:t>
            </a:r>
            <a:br>
              <a:rPr lang="en-US" dirty="0"/>
            </a:br>
            <a:r>
              <a:rPr lang="en-US" dirty="0"/>
              <a:t>DUI Deaths?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1" y="5280846"/>
            <a:ext cx="4983970" cy="794833"/>
          </a:xfrm>
        </p:spPr>
        <p:txBody>
          <a:bodyPr>
            <a:normAutofit/>
          </a:bodyPr>
          <a:lstStyle/>
          <a:p>
            <a:r>
              <a:rPr lang="en-US" dirty="0"/>
              <a:t>By Drew Russell, </a:t>
            </a:r>
            <a:r>
              <a:rPr lang="en-US" dirty="0" err="1"/>
              <a:t>Mayssa</a:t>
            </a:r>
            <a:r>
              <a:rPr lang="en-US" dirty="0"/>
              <a:t> Maring, Aaron Kim</a:t>
            </a:r>
          </a:p>
          <a:p>
            <a:pPr algn="ctr"/>
            <a:r>
              <a:rPr lang="en-US" dirty="0"/>
              <a:t>The [2] Amigos</a:t>
            </a:r>
          </a:p>
        </p:txBody>
      </p:sp>
      <p:pic>
        <p:nvPicPr>
          <p:cNvPr id="4" name="Picture 4" descr="Image result for transportation network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68" y="277109"/>
            <a:ext cx="4994290" cy="31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8" y="3725880"/>
            <a:ext cx="4998820" cy="28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North Dakota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Utah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West Virginia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84" y="929274"/>
            <a:ext cx="7227637" cy="54207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9044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Wyoming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New York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New York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4" y="858154"/>
            <a:ext cx="7268276" cy="54512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4688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Men have much higher rates of deaths in both years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10% decrease in deaths for Males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Little to no change in deaths for Women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account for 84% of all DUI deaths in 2012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83% in 2014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4" y="764357"/>
            <a:ext cx="7105717" cy="53292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0627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Massachusetts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South Carolina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York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North Dakota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Mexico</a:t>
            </a:r>
          </a:p>
          <a:p>
            <a:pPr lvl="1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64" y="779597"/>
            <a:ext cx="7065077" cy="52988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058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Massachusetts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South Carolina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York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North Dakota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Mexico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11" y="713557"/>
            <a:ext cx="7241183" cy="54308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1637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14%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21-34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Generation most impacted by TNCs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53% reduction of deaths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0-20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Small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35+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1" y="823836"/>
            <a:ext cx="6956703" cy="52175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556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Men have higher rates of DUI deaths than women</a:t>
            </a:r>
          </a:p>
          <a:p>
            <a:pPr lvl="1"/>
            <a:r>
              <a:rPr lang="en-US" sz="1800" dirty="0"/>
              <a:t>However little correlation between Female DUI deaths and TNCs</a:t>
            </a:r>
          </a:p>
          <a:p>
            <a:r>
              <a:rPr lang="en-US" sz="2000" dirty="0"/>
              <a:t>Ages 21-34 had the highest rates as well as the highest correlation</a:t>
            </a:r>
          </a:p>
          <a:p>
            <a:pPr lvl="1"/>
            <a:r>
              <a:rPr lang="en-US" sz="1800" dirty="0"/>
              <a:t>Status of state rates remained the same</a:t>
            </a:r>
          </a:p>
          <a:p>
            <a:r>
              <a:rPr lang="en-US" sz="2000" dirty="0"/>
              <a:t>Overall, correlation between DUI deaths and TNCs</a:t>
            </a:r>
          </a:p>
          <a:p>
            <a:pPr lvl="1"/>
            <a:r>
              <a:rPr lang="en-US" sz="1800" dirty="0"/>
              <a:t>Introduction of Uber/Lyft in 2012 caused a slight reduction in deaths</a:t>
            </a:r>
          </a:p>
        </p:txBody>
      </p:sp>
    </p:spTree>
    <p:extLst>
      <p:ext uri="{BB962C8B-B14F-4D97-AF65-F5344CB8AC3E}">
        <p14:creationId xmlns:p14="http://schemas.microsoft.com/office/powerpoint/2010/main" val="14320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EF6B6-5BF0-4C4A-8832-F2AAC7D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B681-09B6-4F59-A2DA-A3125C7E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Unable to find APIs with the data we needed</a:t>
            </a:r>
          </a:p>
          <a:p>
            <a:r>
              <a:rPr lang="en-US" dirty="0"/>
              <a:t>Difficulty finding the best way to separate the data for analysis</a:t>
            </a:r>
          </a:p>
          <a:p>
            <a:r>
              <a:rPr lang="en-US" dirty="0"/>
              <a:t>Issues having our graphs represent our data the way we wanted</a:t>
            </a:r>
          </a:p>
          <a:p>
            <a:r>
              <a:rPr lang="en-US" dirty="0"/>
              <a:t>Beneficial to analyze later years as popularity of TNCs increased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 anchor="t"/>
          <a:lstStyle/>
          <a:p>
            <a:r>
              <a:rPr lang="en-US" sz="1400" dirty="0">
                <a:hlinkClick r:id="rId2"/>
              </a:rPr>
              <a:t>https://en.wikipedia.org/wiki/Uber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https://www.uber.com/blog/los-angeles/uber-la-officially-launched/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https://s3.amazonaws.com/uber-static/comms/PDF/Uber_Driver-Partners_Hall_Kreuger_2015.pdf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https://en.wikipedia.org/wiki/Transportation_network_company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https://en.wikipedia.org/wiki/DUI_laws_in_California</a:t>
            </a:r>
            <a:endParaRPr lang="en-US" sz="1400" dirty="0">
              <a:hlinkClick r:id="rId7"/>
            </a:endParaRPr>
          </a:p>
          <a:p>
            <a:r>
              <a:rPr lang="en-US" sz="1400" dirty="0">
                <a:hlinkClick r:id="rId7"/>
              </a:rPr>
              <a:t>https://www.nhtsa.gov/risky-driving/drunk-driving#age-5056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https://mrcheckpoint.com/can-i-get-a-dui-removed-from-my-record-in-california/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https://www.edhat.com/news/dui-suspected-in-rollover-accident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https://catalog.data.gov/dataset/impaired-driving-death-rate-by-age-and-gender-2012-all-states-587fd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Network Company (TNC)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58386" cy="432814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Also known as mobility service provider (MSP) or ride-hailing service</a:t>
            </a:r>
          </a:p>
          <a:p>
            <a:r>
              <a:rPr lang="en-US" sz="2000" dirty="0"/>
              <a:t>Defined as a company that uses an online-enabled platform to connect passengers with drivers using their personal, non-commercial vehicles</a:t>
            </a:r>
          </a:p>
          <a:p>
            <a:r>
              <a:rPr lang="en-US" dirty="0"/>
              <a:t>Provide service to areas that do not have taxis normally available</a:t>
            </a:r>
          </a:p>
          <a:p>
            <a:r>
              <a:rPr lang="en-US" dirty="0"/>
              <a:t>Charging lower rates than taxicabs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14" y="2093000"/>
            <a:ext cx="5827362" cy="1902063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11" y="4053914"/>
            <a:ext cx="4993029" cy="24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57644" cy="4336455"/>
          </a:xfrm>
        </p:spPr>
        <p:txBody>
          <a:bodyPr anchor="t">
            <a:normAutofit/>
          </a:bodyPr>
          <a:lstStyle/>
          <a:p>
            <a:r>
              <a:rPr lang="en-US" dirty="0"/>
              <a:t>Lyft was launched in 2012 in San Francisco by Logan Green and John Zimmer as a service of </a:t>
            </a:r>
            <a:r>
              <a:rPr lang="en-US" dirty="0" err="1"/>
              <a:t>Zimride</a:t>
            </a:r>
            <a:r>
              <a:rPr lang="en-US" dirty="0"/>
              <a:t>, a ridesharing company the two founded in 2007 </a:t>
            </a:r>
          </a:p>
          <a:p>
            <a:r>
              <a:rPr lang="en-US" dirty="0"/>
              <a:t>By 2013, Lyft was providing 30,000 rides a week</a:t>
            </a:r>
          </a:p>
          <a:p>
            <a:r>
              <a:rPr lang="en-US" dirty="0"/>
              <a:t>August 2013, it hits a million completed rides.</a:t>
            </a:r>
          </a:p>
          <a:p>
            <a:r>
              <a:rPr lang="en-US" dirty="0"/>
              <a:t>April 2014, Lyft had become available in 60 U.S. cities.</a:t>
            </a:r>
          </a:p>
        </p:txBody>
      </p:sp>
      <p:pic>
        <p:nvPicPr>
          <p:cNvPr id="3074" name="Picture 2" descr="Image result for ly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06" y="2724554"/>
            <a:ext cx="5159837" cy="28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91390" cy="4274766"/>
          </a:xfrm>
        </p:spPr>
        <p:txBody>
          <a:bodyPr anchor="t">
            <a:normAutofit/>
          </a:bodyPr>
          <a:lstStyle/>
          <a:p>
            <a:r>
              <a:rPr lang="en-US" dirty="0"/>
              <a:t>Uber was founded in 2009 as </a:t>
            </a:r>
            <a:r>
              <a:rPr lang="en-US" dirty="0" err="1"/>
              <a:t>UberCab</a:t>
            </a:r>
            <a:r>
              <a:rPr lang="en-US" dirty="0"/>
              <a:t> by Garrett Camp and Travis Kalanick</a:t>
            </a:r>
          </a:p>
          <a:p>
            <a:r>
              <a:rPr lang="en-US" dirty="0"/>
              <a:t>Other Uber ventures:</a:t>
            </a:r>
          </a:p>
          <a:p>
            <a:pPr lvl="1"/>
            <a:r>
              <a:rPr lang="en-US" dirty="0"/>
              <a:t>Self-driving technology</a:t>
            </a:r>
          </a:p>
          <a:p>
            <a:pPr lvl="1"/>
            <a:r>
              <a:rPr lang="en-US" dirty="0"/>
              <a:t>Uber Air</a:t>
            </a:r>
          </a:p>
          <a:p>
            <a:pPr lvl="1"/>
            <a:r>
              <a:rPr lang="en-US" dirty="0"/>
              <a:t>Uber Eats</a:t>
            </a:r>
          </a:p>
          <a:p>
            <a:pPr lvl="1"/>
            <a:r>
              <a:rPr lang="en-US" dirty="0" err="1"/>
              <a:t>UberGo</a:t>
            </a:r>
            <a:r>
              <a:rPr lang="en-US" dirty="0"/>
              <a:t>, rides in a hatchback</a:t>
            </a:r>
          </a:p>
          <a:p>
            <a:endParaRPr lang="en-US" dirty="0">
              <a:hlinkClick r:id="rId2"/>
            </a:endParaRPr>
          </a:p>
        </p:txBody>
      </p:sp>
      <p:pic>
        <p:nvPicPr>
          <p:cNvPr id="2052" name="Picture 4" descr="Image result for u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77" y="2784763"/>
            <a:ext cx="5842661" cy="30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2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30214" cy="3636511"/>
          </a:xfrm>
        </p:spPr>
        <p:txBody>
          <a:bodyPr anchor="t"/>
          <a:lstStyle/>
          <a:p>
            <a:r>
              <a:rPr lang="en-US" dirty="0"/>
              <a:t>In July 2012, the company introduced </a:t>
            </a:r>
            <a:r>
              <a:rPr lang="en-US" dirty="0" err="1"/>
              <a:t>UberX</a:t>
            </a:r>
            <a:r>
              <a:rPr lang="en-US" dirty="0"/>
              <a:t>, using non-luxury vehicles</a:t>
            </a:r>
          </a:p>
          <a:p>
            <a:r>
              <a:rPr lang="en-US" dirty="0"/>
              <a:t>By early 2013, the service was operating in 35 cities as well as allowed drivers to use their personal vehicles</a:t>
            </a:r>
          </a:p>
          <a:p>
            <a:r>
              <a:rPr lang="en-US" dirty="0"/>
              <a:t>From a base of near zero in mid-2012, more than 160,000 drivers actively partnered with Uber at the end of 2014 in the United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07" y="2311327"/>
            <a:ext cx="4941605" cy="3933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8911" y="2865515"/>
            <a:ext cx="642601" cy="33092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90895" cy="4436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Driving under the influence (DUI) occurs when a person operates a motor vehicle while intoxicated</a:t>
            </a:r>
          </a:p>
          <a:p>
            <a:r>
              <a:rPr lang="en-US" dirty="0"/>
              <a:t>Minors  - blood alcohol levels of 0.01 or higher</a:t>
            </a:r>
          </a:p>
          <a:p>
            <a:r>
              <a:rPr lang="en-US" dirty="0"/>
              <a:t>CDL license holders - blood alcohol levels of 0.04 or higher.</a:t>
            </a:r>
          </a:p>
          <a:p>
            <a:r>
              <a:rPr lang="en-US" dirty="0"/>
              <a:t>Men are most likely to be involved in this type of crash, with 4 male drunk drivers for every female drunk driver.</a:t>
            </a:r>
          </a:p>
          <a:p>
            <a:r>
              <a:rPr lang="en-US" dirty="0"/>
              <a:t>The highest percentage of drunk drivers were 21- to 24-year-olds, at 27 percent, followed by 25- to 34-year-olds, at 26 percent.</a:t>
            </a:r>
          </a:p>
        </p:txBody>
      </p:sp>
      <p:pic>
        <p:nvPicPr>
          <p:cNvPr id="1026" name="Picture 2" descr="Image result for d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04" y="2585258"/>
            <a:ext cx="5433906" cy="35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02DD-8DDA-4929-AF48-2C1BF4E3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0029-97AC-4693-BFB1-21E0FD76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there an immediate impact on DUI deaths with the introduction of TNCs?</a:t>
            </a:r>
          </a:p>
          <a:p>
            <a:pPr lvl="1"/>
            <a:r>
              <a:rPr lang="en-US" dirty="0"/>
              <a:t>Which gender has the highest death rates, and which had the highest impact?</a:t>
            </a:r>
          </a:p>
          <a:p>
            <a:pPr lvl="1"/>
            <a:r>
              <a:rPr lang="en-US" dirty="0"/>
              <a:t>Which age group has the highest death rates, and which had the highest impact?</a:t>
            </a:r>
          </a:p>
        </p:txBody>
      </p:sp>
    </p:spTree>
    <p:extLst>
      <p:ext uri="{BB962C8B-B14F-4D97-AF65-F5344CB8AC3E}">
        <p14:creationId xmlns:p14="http://schemas.microsoft.com/office/powerpoint/2010/main" val="342775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04" y="1814931"/>
            <a:ext cx="10554574" cy="3636511"/>
          </a:xfrm>
        </p:spPr>
        <p:txBody>
          <a:bodyPr/>
          <a:lstStyle/>
          <a:p>
            <a:r>
              <a:rPr lang="en-US" dirty="0"/>
              <a:t>Impaired Driving Death Rate </a:t>
            </a:r>
          </a:p>
          <a:p>
            <a:pPr lvl="1"/>
            <a:r>
              <a:rPr lang="en-US" dirty="0"/>
              <a:t>By Age</a:t>
            </a:r>
          </a:p>
          <a:p>
            <a:pPr lvl="1"/>
            <a:r>
              <a:rPr lang="en-US" dirty="0"/>
              <a:t>By Gender</a:t>
            </a:r>
          </a:p>
          <a:p>
            <a:pPr lvl="1"/>
            <a:r>
              <a:rPr lang="en-US" dirty="0"/>
              <a:t>By State</a:t>
            </a:r>
          </a:p>
          <a:p>
            <a:pPr lvl="1"/>
            <a:r>
              <a:rPr lang="en-US" dirty="0"/>
              <a:t>2012-2014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DDF00-89AB-4CAA-94B3-77595E6E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2" y="3428999"/>
            <a:ext cx="7564608" cy="1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EB6E8-5713-46B3-9518-2323FFBF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262" r="9091" b="15401"/>
          <a:stretch/>
        </p:blipFill>
        <p:spPr>
          <a:xfrm>
            <a:off x="20" y="-10150"/>
            <a:ext cx="12191980" cy="6857990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Our Data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dirty="0"/>
              <a:t>Export CSVs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Begin determining the data we wanted to analyze</a:t>
            </a:r>
          </a:p>
          <a:p>
            <a:r>
              <a:rPr lang="en-US" dirty="0"/>
              <a:t>Cleaned the data</a:t>
            </a:r>
          </a:p>
          <a:p>
            <a:r>
              <a:rPr lang="en-US" dirty="0"/>
              <a:t>Created tables with the relevant data</a:t>
            </a:r>
          </a:p>
          <a:p>
            <a:r>
              <a:rPr lang="en-US" dirty="0"/>
              <a:t>Plotted charts with the data</a:t>
            </a:r>
          </a:p>
          <a:p>
            <a:r>
              <a:rPr lang="en-US" dirty="0"/>
              <a:t>Analyzed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4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720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Do TNCs  affect DUI Deaths?</vt:lpstr>
      <vt:lpstr>Transportation Network Company (TNC)</vt:lpstr>
      <vt:lpstr>Lyft</vt:lpstr>
      <vt:lpstr>Uber</vt:lpstr>
      <vt:lpstr>Uber</vt:lpstr>
      <vt:lpstr>DUI</vt:lpstr>
      <vt:lpstr>Questions</vt:lpstr>
      <vt:lpstr>Our Data</vt:lpstr>
      <vt:lpstr>Our Data Process</vt:lpstr>
      <vt:lpstr>DUI Deaths by State (2012)</vt:lpstr>
      <vt:lpstr>DUI Deaths by State (2014)</vt:lpstr>
      <vt:lpstr>DUI Deaths by Year</vt:lpstr>
      <vt:lpstr>DUI Deaths by State (2012)</vt:lpstr>
      <vt:lpstr>DUI Deaths by State (2012)</vt:lpstr>
      <vt:lpstr>DUI Deaths by Year</vt:lpstr>
      <vt:lpstr>Discussion</vt:lpstr>
      <vt:lpstr>Post Mortem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TNCs  affect DUI Deaths?</dc:title>
  <dc:creator>Mareva Maring</dc:creator>
  <cp:lastModifiedBy>Mareva Maring</cp:lastModifiedBy>
  <cp:revision>19</cp:revision>
  <dcterms:created xsi:type="dcterms:W3CDTF">2019-04-06T19:03:17Z</dcterms:created>
  <dcterms:modified xsi:type="dcterms:W3CDTF">2019-04-06T21:06:22Z</dcterms:modified>
</cp:coreProperties>
</file>